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28" r:id="rId2"/>
  </p:sldMasterIdLst>
  <p:notesMasterIdLst>
    <p:notesMasterId r:id="rId36"/>
  </p:notesMasterIdLst>
  <p:handoutMasterIdLst>
    <p:handoutMasterId r:id="rId37"/>
  </p:handoutMasterIdLst>
  <p:sldIdLst>
    <p:sldId id="259" r:id="rId3"/>
    <p:sldId id="260" r:id="rId4"/>
    <p:sldId id="261" r:id="rId5"/>
    <p:sldId id="262" r:id="rId6"/>
    <p:sldId id="264" r:id="rId7"/>
    <p:sldId id="265" r:id="rId8"/>
    <p:sldId id="266" r:id="rId9"/>
    <p:sldId id="267" r:id="rId10"/>
    <p:sldId id="268" r:id="rId11"/>
    <p:sldId id="269" r:id="rId12"/>
    <p:sldId id="271" r:id="rId13"/>
    <p:sldId id="272" r:id="rId14"/>
    <p:sldId id="273" r:id="rId15"/>
    <p:sldId id="275" r:id="rId16"/>
    <p:sldId id="274" r:id="rId17"/>
    <p:sldId id="276" r:id="rId18"/>
    <p:sldId id="277" r:id="rId19"/>
    <p:sldId id="278"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3" r:id="rId33"/>
    <p:sldId id="294" r:id="rId34"/>
    <p:sldId id="295"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08"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11A3BFD-7B50-4F80-A2AE-DE09488A799C}" type="datetimeFigureOut">
              <a:rPr lang="en-US" smtClean="0"/>
              <a:t>4/3/2012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3D4D2C9B-71F4-4512-A16F-04C39A073D82}" type="slidenum">
              <a:rPr lang="en-US" smtClean="0"/>
              <a:t>‹#›</a:t>
            </a:fld>
            <a:endParaRPr lang="en-US"/>
          </a:p>
        </p:txBody>
      </p:sp>
    </p:spTree>
    <p:extLst>
      <p:ext uri="{BB962C8B-B14F-4D97-AF65-F5344CB8AC3E}">
        <p14:creationId xmlns:p14="http://schemas.microsoft.com/office/powerpoint/2010/main" val="1530906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759598-4337-445C-956C-CE63BF42ED8D}" type="datetimeFigureOut">
              <a:rPr lang="en-US" smtClean="0"/>
              <a:t>4/3/2012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7114ADC-46C6-48DB-A55F-D2DB53FAEEA1}" type="slidenum">
              <a:rPr lang="en-US" smtClean="0"/>
              <a:t>‹#›</a:t>
            </a:fld>
            <a:endParaRPr lang="en-US"/>
          </a:p>
        </p:txBody>
      </p:sp>
    </p:spTree>
    <p:extLst>
      <p:ext uri="{BB962C8B-B14F-4D97-AF65-F5344CB8AC3E}">
        <p14:creationId xmlns:p14="http://schemas.microsoft.com/office/powerpoint/2010/main" val="695772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114ADC-46C6-48DB-A55F-D2DB53FAEEA1}" type="slidenum">
              <a:rPr lang="en-US" smtClean="0"/>
              <a:t>19</a:t>
            </a:fld>
            <a:endParaRPr lang="en-US"/>
          </a:p>
        </p:txBody>
      </p:sp>
    </p:spTree>
    <p:extLst>
      <p:ext uri="{BB962C8B-B14F-4D97-AF65-F5344CB8AC3E}">
        <p14:creationId xmlns:p14="http://schemas.microsoft.com/office/powerpoint/2010/main" val="1812608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95C11230-91FC-43F5-AF98-1DC00F0FD538}" type="datetimeFigureOut">
              <a:rPr lang="en-US" smtClean="0"/>
              <a:t>4/3/2012</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1D1E1FE9-8640-48AE-B316-7B1A7C859B27}"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C11230-91FC-43F5-AF98-1DC00F0FD538}" type="datetimeFigureOut">
              <a:rPr lang="en-US" smtClean="0"/>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E1FE9-8640-48AE-B316-7B1A7C859B2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C11230-91FC-43F5-AF98-1DC00F0FD538}" type="datetimeFigureOut">
              <a:rPr lang="en-US" smtClean="0"/>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D1E1FE9-8640-48AE-B316-7B1A7C859B2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95C11230-91FC-43F5-AF98-1DC00F0FD538}" type="datetimeFigureOut">
              <a:rPr lang="en-US" smtClean="0"/>
              <a:t>4/3/2012</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D1E1FE9-8640-48AE-B316-7B1A7C859B27}"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D1E1FE9-8640-48AE-B316-7B1A7C859B2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95C11230-91FC-43F5-AF98-1DC00F0FD538}" type="datetimeFigureOut">
              <a:rPr lang="en-US" smtClean="0"/>
              <a:t>4/3/2012</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D1E1FE9-8640-48AE-B316-7B1A7C859B27}"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1D1E1FE9-8640-48AE-B316-7B1A7C859B27}"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1D1E1FE9-8640-48AE-B316-7B1A7C859B27}"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D1E1FE9-8640-48AE-B316-7B1A7C859B27}"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D1E1FE9-8640-48AE-B316-7B1A7C859B27}"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95C11230-91FC-43F5-AF98-1DC00F0FD538}" type="datetimeFigureOut">
              <a:rPr lang="en-US" smtClean="0"/>
              <a:t>4/3/2012</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D1E1FE9-8640-48AE-B316-7B1A7C859B27}"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C11230-91FC-43F5-AF98-1DC00F0FD538}" type="datetimeFigureOut">
              <a:rPr lang="en-US" smtClean="0"/>
              <a:t>4/3/2012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E1FE9-8640-48AE-B316-7B1A7C859B27}"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95C11230-91FC-43F5-AF98-1DC00F0FD538}" type="datetimeFigureOut">
              <a:rPr lang="en-US" smtClean="0"/>
              <a:t>4/3/2012</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D1E1FE9-8640-48AE-B316-7B1A7C859B27}"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D1E1FE9-8640-48AE-B316-7B1A7C859B27}"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C11230-91FC-43F5-AF98-1DC00F0FD538}" type="datetimeFigureOut">
              <a:rPr lang="en-US" smtClean="0"/>
              <a:t>4/3/2012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D1E1FE9-8640-48AE-B316-7B1A7C859B2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95C11230-91FC-43F5-AF98-1DC00F0FD538}" type="datetimeFigureOut">
              <a:rPr lang="en-US" smtClean="0"/>
              <a:t>4/3/2012</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1D1E1FE9-8640-48AE-B316-7B1A7C859B27}"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C11230-91FC-43F5-AF98-1DC00F0FD538}" type="datetimeFigureOut">
              <a:rPr lang="en-US" smtClean="0"/>
              <a:t>4/3/2012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E1FE9-8640-48AE-B316-7B1A7C859B27}"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C11230-91FC-43F5-AF98-1DC00F0FD538}" type="datetimeFigureOut">
              <a:rPr lang="en-US" smtClean="0"/>
              <a:t>4/3/2012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1E1FE9-8640-48AE-B316-7B1A7C859B27}"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5C11230-91FC-43F5-AF98-1DC00F0FD538}" type="datetimeFigureOut">
              <a:rPr lang="en-US" smtClean="0"/>
              <a:t>4/3/2012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1E1FE9-8640-48AE-B316-7B1A7C859B27}"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5C11230-91FC-43F5-AF98-1DC00F0FD538}" type="datetimeFigureOut">
              <a:rPr lang="en-US" smtClean="0"/>
              <a:t>4/3/2012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1E1FE9-8640-48AE-B316-7B1A7C859B2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C11230-91FC-43F5-AF98-1DC00F0FD538}" type="datetimeFigureOut">
              <a:rPr lang="en-US" smtClean="0"/>
              <a:t>4/3/2012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1D1E1FE9-8640-48AE-B316-7B1A7C859B27}"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C11230-91FC-43F5-AF98-1DC00F0FD538}" type="datetimeFigureOut">
              <a:rPr lang="en-US" smtClean="0"/>
              <a:t>4/3/2012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E1FE9-8640-48AE-B316-7B1A7C859B27}"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95C11230-91FC-43F5-AF98-1DC00F0FD538}" type="datetimeFigureOut">
              <a:rPr lang="en-US" smtClean="0"/>
              <a:t>4/3/2012</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1D1E1FE9-8640-48AE-B316-7B1A7C859B2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95C11230-91FC-43F5-AF98-1DC00F0FD538}" type="datetimeFigureOut">
              <a:rPr lang="en-US" smtClean="0"/>
              <a:t>4/3/2012</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D1E1FE9-8640-48AE-B316-7B1A7C859B27}"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8000" dirty="0" smtClean="0"/>
              <a:t>SPIRITUAL FORMATION</a:t>
            </a:r>
            <a:endParaRPr lang="en-US" sz="8000" dirty="0"/>
          </a:p>
        </p:txBody>
      </p:sp>
    </p:spTree>
    <p:extLst>
      <p:ext uri="{BB962C8B-B14F-4D97-AF65-F5344CB8AC3E}">
        <p14:creationId xmlns:p14="http://schemas.microsoft.com/office/powerpoint/2010/main" val="10275352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828800"/>
            <a:ext cx="8560292" cy="4648200"/>
          </a:xfrm>
        </p:spPr>
        <p:txBody>
          <a:bodyPr>
            <a:noAutofit/>
          </a:bodyPr>
          <a:lstStyle/>
          <a:p>
            <a:pPr marL="45720" indent="0">
              <a:buNone/>
            </a:pPr>
            <a:r>
              <a:rPr lang="en-US" sz="3800" dirty="0" smtClean="0"/>
              <a:t>“Today the historical-critical method of interpretation has nearly exhausted its claim on the biblical text and on the church.  In its wake there is a widespread yearning among Christian individuals and communities for the wholesome, the deep and the enduring.”</a:t>
            </a:r>
            <a:endParaRPr lang="en-US" sz="3800" dirty="0"/>
          </a:p>
        </p:txBody>
      </p:sp>
      <p:sp>
        <p:nvSpPr>
          <p:cNvPr id="3" name="Title 2"/>
          <p:cNvSpPr>
            <a:spLocks noGrp="1"/>
          </p:cNvSpPr>
          <p:nvPr>
            <p:ph type="title"/>
          </p:nvPr>
        </p:nvSpPr>
        <p:spPr/>
        <p:txBody>
          <a:bodyPr/>
          <a:lstStyle/>
          <a:p>
            <a:r>
              <a:rPr lang="en-US" sz="4400" i="1" dirty="0" smtClean="0"/>
              <a:t>Ancient Christian Commentary on Scripture</a:t>
            </a:r>
            <a:endParaRPr lang="en-US" sz="4400" i="1" dirty="0"/>
          </a:p>
        </p:txBody>
      </p:sp>
    </p:spTree>
    <p:extLst>
      <p:ext uri="{BB962C8B-B14F-4D97-AF65-F5344CB8AC3E}">
        <p14:creationId xmlns:p14="http://schemas.microsoft.com/office/powerpoint/2010/main" val="97854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52400"/>
            <a:ext cx="6629400" cy="6629400"/>
          </a:xfrm>
        </p:spPr>
        <p:txBody>
          <a:bodyPr>
            <a:normAutofit fontScale="92500"/>
          </a:bodyPr>
          <a:lstStyle/>
          <a:p>
            <a:pPr marL="45720" indent="0">
              <a:buNone/>
            </a:pPr>
            <a:r>
              <a:rPr lang="en-US" dirty="0" smtClean="0"/>
              <a:t>In misguided zeal (and without direction from Scripture) these men and women would often starve themselves, expose their bodies to the elements, go as long as possible without sleep and live isolated from civilization.  Under these peculiar and extreme conditions many of them claimed to have visions and encounters with the Lord. Some declared these individuals super-saints and their visions and dreams as revelatory words from the Lord. </a:t>
            </a:r>
            <a:endParaRPr lang="en-US" dirty="0"/>
          </a:p>
        </p:txBody>
      </p:sp>
      <p:sp>
        <p:nvSpPr>
          <p:cNvPr id="3" name="Text Placeholder 2"/>
          <p:cNvSpPr>
            <a:spLocks noGrp="1"/>
          </p:cNvSpPr>
          <p:nvPr>
            <p:ph type="body" sz="half" idx="2"/>
          </p:nvPr>
        </p:nvSpPr>
        <p:spPr>
          <a:xfrm>
            <a:off x="6934200" y="1905000"/>
            <a:ext cx="2209800" cy="2816352"/>
          </a:xfrm>
        </p:spPr>
        <p:txBody>
          <a:bodyPr>
            <a:normAutofit/>
          </a:bodyPr>
          <a:lstStyle/>
          <a:p>
            <a:pPr algn="ctr"/>
            <a:r>
              <a:rPr lang="en-US" sz="3200" cap="all" dirty="0">
                <a:solidFill>
                  <a:schemeClr val="bg1"/>
                </a:solidFill>
                <a:ea typeface="+mj-ea"/>
                <a:cs typeface="+mj-cs"/>
              </a:rPr>
              <a:t>DESERT FATHERS AND MOTHERS</a:t>
            </a:r>
            <a:endParaRPr lang="en-US" dirty="0">
              <a:solidFill>
                <a:schemeClr val="bg1"/>
              </a:solidFill>
            </a:endParaRPr>
          </a:p>
        </p:txBody>
      </p:sp>
    </p:spTree>
    <p:extLst>
      <p:ext uri="{BB962C8B-B14F-4D97-AF65-F5344CB8AC3E}">
        <p14:creationId xmlns:p14="http://schemas.microsoft.com/office/powerpoint/2010/main" val="1967547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52400"/>
            <a:ext cx="6324600" cy="6476999"/>
          </a:xfrm>
        </p:spPr>
        <p:txBody>
          <a:bodyPr/>
          <a:lstStyle/>
          <a:p>
            <a:r>
              <a:rPr lang="en-US" sz="3600" cap="none" dirty="0" smtClean="0"/>
              <a:t>The teachings, methods, and concepts behind the Spiritual Formation Movement are drawn from these early contemplative hermits, as well as the medieval monks and nuns, </a:t>
            </a:r>
            <a:r>
              <a:rPr lang="en-US" sz="3600" cap="none" dirty="0" smtClean="0"/>
              <a:t>principally </a:t>
            </a:r>
            <a:r>
              <a:rPr lang="en-US" sz="3600" cap="none" dirty="0" smtClean="0"/>
              <a:t>from the Counter-Reformation period, not from Scripture  </a:t>
            </a:r>
            <a:endParaRPr lang="en-US"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304800"/>
            <a:ext cx="182880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2737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7687"/>
            <a:ext cx="6019800" cy="5853113"/>
          </a:xfrm>
        </p:spPr>
        <p:txBody>
          <a:bodyPr>
            <a:normAutofit lnSpcReduction="10000"/>
          </a:bodyPr>
          <a:lstStyle/>
          <a:p>
            <a:pPr marL="45720" indent="0">
              <a:buNone/>
            </a:pPr>
            <a:r>
              <a:rPr lang="en-US" sz="4400" dirty="0" smtClean="0"/>
              <a:t>We are to “turn to our Christian past—to men and women who understood how the soul finds satisfaction as we grow in God, and how His Spirit finds a more ready home in us.”</a:t>
            </a:r>
            <a:endParaRPr lang="en-US" sz="4400" dirty="0"/>
          </a:p>
        </p:txBody>
      </p:sp>
      <p:sp>
        <p:nvSpPr>
          <p:cNvPr id="4" name="Title 3"/>
          <p:cNvSpPr>
            <a:spLocks noGrp="1"/>
          </p:cNvSpPr>
          <p:nvPr>
            <p:ph type="title"/>
          </p:nvPr>
        </p:nvSpPr>
        <p:spPr>
          <a:xfrm>
            <a:off x="7159752" y="457200"/>
            <a:ext cx="1675660" cy="6019800"/>
          </a:xfrm>
        </p:spPr>
        <p:txBody>
          <a:bodyPr/>
          <a:lstStyle/>
          <a:p>
            <a:pPr algn="ctr"/>
            <a:r>
              <a:rPr lang="en-US" sz="4800" dirty="0"/>
              <a:t>D</a:t>
            </a:r>
            <a:br>
              <a:rPr lang="en-US" sz="4800" dirty="0"/>
            </a:br>
            <a:r>
              <a:rPr lang="en-US" sz="4800" dirty="0"/>
              <a:t>E</a:t>
            </a:r>
            <a:br>
              <a:rPr lang="en-US" sz="4800" dirty="0"/>
            </a:br>
            <a:r>
              <a:rPr lang="en-US" sz="4800" dirty="0"/>
              <a:t>M</a:t>
            </a:r>
            <a:br>
              <a:rPr lang="en-US" sz="4800" dirty="0"/>
            </a:br>
            <a:r>
              <a:rPr lang="en-US" sz="4800" dirty="0"/>
              <a:t>A</a:t>
            </a:r>
            <a:br>
              <a:rPr lang="en-US" sz="4800" dirty="0"/>
            </a:br>
            <a:r>
              <a:rPr lang="en-US" sz="4800" dirty="0"/>
              <a:t>R</a:t>
            </a:r>
            <a:br>
              <a:rPr lang="en-US" sz="4800" dirty="0"/>
            </a:br>
            <a:r>
              <a:rPr lang="en-US" sz="4800" dirty="0"/>
              <a:t>E</a:t>
            </a:r>
            <a:br>
              <a:rPr lang="en-US" sz="4800" dirty="0"/>
            </a:br>
            <a:r>
              <a:rPr lang="en-US" sz="4800" dirty="0"/>
              <a:t>S</a:t>
            </a:r>
            <a:br>
              <a:rPr lang="en-US" sz="4800" dirty="0"/>
            </a:br>
            <a:r>
              <a:rPr lang="en-US" sz="4800" dirty="0"/>
              <a:t>T</a:t>
            </a:r>
            <a:endParaRPr lang="en-US" dirty="0"/>
          </a:p>
        </p:txBody>
      </p:sp>
    </p:spTree>
    <p:extLst>
      <p:ext uri="{BB962C8B-B14F-4D97-AF65-F5344CB8AC3E}">
        <p14:creationId xmlns:p14="http://schemas.microsoft.com/office/powerpoint/2010/main" val="379247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50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1000"/>
                                        <p:tgtEl>
                                          <p:spTgt spid="2">
                                            <p:txEl>
                                              <p:pRg st="0" end="0"/>
                                            </p:txEl>
                                          </p:spTgt>
                                        </p:tgtEl>
                                      </p:cBhvr>
                                    </p:animEffect>
                                    <p:anim calcmode="lin" valueType="num">
                                      <p:cBhvr>
                                        <p:cTn id="1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719072"/>
            <a:ext cx="4191000" cy="4407408"/>
          </a:xfrm>
        </p:spPr>
        <p:txBody>
          <a:bodyPr>
            <a:normAutofit lnSpcReduction="10000"/>
          </a:bodyPr>
          <a:lstStyle/>
          <a:p>
            <a:r>
              <a:rPr lang="en-US" sz="3600" dirty="0" smtClean="0"/>
              <a:t>John of the Cross</a:t>
            </a:r>
          </a:p>
          <a:p>
            <a:r>
              <a:rPr lang="en-US" sz="3600" dirty="0" smtClean="0"/>
              <a:t>Henri </a:t>
            </a:r>
            <a:r>
              <a:rPr lang="en-US" sz="3600" dirty="0" err="1" smtClean="0"/>
              <a:t>Nouwen</a:t>
            </a:r>
            <a:endParaRPr lang="en-US" sz="3600" dirty="0" smtClean="0"/>
          </a:p>
          <a:p>
            <a:r>
              <a:rPr lang="en-US" sz="3600" dirty="0" smtClean="0"/>
              <a:t>Francis of Assisi</a:t>
            </a:r>
          </a:p>
          <a:p>
            <a:r>
              <a:rPr lang="en-US" sz="3600" dirty="0" smtClean="0"/>
              <a:t>Teresa of Avila</a:t>
            </a:r>
          </a:p>
          <a:p>
            <a:r>
              <a:rPr lang="en-US" sz="3600" dirty="0" smtClean="0"/>
              <a:t>Thomas Keating</a:t>
            </a:r>
          </a:p>
          <a:p>
            <a:r>
              <a:rPr lang="en-US" sz="3600" dirty="0" smtClean="0"/>
              <a:t>Thomas Merton</a:t>
            </a:r>
          </a:p>
          <a:p>
            <a:r>
              <a:rPr lang="en-US" sz="3600" dirty="0" smtClean="0"/>
              <a:t>Francis De Sales</a:t>
            </a:r>
            <a:endParaRPr lang="en-US" sz="3600" dirty="0"/>
          </a:p>
        </p:txBody>
      </p:sp>
      <p:sp>
        <p:nvSpPr>
          <p:cNvPr id="3" name="Content Placeholder 2"/>
          <p:cNvSpPr>
            <a:spLocks noGrp="1"/>
          </p:cNvSpPr>
          <p:nvPr>
            <p:ph sz="half" idx="2"/>
          </p:nvPr>
        </p:nvSpPr>
        <p:spPr>
          <a:xfrm>
            <a:off x="4495800" y="1600200"/>
            <a:ext cx="4419600" cy="4407408"/>
          </a:xfrm>
        </p:spPr>
        <p:txBody>
          <a:bodyPr>
            <a:noAutofit/>
          </a:bodyPr>
          <a:lstStyle/>
          <a:p>
            <a:r>
              <a:rPr lang="en-US" sz="3600" dirty="0" smtClean="0"/>
              <a:t>Thomas Kelly</a:t>
            </a:r>
          </a:p>
          <a:p>
            <a:r>
              <a:rPr lang="en-US" sz="3600" dirty="0" smtClean="0"/>
              <a:t>Madame </a:t>
            </a:r>
            <a:r>
              <a:rPr lang="en-US" sz="3600" dirty="0" err="1" smtClean="0"/>
              <a:t>Guyon</a:t>
            </a:r>
            <a:endParaRPr lang="en-US" sz="3600" dirty="0" smtClean="0"/>
          </a:p>
          <a:p>
            <a:r>
              <a:rPr lang="en-US" sz="3600" dirty="0" err="1" smtClean="0"/>
              <a:t>Theophan</a:t>
            </a:r>
            <a:r>
              <a:rPr lang="en-US" sz="3600" dirty="0" smtClean="0"/>
              <a:t> the Recluse</a:t>
            </a:r>
          </a:p>
          <a:p>
            <a:r>
              <a:rPr lang="en-US" sz="3600" dirty="0" smtClean="0"/>
              <a:t>Ignatius of Loyola</a:t>
            </a:r>
          </a:p>
          <a:p>
            <a:r>
              <a:rPr lang="en-US" sz="3600" dirty="0" smtClean="0"/>
              <a:t>Meister Eckhart</a:t>
            </a:r>
          </a:p>
          <a:p>
            <a:r>
              <a:rPr lang="en-US" sz="3600" dirty="0" smtClean="0"/>
              <a:t>Julian of Norwich</a:t>
            </a:r>
            <a:endParaRPr lang="en-US" sz="3600" dirty="0"/>
          </a:p>
        </p:txBody>
      </p:sp>
      <p:sp>
        <p:nvSpPr>
          <p:cNvPr id="4" name="Title 3"/>
          <p:cNvSpPr>
            <a:spLocks noGrp="1"/>
          </p:cNvSpPr>
          <p:nvPr>
            <p:ph type="title"/>
          </p:nvPr>
        </p:nvSpPr>
        <p:spPr/>
        <p:txBody>
          <a:bodyPr/>
          <a:lstStyle/>
          <a:p>
            <a:r>
              <a:rPr lang="en-US" sz="6000" dirty="0">
                <a:solidFill>
                  <a:prstClr val="white"/>
                </a:solidFill>
              </a:rPr>
              <a:t>“SPIRITUAL MASTERS”</a:t>
            </a:r>
            <a:endParaRPr lang="en-US" dirty="0"/>
          </a:p>
        </p:txBody>
      </p:sp>
    </p:spTree>
    <p:extLst>
      <p:ext uri="{BB962C8B-B14F-4D97-AF65-F5344CB8AC3E}">
        <p14:creationId xmlns:p14="http://schemas.microsoft.com/office/powerpoint/2010/main" val="1637546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840992"/>
            <a:ext cx="8407893" cy="4407408"/>
          </a:xfrm>
        </p:spPr>
        <p:txBody>
          <a:bodyPr>
            <a:normAutofit/>
          </a:bodyPr>
          <a:lstStyle/>
          <a:p>
            <a:pPr marL="45720" indent="0">
              <a:buNone/>
            </a:pPr>
            <a:r>
              <a:rPr lang="en-US" sz="4000" dirty="0" smtClean="0"/>
              <a:t>The Spiritual Formation Movement is not based on Scripture but on the experiences, </a:t>
            </a:r>
            <a:r>
              <a:rPr lang="en-US" sz="4000" dirty="0" smtClean="0"/>
              <a:t>writings, </a:t>
            </a:r>
            <a:r>
              <a:rPr lang="en-US" sz="4000" dirty="0" smtClean="0"/>
              <a:t>and imaginations of those who teach a false gospel and misunderstand the Christian life as detailed in God’s Word.</a:t>
            </a:r>
            <a:endParaRPr lang="en-US" sz="4000" dirty="0"/>
          </a:p>
        </p:txBody>
      </p:sp>
    </p:spTree>
    <p:extLst>
      <p:ext uri="{BB962C8B-B14F-4D97-AF65-F5344CB8AC3E}">
        <p14:creationId xmlns:p14="http://schemas.microsoft.com/office/powerpoint/2010/main" val="189777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2145792"/>
            <a:ext cx="8407893" cy="4407408"/>
          </a:xfrm>
        </p:spPr>
        <p:txBody>
          <a:bodyPr>
            <a:normAutofit/>
          </a:bodyPr>
          <a:lstStyle/>
          <a:p>
            <a:pPr marL="45720" indent="0">
              <a:buNone/>
            </a:pPr>
            <a:r>
              <a:rPr lang="en-US" sz="3600" dirty="0" smtClean="0"/>
              <a:t>John </a:t>
            </a:r>
            <a:r>
              <a:rPr lang="en-US" sz="3600" dirty="0" err="1" smtClean="0"/>
              <a:t>Ortberg</a:t>
            </a:r>
            <a:r>
              <a:rPr lang="en-US" sz="3600" dirty="0" smtClean="0"/>
              <a:t> describes spiritual disciplines as “any activity that can help me gain power to live life as Jesus taught and modeled it.  How many spiritual disciplines are there?  As many as we can think of.”</a:t>
            </a:r>
            <a:endParaRPr lang="en-US" sz="3600" dirty="0"/>
          </a:p>
        </p:txBody>
      </p:sp>
      <p:sp>
        <p:nvSpPr>
          <p:cNvPr id="3" name="Title 2"/>
          <p:cNvSpPr>
            <a:spLocks noGrp="1"/>
          </p:cNvSpPr>
          <p:nvPr>
            <p:ph type="title"/>
          </p:nvPr>
        </p:nvSpPr>
        <p:spPr/>
        <p:txBody>
          <a:bodyPr/>
          <a:lstStyle/>
          <a:p>
            <a:r>
              <a:rPr lang="en-US" sz="6000" dirty="0" smtClean="0"/>
              <a:t>DISCIPLINES</a:t>
            </a:r>
            <a:endParaRPr lang="en-US" sz="6000" dirty="0"/>
          </a:p>
        </p:txBody>
      </p:sp>
    </p:spTree>
    <p:extLst>
      <p:ext uri="{BB962C8B-B14F-4D97-AF65-F5344CB8AC3E}">
        <p14:creationId xmlns:p14="http://schemas.microsoft.com/office/powerpoint/2010/main" val="64572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162799" y="304800"/>
            <a:ext cx="1600201" cy="6172199"/>
          </a:xfrm>
        </p:spPr>
        <p:txBody>
          <a:bodyPr>
            <a:noAutofit/>
          </a:bodyPr>
          <a:lstStyle/>
          <a:p>
            <a:pPr algn="ctr"/>
            <a:r>
              <a:rPr lang="en-US" sz="6000" dirty="0" smtClean="0"/>
              <a:t>F</a:t>
            </a:r>
          </a:p>
          <a:p>
            <a:pPr algn="ctr"/>
            <a:r>
              <a:rPr lang="en-US" sz="6000" dirty="0" smtClean="0"/>
              <a:t>O</a:t>
            </a:r>
          </a:p>
          <a:p>
            <a:pPr algn="ctr"/>
            <a:r>
              <a:rPr lang="en-US" sz="6000" dirty="0" smtClean="0"/>
              <a:t>S</a:t>
            </a:r>
          </a:p>
          <a:p>
            <a:pPr algn="ctr"/>
            <a:r>
              <a:rPr lang="en-US" sz="6000" dirty="0" smtClean="0"/>
              <a:t>T</a:t>
            </a:r>
          </a:p>
          <a:p>
            <a:pPr algn="ctr"/>
            <a:r>
              <a:rPr lang="en-US" sz="6000" dirty="0" smtClean="0"/>
              <a:t>E</a:t>
            </a:r>
          </a:p>
          <a:p>
            <a:pPr algn="ctr"/>
            <a:r>
              <a:rPr lang="en-US" sz="6000" dirty="0" smtClean="0"/>
              <a:t>R</a:t>
            </a:r>
            <a:endParaRPr lang="en-US" sz="6000" dirty="0"/>
          </a:p>
        </p:txBody>
      </p:sp>
      <p:sp>
        <p:nvSpPr>
          <p:cNvPr id="3" name="Title 2"/>
          <p:cNvSpPr>
            <a:spLocks noGrp="1"/>
          </p:cNvSpPr>
          <p:nvPr>
            <p:ph type="title"/>
          </p:nvPr>
        </p:nvSpPr>
        <p:spPr>
          <a:xfrm>
            <a:off x="152400" y="152400"/>
            <a:ext cx="6705600" cy="6400800"/>
          </a:xfrm>
        </p:spPr>
        <p:txBody>
          <a:bodyPr/>
          <a:lstStyle/>
          <a:p>
            <a:pPr algn="l"/>
            <a:r>
              <a:rPr lang="en-US" sz="4000" cap="none" dirty="0" smtClean="0"/>
              <a:t>Foster, in his </a:t>
            </a:r>
            <a:r>
              <a:rPr lang="en-US" sz="4000" i="1" cap="none" dirty="0" smtClean="0"/>
              <a:t>Celebration of Discipline</a:t>
            </a:r>
            <a:r>
              <a:rPr lang="en-US" sz="4000" cap="none" dirty="0" smtClean="0"/>
              <a:t> book provides a chapter on each of the following:</a:t>
            </a:r>
            <a:br>
              <a:rPr lang="en-US" sz="4000" cap="none" dirty="0" smtClean="0"/>
            </a:br>
            <a:r>
              <a:rPr lang="en-US" sz="4000" cap="none" dirty="0" smtClean="0"/>
              <a:t>meditation,[</a:t>
            </a:r>
            <a:r>
              <a:rPr lang="en-US" sz="4000" cap="none" dirty="0" smtClean="0"/>
              <a:t>contemplative] prayer, fasting, study, simplicity, solitude, submission, service, confession, worship, guidance, and celebration.</a:t>
            </a:r>
            <a:endParaRPr lang="en-US" sz="4000" cap="none" dirty="0"/>
          </a:p>
        </p:txBody>
      </p:sp>
    </p:spTree>
    <p:extLst>
      <p:ext uri="{BB962C8B-B14F-4D97-AF65-F5344CB8AC3E}">
        <p14:creationId xmlns:p14="http://schemas.microsoft.com/office/powerpoint/2010/main" val="15484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2">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p:cTn id="25"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2">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p:cTn id="31"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2">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p:cTn id="37"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2">
                                            <p:txEl>
                                              <p:pRg st="5" end="5"/>
                                            </p:txEl>
                                          </p:spTgt>
                                        </p:tgtEl>
                                      </p:cBhvr>
                                    </p:animEffect>
                                  </p:childTnLst>
                                </p:cTn>
                              </p:par>
                              <p:par>
                                <p:cTn id="41" presetID="47" presetClass="entr" presetSubtype="0" fill="hold" grpId="0" nodeType="withEffect">
                                  <p:stCondLst>
                                    <p:cond delay="50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1000"/>
                                        <p:tgtEl>
                                          <p:spTgt spid="3"/>
                                        </p:tgtEl>
                                      </p:cBhvr>
                                    </p:animEffect>
                                    <p:anim calcmode="lin" valueType="num">
                                      <p:cBhvr>
                                        <p:cTn id="44" dur="1000" fill="hold"/>
                                        <p:tgtEl>
                                          <p:spTgt spid="3"/>
                                        </p:tgtEl>
                                        <p:attrNameLst>
                                          <p:attrName>ppt_x</p:attrName>
                                        </p:attrNameLst>
                                      </p:cBhvr>
                                      <p:tavLst>
                                        <p:tav tm="0">
                                          <p:val>
                                            <p:strVal val="#ppt_x"/>
                                          </p:val>
                                        </p:tav>
                                        <p:tav tm="100000">
                                          <p:val>
                                            <p:strVal val="#ppt_x"/>
                                          </p:val>
                                        </p:tav>
                                      </p:tavLst>
                                    </p:anim>
                                    <p:anim calcmode="lin" valueType="num">
                                      <p:cBhvr>
                                        <p:cTn id="4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2374392"/>
            <a:ext cx="8407893" cy="3797808"/>
          </a:xfrm>
        </p:spPr>
        <p:txBody>
          <a:bodyPr>
            <a:normAutofit/>
          </a:bodyPr>
          <a:lstStyle/>
          <a:p>
            <a:r>
              <a:rPr lang="en-US" sz="3600" dirty="0" err="1" smtClean="0"/>
              <a:t>InterVarsity</a:t>
            </a:r>
            <a:r>
              <a:rPr lang="en-US" sz="3600" dirty="0" smtClean="0"/>
              <a:t> Press</a:t>
            </a:r>
            <a:r>
              <a:rPr lang="en-US" sz="3600" i="1" dirty="0" smtClean="0"/>
              <a:t>—</a:t>
            </a:r>
            <a:r>
              <a:rPr lang="en-US" sz="3600" i="1" dirty="0" err="1" smtClean="0"/>
              <a:t>Formatio</a:t>
            </a:r>
            <a:r>
              <a:rPr lang="en-US" sz="3600" i="1" dirty="0" smtClean="0"/>
              <a:t> </a:t>
            </a:r>
            <a:r>
              <a:rPr lang="en-US" sz="3600" dirty="0" smtClean="0"/>
              <a:t>series</a:t>
            </a:r>
            <a:endParaRPr lang="en-US" sz="3600" dirty="0"/>
          </a:p>
          <a:p>
            <a:r>
              <a:rPr lang="en-US" sz="3600" dirty="0" smtClean="0"/>
              <a:t>Thomas Nelson Publishing—“The Ancient Practices Series”</a:t>
            </a:r>
          </a:p>
          <a:p>
            <a:r>
              <a:rPr lang="en-US" sz="3600" dirty="0" err="1" smtClean="0"/>
              <a:t>NavPress</a:t>
            </a:r>
            <a:r>
              <a:rPr lang="en-US" sz="3600" dirty="0" smtClean="0"/>
              <a:t>—”Spiritual Formation Line”</a:t>
            </a:r>
          </a:p>
          <a:p>
            <a:r>
              <a:rPr lang="en-US" sz="3600" dirty="0" smtClean="0"/>
              <a:t>Zondervan—Youth Specialties</a:t>
            </a:r>
            <a:endParaRPr lang="en-US" sz="3600" dirty="0"/>
          </a:p>
        </p:txBody>
      </p:sp>
      <p:sp>
        <p:nvSpPr>
          <p:cNvPr id="3" name="Title 2"/>
          <p:cNvSpPr>
            <a:spLocks noGrp="1"/>
          </p:cNvSpPr>
          <p:nvPr>
            <p:ph type="title"/>
          </p:nvPr>
        </p:nvSpPr>
        <p:spPr/>
        <p:txBody>
          <a:bodyPr/>
          <a:lstStyle/>
          <a:p>
            <a:r>
              <a:rPr lang="en-US" sz="6000" dirty="0" smtClean="0"/>
              <a:t>PUBLISHERS</a:t>
            </a:r>
            <a:endParaRPr lang="en-US" sz="6000" dirty="0"/>
          </a:p>
        </p:txBody>
      </p:sp>
    </p:spTree>
    <p:extLst>
      <p:ext uri="{BB962C8B-B14F-4D97-AF65-F5344CB8AC3E}">
        <p14:creationId xmlns:p14="http://schemas.microsoft.com/office/powerpoint/2010/main" val="40919775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524000"/>
            <a:ext cx="3200400" cy="5257800"/>
          </a:xfrm>
        </p:spPr>
        <p:txBody>
          <a:bodyPr>
            <a:normAutofit fontScale="92500" lnSpcReduction="10000"/>
          </a:bodyPr>
          <a:lstStyle/>
          <a:p>
            <a:pPr>
              <a:lnSpc>
                <a:spcPct val="110000"/>
              </a:lnSpc>
              <a:spcBef>
                <a:spcPts val="0"/>
              </a:spcBef>
            </a:pPr>
            <a:r>
              <a:rPr lang="en-US" sz="3000" dirty="0" smtClean="0"/>
              <a:t>Richard Foster</a:t>
            </a:r>
          </a:p>
          <a:p>
            <a:pPr>
              <a:lnSpc>
                <a:spcPct val="110000"/>
              </a:lnSpc>
              <a:spcBef>
                <a:spcPts val="0"/>
              </a:spcBef>
            </a:pPr>
            <a:r>
              <a:rPr lang="en-US" sz="3000" dirty="0" smtClean="0"/>
              <a:t>Dallas Willard</a:t>
            </a:r>
          </a:p>
          <a:p>
            <a:pPr>
              <a:lnSpc>
                <a:spcPct val="110000"/>
              </a:lnSpc>
              <a:spcBef>
                <a:spcPts val="0"/>
              </a:spcBef>
            </a:pPr>
            <a:r>
              <a:rPr lang="en-US" sz="3000" dirty="0" smtClean="0"/>
              <a:t>Phyllis Tickle</a:t>
            </a:r>
          </a:p>
          <a:p>
            <a:pPr>
              <a:lnSpc>
                <a:spcPct val="110000"/>
              </a:lnSpc>
              <a:spcBef>
                <a:spcPts val="0"/>
              </a:spcBef>
            </a:pPr>
            <a:r>
              <a:rPr lang="en-US" sz="3000" dirty="0" smtClean="0"/>
              <a:t>Robert Benson</a:t>
            </a:r>
          </a:p>
          <a:p>
            <a:pPr>
              <a:lnSpc>
                <a:spcPct val="110000"/>
              </a:lnSpc>
              <a:spcBef>
                <a:spcPts val="0"/>
              </a:spcBef>
            </a:pPr>
            <a:r>
              <a:rPr lang="en-US" sz="3000" dirty="0" smtClean="0"/>
              <a:t>Dan </a:t>
            </a:r>
            <a:r>
              <a:rPr lang="en-US" sz="3000" dirty="0" err="1" smtClean="0"/>
              <a:t>Allender</a:t>
            </a:r>
            <a:endParaRPr lang="en-US" sz="3000" dirty="0" smtClean="0"/>
          </a:p>
          <a:p>
            <a:pPr>
              <a:lnSpc>
                <a:spcPct val="110000"/>
              </a:lnSpc>
              <a:spcBef>
                <a:spcPts val="0"/>
              </a:spcBef>
            </a:pPr>
            <a:r>
              <a:rPr lang="en-US" sz="3000" dirty="0" smtClean="0"/>
              <a:t>Scot McKnight</a:t>
            </a:r>
          </a:p>
          <a:p>
            <a:pPr>
              <a:lnSpc>
                <a:spcPct val="110000"/>
              </a:lnSpc>
              <a:spcBef>
                <a:spcPts val="0"/>
              </a:spcBef>
            </a:pPr>
            <a:r>
              <a:rPr lang="en-US" sz="3000" dirty="0" smtClean="0"/>
              <a:t>Nora Gallagher</a:t>
            </a:r>
          </a:p>
          <a:p>
            <a:pPr>
              <a:lnSpc>
                <a:spcPct val="110000"/>
              </a:lnSpc>
              <a:spcBef>
                <a:spcPts val="0"/>
              </a:spcBef>
            </a:pPr>
            <a:r>
              <a:rPr lang="en-US" sz="3000" dirty="0" smtClean="0"/>
              <a:t>Adele Calhoun</a:t>
            </a:r>
          </a:p>
          <a:p>
            <a:pPr lvl="0">
              <a:lnSpc>
                <a:spcPct val="110000"/>
              </a:lnSpc>
              <a:spcBef>
                <a:spcPts val="0"/>
              </a:spcBef>
              <a:buClr>
                <a:srgbClr val="C66951"/>
              </a:buClr>
            </a:pPr>
            <a:r>
              <a:rPr lang="en-US" sz="3000" dirty="0">
                <a:solidFill>
                  <a:srgbClr val="534949"/>
                </a:solidFill>
              </a:rPr>
              <a:t>David </a:t>
            </a:r>
            <a:r>
              <a:rPr lang="en-US" sz="3000" dirty="0" err="1">
                <a:solidFill>
                  <a:srgbClr val="534949"/>
                </a:solidFill>
              </a:rPr>
              <a:t>deSilva</a:t>
            </a:r>
            <a:endParaRPr lang="en-US" sz="3000" dirty="0">
              <a:solidFill>
                <a:srgbClr val="534949"/>
              </a:solidFill>
            </a:endParaRPr>
          </a:p>
          <a:p>
            <a:pPr lvl="0">
              <a:lnSpc>
                <a:spcPct val="110000"/>
              </a:lnSpc>
              <a:spcBef>
                <a:spcPts val="0"/>
              </a:spcBef>
              <a:buClr>
                <a:srgbClr val="C66951"/>
              </a:buClr>
            </a:pPr>
            <a:r>
              <a:rPr lang="en-US" sz="3000" dirty="0">
                <a:solidFill>
                  <a:srgbClr val="534949"/>
                </a:solidFill>
              </a:rPr>
              <a:t>Ruth </a:t>
            </a:r>
            <a:r>
              <a:rPr lang="en-US" sz="3000" dirty="0" smtClean="0">
                <a:solidFill>
                  <a:srgbClr val="534949"/>
                </a:solidFill>
              </a:rPr>
              <a:t>Barton</a:t>
            </a:r>
          </a:p>
          <a:p>
            <a:pPr lvl="0">
              <a:lnSpc>
                <a:spcPct val="110000"/>
              </a:lnSpc>
              <a:spcBef>
                <a:spcPts val="0"/>
              </a:spcBef>
              <a:buClr>
                <a:srgbClr val="C66951"/>
              </a:buClr>
            </a:pPr>
            <a:r>
              <a:rPr lang="en-US" sz="3000" dirty="0">
                <a:solidFill>
                  <a:srgbClr val="534949"/>
                </a:solidFill>
              </a:rPr>
              <a:t>Jan Johnson</a:t>
            </a:r>
          </a:p>
          <a:p>
            <a:pPr lvl="0">
              <a:lnSpc>
                <a:spcPct val="110000"/>
              </a:lnSpc>
              <a:spcBef>
                <a:spcPts val="0"/>
              </a:spcBef>
              <a:buClr>
                <a:srgbClr val="C66951"/>
              </a:buClr>
            </a:pPr>
            <a:r>
              <a:rPr lang="en-US" sz="3000" dirty="0">
                <a:solidFill>
                  <a:srgbClr val="534949"/>
                </a:solidFill>
              </a:rPr>
              <a:t>Helen </a:t>
            </a:r>
            <a:r>
              <a:rPr lang="en-US" sz="3000" dirty="0" err="1">
                <a:solidFill>
                  <a:srgbClr val="534949"/>
                </a:solidFill>
              </a:rPr>
              <a:t>Cepero</a:t>
            </a:r>
            <a:endParaRPr lang="en-US" sz="3000" dirty="0">
              <a:solidFill>
                <a:srgbClr val="534949"/>
              </a:solidFill>
            </a:endParaRPr>
          </a:p>
          <a:p>
            <a:pPr lvl="0">
              <a:buClr>
                <a:srgbClr val="C66951"/>
              </a:buClr>
            </a:pPr>
            <a:endParaRPr lang="en-US" dirty="0">
              <a:solidFill>
                <a:srgbClr val="534949"/>
              </a:solidFill>
            </a:endParaRPr>
          </a:p>
          <a:p>
            <a:endParaRPr lang="en-US" dirty="0"/>
          </a:p>
        </p:txBody>
      </p:sp>
      <p:sp>
        <p:nvSpPr>
          <p:cNvPr id="3" name="Content Placeholder 2"/>
          <p:cNvSpPr>
            <a:spLocks noGrp="1"/>
          </p:cNvSpPr>
          <p:nvPr>
            <p:ph sz="half" idx="2"/>
          </p:nvPr>
        </p:nvSpPr>
        <p:spPr>
          <a:xfrm>
            <a:off x="4267200" y="1524000"/>
            <a:ext cx="4648200" cy="5181600"/>
          </a:xfrm>
        </p:spPr>
        <p:txBody>
          <a:bodyPr>
            <a:noAutofit/>
          </a:bodyPr>
          <a:lstStyle/>
          <a:p>
            <a:pPr>
              <a:spcBef>
                <a:spcPts val="0"/>
              </a:spcBef>
            </a:pPr>
            <a:r>
              <a:rPr lang="en-US" dirty="0" smtClean="0"/>
              <a:t>Leighton Ford</a:t>
            </a:r>
          </a:p>
          <a:p>
            <a:pPr>
              <a:spcBef>
                <a:spcPts val="0"/>
              </a:spcBef>
            </a:pPr>
            <a:r>
              <a:rPr lang="en-US" dirty="0" smtClean="0"/>
              <a:t>Larry </a:t>
            </a:r>
            <a:r>
              <a:rPr lang="en-US" dirty="0" err="1" smtClean="0"/>
              <a:t>Crabb</a:t>
            </a:r>
            <a:endParaRPr lang="en-US" dirty="0" smtClean="0"/>
          </a:p>
          <a:p>
            <a:pPr>
              <a:spcBef>
                <a:spcPts val="0"/>
              </a:spcBef>
            </a:pPr>
            <a:r>
              <a:rPr lang="en-US" dirty="0" smtClean="0"/>
              <a:t>Calvin Miller</a:t>
            </a:r>
          </a:p>
          <a:p>
            <a:pPr>
              <a:spcBef>
                <a:spcPts val="0"/>
              </a:spcBef>
            </a:pPr>
            <a:r>
              <a:rPr lang="en-US" dirty="0" smtClean="0"/>
              <a:t>Tricia </a:t>
            </a:r>
            <a:r>
              <a:rPr lang="en-US" dirty="0" err="1" smtClean="0"/>
              <a:t>McCary</a:t>
            </a:r>
            <a:r>
              <a:rPr lang="en-US" dirty="0" smtClean="0"/>
              <a:t> Rhodes</a:t>
            </a:r>
          </a:p>
          <a:p>
            <a:pPr>
              <a:spcBef>
                <a:spcPts val="0"/>
              </a:spcBef>
            </a:pPr>
            <a:r>
              <a:rPr lang="en-US" dirty="0" smtClean="0"/>
              <a:t>Eugene Peterson</a:t>
            </a:r>
          </a:p>
          <a:p>
            <a:pPr>
              <a:spcBef>
                <a:spcPts val="0"/>
              </a:spcBef>
            </a:pPr>
            <a:r>
              <a:rPr lang="en-US" dirty="0" smtClean="0"/>
              <a:t>M. Robert Mulholland Jr.</a:t>
            </a:r>
          </a:p>
          <a:p>
            <a:pPr>
              <a:spcBef>
                <a:spcPts val="0"/>
              </a:spcBef>
            </a:pPr>
            <a:r>
              <a:rPr lang="en-US" dirty="0" smtClean="0"/>
              <a:t>Brian McLaren</a:t>
            </a:r>
          </a:p>
          <a:p>
            <a:pPr>
              <a:spcBef>
                <a:spcPts val="0"/>
              </a:spcBef>
            </a:pPr>
            <a:r>
              <a:rPr lang="en-US" dirty="0" smtClean="0"/>
              <a:t>John </a:t>
            </a:r>
            <a:r>
              <a:rPr lang="en-US" dirty="0" err="1" smtClean="0"/>
              <a:t>Ortberg</a:t>
            </a:r>
            <a:endParaRPr lang="en-US" dirty="0" smtClean="0"/>
          </a:p>
          <a:p>
            <a:pPr>
              <a:spcBef>
                <a:spcPts val="0"/>
              </a:spcBef>
            </a:pPr>
            <a:r>
              <a:rPr lang="en-US" dirty="0" smtClean="0"/>
              <a:t>Mark </a:t>
            </a:r>
            <a:r>
              <a:rPr lang="en-US" dirty="0" err="1" smtClean="0"/>
              <a:t>Yaconelli</a:t>
            </a:r>
            <a:endParaRPr lang="en-US" dirty="0" smtClean="0"/>
          </a:p>
          <a:p>
            <a:pPr>
              <a:spcBef>
                <a:spcPts val="0"/>
              </a:spcBef>
            </a:pPr>
            <a:r>
              <a:rPr lang="en-US" dirty="0" smtClean="0"/>
              <a:t>Brennan Manning</a:t>
            </a:r>
          </a:p>
          <a:p>
            <a:pPr>
              <a:spcBef>
                <a:spcPts val="0"/>
              </a:spcBef>
            </a:pPr>
            <a:r>
              <a:rPr lang="en-US" dirty="0" smtClean="0"/>
              <a:t>Bruce Demarest</a:t>
            </a:r>
          </a:p>
          <a:p>
            <a:pPr>
              <a:spcBef>
                <a:spcPts val="0"/>
              </a:spcBef>
            </a:pPr>
            <a:r>
              <a:rPr lang="en-US" dirty="0" smtClean="0"/>
              <a:t>Kenneth Boa</a:t>
            </a:r>
            <a:endParaRPr lang="en-US" dirty="0"/>
          </a:p>
        </p:txBody>
      </p:sp>
      <p:sp>
        <p:nvSpPr>
          <p:cNvPr id="4" name="Title 3"/>
          <p:cNvSpPr>
            <a:spLocks noGrp="1"/>
          </p:cNvSpPr>
          <p:nvPr>
            <p:ph type="title"/>
          </p:nvPr>
        </p:nvSpPr>
        <p:spPr/>
        <p:txBody>
          <a:bodyPr/>
          <a:lstStyle/>
          <a:p>
            <a:r>
              <a:rPr lang="en-US" sz="6000" dirty="0">
                <a:solidFill>
                  <a:prstClr val="white"/>
                </a:solidFill>
              </a:rPr>
              <a:t>PROMINENT AUTHORS</a:t>
            </a:r>
            <a:endParaRPr lang="en-US" dirty="0"/>
          </a:p>
        </p:txBody>
      </p:sp>
    </p:spTree>
    <p:extLst>
      <p:ext uri="{BB962C8B-B14F-4D97-AF65-F5344CB8AC3E}">
        <p14:creationId xmlns:p14="http://schemas.microsoft.com/office/powerpoint/2010/main" val="1470114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4800" dirty="0" smtClean="0"/>
              <a:t>Synonym for Discipleship?</a:t>
            </a:r>
          </a:p>
          <a:p>
            <a:r>
              <a:rPr lang="en-US" sz="4800" dirty="0" smtClean="0"/>
              <a:t>Mentoring?</a:t>
            </a:r>
          </a:p>
          <a:p>
            <a:r>
              <a:rPr lang="en-US" sz="4800" dirty="0" smtClean="0"/>
              <a:t>Or something else and something different?</a:t>
            </a:r>
            <a:endParaRPr lang="en-US" sz="4800" dirty="0"/>
          </a:p>
        </p:txBody>
      </p:sp>
      <p:sp>
        <p:nvSpPr>
          <p:cNvPr id="3" name="Title 2"/>
          <p:cNvSpPr>
            <a:spLocks noGrp="1"/>
          </p:cNvSpPr>
          <p:nvPr>
            <p:ph type="title"/>
          </p:nvPr>
        </p:nvSpPr>
        <p:spPr/>
        <p:txBody>
          <a:bodyPr/>
          <a:lstStyle/>
          <a:p>
            <a:r>
              <a:rPr lang="en-US" sz="5400" dirty="0" smtClean="0"/>
              <a:t>definition</a:t>
            </a:r>
            <a:endParaRPr lang="en-US" sz="5400" dirty="0"/>
          </a:p>
        </p:txBody>
      </p:sp>
    </p:spTree>
    <p:extLst>
      <p:ext uri="{BB962C8B-B14F-4D97-AF65-F5344CB8AC3E}">
        <p14:creationId xmlns:p14="http://schemas.microsoft.com/office/powerpoint/2010/main" val="5673228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162799" y="228600"/>
            <a:ext cx="1600201" cy="6324600"/>
          </a:xfrm>
        </p:spPr>
        <p:txBody>
          <a:bodyPr>
            <a:noAutofit/>
          </a:bodyPr>
          <a:lstStyle/>
          <a:p>
            <a:pPr algn="ctr"/>
            <a:r>
              <a:rPr lang="en-US" sz="5000" dirty="0" smtClean="0">
                <a:solidFill>
                  <a:schemeClr val="bg1"/>
                </a:solidFill>
              </a:rPr>
              <a:t>W</a:t>
            </a:r>
          </a:p>
          <a:p>
            <a:pPr algn="ctr"/>
            <a:r>
              <a:rPr lang="en-US" sz="5000" dirty="0" smtClean="0">
                <a:solidFill>
                  <a:schemeClr val="bg1"/>
                </a:solidFill>
              </a:rPr>
              <a:t>I</a:t>
            </a:r>
          </a:p>
          <a:p>
            <a:pPr algn="ctr"/>
            <a:r>
              <a:rPr lang="en-US" sz="5000" dirty="0" smtClean="0">
                <a:solidFill>
                  <a:schemeClr val="bg1"/>
                </a:solidFill>
              </a:rPr>
              <a:t>L</a:t>
            </a:r>
          </a:p>
          <a:p>
            <a:pPr algn="ctr"/>
            <a:r>
              <a:rPr lang="en-US" sz="5000" dirty="0" smtClean="0">
                <a:solidFill>
                  <a:schemeClr val="bg1"/>
                </a:solidFill>
              </a:rPr>
              <a:t>L</a:t>
            </a:r>
          </a:p>
          <a:p>
            <a:pPr algn="ctr"/>
            <a:r>
              <a:rPr lang="en-US" sz="5000" dirty="0" smtClean="0">
                <a:solidFill>
                  <a:schemeClr val="bg1"/>
                </a:solidFill>
              </a:rPr>
              <a:t>A</a:t>
            </a:r>
          </a:p>
          <a:p>
            <a:pPr algn="ctr"/>
            <a:r>
              <a:rPr lang="en-US" sz="5000" dirty="0" smtClean="0">
                <a:solidFill>
                  <a:schemeClr val="bg1"/>
                </a:solidFill>
              </a:rPr>
              <a:t>R</a:t>
            </a:r>
          </a:p>
          <a:p>
            <a:pPr algn="ctr"/>
            <a:r>
              <a:rPr lang="en-US" sz="5000" dirty="0">
                <a:solidFill>
                  <a:schemeClr val="bg1"/>
                </a:solidFill>
              </a:rPr>
              <a:t>D</a:t>
            </a:r>
          </a:p>
        </p:txBody>
      </p:sp>
      <p:sp>
        <p:nvSpPr>
          <p:cNvPr id="3" name="Title 2"/>
          <p:cNvSpPr>
            <a:spLocks noGrp="1"/>
          </p:cNvSpPr>
          <p:nvPr>
            <p:ph type="title"/>
          </p:nvPr>
        </p:nvSpPr>
        <p:spPr>
          <a:xfrm>
            <a:off x="152400" y="381000"/>
            <a:ext cx="6858000" cy="6324600"/>
          </a:xfrm>
        </p:spPr>
        <p:txBody>
          <a:bodyPr/>
          <a:lstStyle/>
          <a:p>
            <a:pPr algn="l"/>
            <a:r>
              <a:rPr lang="en-US" cap="none" dirty="0" smtClean="0"/>
              <a:t>“The </a:t>
            </a:r>
            <a:r>
              <a:rPr lang="en-US" cap="none" dirty="0" smtClean="0"/>
              <a:t>only way to overcome this alienation from their sort of life,”  Willard suggests, “is by entering into the actual practices of Jesus and Paul as something essential to our life in Christ.”</a:t>
            </a:r>
            <a:br>
              <a:rPr lang="en-US" cap="none" dirty="0" smtClean="0"/>
            </a:br>
            <a:r>
              <a:rPr lang="en-US" cap="none" dirty="0" smtClean="0"/>
              <a:t>			</a:t>
            </a:r>
            <a:r>
              <a:rPr lang="en-US" sz="3600" cap="none" dirty="0" smtClean="0"/>
              <a:t>Dallas Willard in </a:t>
            </a:r>
            <a:br>
              <a:rPr lang="en-US" sz="3600" cap="none" dirty="0" smtClean="0"/>
            </a:br>
            <a:r>
              <a:rPr lang="en-US" sz="3600" cap="none" dirty="0" smtClean="0"/>
              <a:t>	   </a:t>
            </a:r>
            <a:r>
              <a:rPr lang="en-US" sz="3600" i="1" cap="none" dirty="0" smtClean="0"/>
              <a:t>The Spirit of Disciplines </a:t>
            </a:r>
            <a:endParaRPr lang="en-US" sz="3600" i="1" cap="none" dirty="0"/>
          </a:p>
        </p:txBody>
      </p:sp>
    </p:spTree>
    <p:extLst>
      <p:ext uri="{BB962C8B-B14F-4D97-AF65-F5344CB8AC3E}">
        <p14:creationId xmlns:p14="http://schemas.microsoft.com/office/powerpoint/2010/main" val="315569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719070"/>
            <a:ext cx="8686799" cy="4986529"/>
          </a:xfrm>
        </p:spPr>
        <p:txBody>
          <a:bodyPr>
            <a:normAutofit fontScale="92500"/>
          </a:bodyPr>
          <a:lstStyle/>
          <a:p>
            <a:r>
              <a:rPr lang="en-US" sz="3600" dirty="0" smtClean="0"/>
              <a:t>Do we, as believers in </a:t>
            </a:r>
            <a:r>
              <a:rPr lang="en-US" sz="3600" i="1" dirty="0" smtClean="0"/>
              <a:t>sola Scriptura</a:t>
            </a:r>
            <a:r>
              <a:rPr lang="en-US" sz="3600" dirty="0" smtClean="0"/>
              <a:t>, take out marching orders from the written Word, or do we look to the “white spaces” in Scripture to determine how we live?</a:t>
            </a:r>
          </a:p>
          <a:p>
            <a:r>
              <a:rPr lang="en-US" sz="3600" dirty="0" smtClean="0"/>
              <a:t>Once it is accepted that we can enhance the Christian life by augmenting the inspired words of Scripture there is no limit to where we might end up.</a:t>
            </a:r>
            <a:endParaRPr lang="en-US" sz="3600" dirty="0"/>
          </a:p>
        </p:txBody>
      </p:sp>
    </p:spTree>
    <p:extLst>
      <p:ext uri="{BB962C8B-B14F-4D97-AF65-F5344CB8AC3E}">
        <p14:creationId xmlns:p14="http://schemas.microsoft.com/office/powerpoint/2010/main" val="74006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2708" y="1719070"/>
            <a:ext cx="8636492" cy="4910330"/>
          </a:xfrm>
        </p:spPr>
        <p:txBody>
          <a:bodyPr>
            <a:normAutofit lnSpcReduction="10000"/>
          </a:bodyPr>
          <a:lstStyle/>
          <a:p>
            <a:r>
              <a:rPr lang="en-US" sz="3600" dirty="0" smtClean="0"/>
              <a:t>The Spiritual Formation Movement is concerned more about individual experience than biblical knowledge or truth.</a:t>
            </a:r>
          </a:p>
          <a:p>
            <a:r>
              <a:rPr lang="en-US" sz="3600" dirty="0" smtClean="0"/>
              <a:t>Contemplatives will strongly encourage Bible reading and prayer but they mean something different from what most Christians mean when they reference the same terms.</a:t>
            </a:r>
            <a:endParaRPr lang="en-US" sz="3600" dirty="0"/>
          </a:p>
        </p:txBody>
      </p:sp>
      <p:sp>
        <p:nvSpPr>
          <p:cNvPr id="3" name="Title 2"/>
          <p:cNvSpPr>
            <a:spLocks noGrp="1"/>
          </p:cNvSpPr>
          <p:nvPr>
            <p:ph type="title"/>
          </p:nvPr>
        </p:nvSpPr>
        <p:spPr/>
        <p:txBody>
          <a:bodyPr/>
          <a:lstStyle/>
          <a:p>
            <a:r>
              <a:rPr lang="en-US" sz="6000" dirty="0" smtClean="0"/>
              <a:t>PHILOSOPHY</a:t>
            </a:r>
            <a:endParaRPr lang="en-US" sz="6000" dirty="0"/>
          </a:p>
        </p:txBody>
      </p:sp>
    </p:spTree>
    <p:extLst>
      <p:ext uri="{BB962C8B-B14F-4D97-AF65-F5344CB8AC3E}">
        <p14:creationId xmlns:p14="http://schemas.microsoft.com/office/powerpoint/2010/main" val="240908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2" presetClass="entr" presetSubtype="8" fill="hold" nodeType="with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TWO WAYS:</a:t>
            </a:r>
            <a:endParaRPr lang="en-US" dirty="0"/>
          </a:p>
        </p:txBody>
      </p:sp>
      <p:sp>
        <p:nvSpPr>
          <p:cNvPr id="2" name="Content Placeholder 1"/>
          <p:cNvSpPr>
            <a:spLocks noGrp="1"/>
          </p:cNvSpPr>
          <p:nvPr>
            <p:ph idx="1"/>
          </p:nvPr>
        </p:nvSpPr>
        <p:spPr>
          <a:xfrm>
            <a:off x="838200" y="1524000"/>
            <a:ext cx="7924800" cy="4953000"/>
          </a:xfrm>
        </p:spPr>
        <p:txBody>
          <a:bodyPr>
            <a:noAutofit/>
          </a:bodyPr>
          <a:lstStyle/>
          <a:p>
            <a:pPr marL="0" indent="0">
              <a:buNone/>
            </a:pPr>
            <a:r>
              <a:rPr lang="en-US" sz="4000" dirty="0" smtClean="0"/>
              <a:t>Two ways spiritual formation leaders attempt to establish a biblical foundation for the disciplines.  The first:  ancient people were already practicing disciplines and so direct revelation from God was not necessary:</a:t>
            </a:r>
            <a:endParaRPr lang="en-US" sz="4000" dirty="0"/>
          </a:p>
        </p:txBody>
      </p:sp>
    </p:spTree>
    <p:extLst>
      <p:ext uri="{BB962C8B-B14F-4D97-AF65-F5344CB8AC3E}">
        <p14:creationId xmlns:p14="http://schemas.microsoft.com/office/powerpoint/2010/main" val="69935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3"/>
                                        </p:tgtEl>
                                        <p:attrNameLst>
                                          <p:attrName>style.color</p:attrName>
                                        </p:attrNameLst>
                                      </p:cBhvr>
                                      <p:to>
                                        <a:schemeClr val="bg1"/>
                                      </p:to>
                                    </p:animClr>
                                    <p:animClr clrSpc="rgb" dir="cw">
                                      <p:cBhvr>
                                        <p:cTn id="7" dur="250" autoRev="1" fill="remove"/>
                                        <p:tgtEl>
                                          <p:spTgt spid="3"/>
                                        </p:tgtEl>
                                        <p:attrNameLst>
                                          <p:attrName>fillcolor</p:attrName>
                                        </p:attrNameLst>
                                      </p:cBhvr>
                                      <p:to>
                                        <a:schemeClr val="bg1"/>
                                      </p:to>
                                    </p:animClr>
                                    <p:set>
                                      <p:cBhvr>
                                        <p:cTn id="8" dur="250" autoRev="1" fill="remove"/>
                                        <p:tgtEl>
                                          <p:spTgt spid="3"/>
                                        </p:tgtEl>
                                        <p:attrNameLst>
                                          <p:attrName>fill.type</p:attrName>
                                        </p:attrNameLst>
                                      </p:cBhvr>
                                      <p:to>
                                        <p:strVal val="solid"/>
                                      </p:to>
                                    </p:set>
                                    <p:set>
                                      <p:cBhvr>
                                        <p:cTn id="9"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Dallas Willard writes:</a:t>
            </a:r>
            <a:endParaRPr lang="en-US" dirty="0"/>
          </a:p>
        </p:txBody>
      </p:sp>
      <p:sp>
        <p:nvSpPr>
          <p:cNvPr id="3" name="Content Placeholder 2"/>
          <p:cNvSpPr>
            <a:spLocks noGrp="1"/>
          </p:cNvSpPr>
          <p:nvPr>
            <p:ph idx="1"/>
          </p:nvPr>
        </p:nvSpPr>
        <p:spPr>
          <a:xfrm>
            <a:off x="304800" y="914400"/>
            <a:ext cx="8534400" cy="5638799"/>
          </a:xfrm>
        </p:spPr>
        <p:txBody>
          <a:bodyPr>
            <a:noAutofit/>
          </a:bodyPr>
          <a:lstStyle/>
          <a:p>
            <a:pPr marL="0" indent="0">
              <a:buNone/>
            </a:pPr>
            <a:r>
              <a:rPr lang="en-US" sz="3100" dirty="0" smtClean="0"/>
              <a:t>“Thoughtful </a:t>
            </a:r>
            <a:r>
              <a:rPr lang="en-US" sz="3100" dirty="0"/>
              <a:t>and religiously devout people of the classical and Hellenistic world, from the Ganges to the Tiber, knew that the mind and body of the human being had to be rigorously </a:t>
            </a:r>
            <a:r>
              <a:rPr lang="en-US" sz="3100" dirty="0" smtClean="0"/>
              <a:t> disciplined to achieve a decent individual and social existence.  This is not something St. Paul had to prove or even explicitly state to his readers—but it also was not something he overlooked, leaving it to be thought up by crazed monks in the Dark Ages.  It is, rather, a wisdom gleaned from millennia of collective human experience</a:t>
            </a:r>
            <a:r>
              <a:rPr lang="en-US" sz="3100" dirty="0" smtClean="0"/>
              <a:t>.”</a:t>
            </a:r>
            <a:endParaRPr lang="en-US" sz="3100" dirty="0"/>
          </a:p>
        </p:txBody>
      </p:sp>
    </p:spTree>
    <p:extLst>
      <p:ext uri="{BB962C8B-B14F-4D97-AF65-F5344CB8AC3E}">
        <p14:creationId xmlns:p14="http://schemas.microsoft.com/office/powerpoint/2010/main" val="15471593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600200"/>
            <a:ext cx="8407893" cy="5029200"/>
          </a:xfrm>
        </p:spPr>
        <p:txBody>
          <a:bodyPr>
            <a:noAutofit/>
          </a:bodyPr>
          <a:lstStyle/>
          <a:p>
            <a:r>
              <a:rPr lang="en-US" sz="3200" dirty="0" smtClean="0"/>
              <a:t>They make the claim that spiritual disciplines were practiced by Jesus and the apostles followed suit, therefore we are to do the same thing.  Willard states:  </a:t>
            </a:r>
            <a:r>
              <a:rPr lang="en-US" sz="3200" dirty="0" smtClean="0"/>
              <a:t>“It </a:t>
            </a:r>
            <a:r>
              <a:rPr lang="en-US" sz="3200" dirty="0" smtClean="0"/>
              <a:t>is solitude and solitude </a:t>
            </a:r>
            <a:r>
              <a:rPr lang="en-US" sz="3200" dirty="0" smtClean="0">
                <a:solidFill>
                  <a:srgbClr val="FF0000"/>
                </a:solidFill>
              </a:rPr>
              <a:t>alone</a:t>
            </a:r>
            <a:r>
              <a:rPr lang="en-US" sz="3200" dirty="0" smtClean="0"/>
              <a:t> that opens the possibility of a radical relationship to God that can withstand all external events up to and beyond death.”</a:t>
            </a:r>
          </a:p>
          <a:p>
            <a:r>
              <a:rPr lang="en-US" sz="3200" dirty="0" smtClean="0"/>
              <a:t>Colossians 2:20-23 (what Paul tells us)</a:t>
            </a:r>
            <a:endParaRPr lang="en-US" sz="3200" dirty="0"/>
          </a:p>
        </p:txBody>
      </p:sp>
      <p:sp>
        <p:nvSpPr>
          <p:cNvPr id="3" name="Title 2"/>
          <p:cNvSpPr>
            <a:spLocks noGrp="1"/>
          </p:cNvSpPr>
          <p:nvPr>
            <p:ph type="title"/>
          </p:nvPr>
        </p:nvSpPr>
        <p:spPr>
          <a:xfrm>
            <a:off x="152400" y="355847"/>
            <a:ext cx="8763000" cy="1054394"/>
          </a:xfrm>
        </p:spPr>
        <p:txBody>
          <a:bodyPr/>
          <a:lstStyle/>
          <a:p>
            <a:pPr algn="l"/>
            <a:r>
              <a:rPr lang="en-US" sz="4000" dirty="0" smtClean="0"/>
              <a:t>Second way:	</a:t>
            </a:r>
            <a:endParaRPr lang="en-US" sz="4000" dirty="0"/>
          </a:p>
        </p:txBody>
      </p:sp>
    </p:spTree>
    <p:extLst>
      <p:ext uri="{BB962C8B-B14F-4D97-AF65-F5344CB8AC3E}">
        <p14:creationId xmlns:p14="http://schemas.microsoft.com/office/powerpoint/2010/main" val="156528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600200"/>
            <a:ext cx="8762999" cy="4953000"/>
          </a:xfrm>
        </p:spPr>
        <p:txBody>
          <a:bodyPr>
            <a:noAutofit/>
          </a:bodyPr>
          <a:lstStyle/>
          <a:p>
            <a:pPr marL="45720" indent="0">
              <a:buNone/>
            </a:pPr>
            <a:r>
              <a:rPr lang="en-US" sz="3200" dirty="0" smtClean="0"/>
              <a:t>The essence of the SFM is that through the use of disciplines our fleshly nature will be tamed and we will grow to become like Christ.  Willard writes, “[Paul’s] crucifixion of the flesh, and ours, is accomplished through those activities such as solitude, fasting, frugality, service, and so forth, which constitutes the curriculum in the school of self-denial and </a:t>
            </a:r>
            <a:r>
              <a:rPr lang="en-US" sz="3200" dirty="0" smtClean="0"/>
              <a:t>place </a:t>
            </a:r>
            <a:r>
              <a:rPr lang="en-US" sz="3200" dirty="0" smtClean="0"/>
              <a:t>us on the front line of spiritual combat.” </a:t>
            </a:r>
            <a:endParaRPr lang="en-US" sz="3200" dirty="0"/>
          </a:p>
        </p:txBody>
      </p:sp>
      <p:sp>
        <p:nvSpPr>
          <p:cNvPr id="3" name="Title 2"/>
          <p:cNvSpPr>
            <a:spLocks noGrp="1"/>
          </p:cNvSpPr>
          <p:nvPr>
            <p:ph type="title"/>
          </p:nvPr>
        </p:nvSpPr>
        <p:spPr/>
        <p:txBody>
          <a:bodyPr/>
          <a:lstStyle/>
          <a:p>
            <a:r>
              <a:rPr lang="en-US" dirty="0" smtClean="0"/>
              <a:t>SPIRITUAL FORMATION MOVEMENT</a:t>
            </a:r>
            <a:endParaRPr lang="en-US" dirty="0"/>
          </a:p>
        </p:txBody>
      </p:sp>
    </p:spTree>
    <p:extLst>
      <p:ext uri="{BB962C8B-B14F-4D97-AF65-F5344CB8AC3E}">
        <p14:creationId xmlns:p14="http://schemas.microsoft.com/office/powerpoint/2010/main" val="326722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90600"/>
            <a:ext cx="6324600" cy="3886200"/>
          </a:xfrm>
        </p:spPr>
        <p:txBody>
          <a:bodyPr/>
          <a:lstStyle/>
          <a:p>
            <a:r>
              <a:rPr lang="en-US" sz="7200" dirty="0" smtClean="0"/>
              <a:t>STRENGTHS </a:t>
            </a:r>
            <a:br>
              <a:rPr lang="en-US" sz="7200" dirty="0" smtClean="0"/>
            </a:br>
            <a:r>
              <a:rPr lang="en-US" sz="7200" dirty="0" smtClean="0"/>
              <a:t>&amp; </a:t>
            </a:r>
            <a:br>
              <a:rPr lang="en-US" sz="7200" dirty="0" smtClean="0"/>
            </a:br>
            <a:r>
              <a:rPr lang="en-US" sz="7200" dirty="0" smtClean="0"/>
              <a:t>DANGERS</a:t>
            </a:r>
            <a:endParaRPr lang="en-US" sz="7200" dirty="0"/>
          </a:p>
        </p:txBody>
      </p:sp>
    </p:spTree>
    <p:extLst>
      <p:ext uri="{BB962C8B-B14F-4D97-AF65-F5344CB8AC3E}">
        <p14:creationId xmlns:p14="http://schemas.microsoft.com/office/powerpoint/2010/main" val="104993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524000"/>
            <a:ext cx="8915400" cy="5105400"/>
          </a:xfrm>
        </p:spPr>
        <p:txBody>
          <a:bodyPr>
            <a:noAutofit/>
          </a:bodyPr>
          <a:lstStyle/>
          <a:p>
            <a:pPr marL="45720" indent="0">
              <a:buNone/>
            </a:pPr>
            <a:r>
              <a:rPr lang="en-US" sz="3100" dirty="0" smtClean="0"/>
              <a:t>“When I first began writing in the field in the late 70s and early 80s the term </a:t>
            </a:r>
            <a:r>
              <a:rPr lang="en-US" sz="3100" dirty="0" smtClean="0"/>
              <a:t>‘Spiritual Formation’ </a:t>
            </a:r>
            <a:r>
              <a:rPr lang="en-US" sz="3100" dirty="0" smtClean="0"/>
              <a:t>was hardly known, except for specialized references in relation to the Catholic orders.  Today it is a rare person who has not heard the term.  Seminary courses in Spiritual Formation proliferate like baby rabbits.  Huge numbers are seeking to become certified as Spiritual Directors to answer the cry of multiplied thousands for spiritual direction.”</a:t>
            </a:r>
            <a:endParaRPr lang="en-US" sz="3100" dirty="0"/>
          </a:p>
        </p:txBody>
      </p:sp>
      <p:sp>
        <p:nvSpPr>
          <p:cNvPr id="3" name="Title 2"/>
          <p:cNvSpPr>
            <a:spLocks noGrp="1"/>
          </p:cNvSpPr>
          <p:nvPr>
            <p:ph type="title"/>
          </p:nvPr>
        </p:nvSpPr>
        <p:spPr/>
        <p:txBody>
          <a:bodyPr/>
          <a:lstStyle/>
          <a:p>
            <a:r>
              <a:rPr lang="en-US" dirty="0" smtClean="0"/>
              <a:t>Richard Foster writes in 2004:</a:t>
            </a:r>
            <a:endParaRPr lang="en-US" dirty="0"/>
          </a:p>
        </p:txBody>
      </p:sp>
    </p:spTree>
    <p:extLst>
      <p:ext uri="{BB962C8B-B14F-4D97-AF65-F5344CB8AC3E}">
        <p14:creationId xmlns:p14="http://schemas.microsoft.com/office/powerpoint/2010/main" val="3175317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 indent="0">
              <a:buNone/>
            </a:pPr>
            <a:r>
              <a:rPr lang="en-US" sz="3600" dirty="0" smtClean="0"/>
              <a:t>“We want to have direct, intuitive supernatural experiences.  But God has determined that we derive all our knowledge of Him, not through direct encounters, but through the written Word, the Bible, and in the Person and work of His incarnate Son.”</a:t>
            </a:r>
            <a:endParaRPr lang="en-US" sz="3600" dirty="0"/>
          </a:p>
        </p:txBody>
      </p:sp>
      <p:sp>
        <p:nvSpPr>
          <p:cNvPr id="3" name="Title 2"/>
          <p:cNvSpPr>
            <a:spLocks noGrp="1"/>
          </p:cNvSpPr>
          <p:nvPr>
            <p:ph type="title"/>
          </p:nvPr>
        </p:nvSpPr>
        <p:spPr/>
        <p:txBody>
          <a:bodyPr/>
          <a:lstStyle/>
          <a:p>
            <a:pPr algn="l"/>
            <a:r>
              <a:rPr lang="en-US" dirty="0" smtClean="0"/>
              <a:t>Michael Horton:</a:t>
            </a:r>
            <a:endParaRPr lang="en-US" dirty="0"/>
          </a:p>
        </p:txBody>
      </p:sp>
    </p:spTree>
    <p:extLst>
      <p:ext uri="{BB962C8B-B14F-4D97-AF65-F5344CB8AC3E}">
        <p14:creationId xmlns:p14="http://schemas.microsoft.com/office/powerpoint/2010/main" val="16431311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rmAutofit/>
          </a:bodyPr>
          <a:lstStyle/>
          <a:p>
            <a:r>
              <a:rPr lang="en-US" sz="3600" dirty="0" smtClean="0"/>
              <a:t>1974 Father William </a:t>
            </a:r>
            <a:r>
              <a:rPr lang="en-US" sz="3600" i="1" dirty="0" smtClean="0"/>
              <a:t>Menninger—The Cloud of Unknowing.</a:t>
            </a:r>
          </a:p>
          <a:p>
            <a:r>
              <a:rPr lang="en-US" sz="3600" dirty="0" smtClean="0"/>
              <a:t> This 14</a:t>
            </a:r>
            <a:r>
              <a:rPr lang="en-US" sz="3600" baseline="30000" dirty="0" smtClean="0"/>
              <a:t>th</a:t>
            </a:r>
            <a:r>
              <a:rPr lang="en-US" sz="3600" dirty="0" smtClean="0"/>
              <a:t> century book offered a means by which contemplative practices used by Catholic monks, could be taught to lay people.</a:t>
            </a:r>
          </a:p>
          <a:p>
            <a:pPr lvl="2"/>
            <a:r>
              <a:rPr lang="en-US" sz="3200" dirty="0" smtClean="0"/>
              <a:t>Thomas </a:t>
            </a:r>
            <a:r>
              <a:rPr lang="en-US" sz="3200" dirty="0" err="1" smtClean="0"/>
              <a:t>Keeting</a:t>
            </a:r>
            <a:endParaRPr lang="en-US" sz="3200" dirty="0" smtClean="0"/>
          </a:p>
          <a:p>
            <a:pPr lvl="2"/>
            <a:r>
              <a:rPr lang="en-US" sz="3200" dirty="0" smtClean="0"/>
              <a:t>Basil Pennington</a:t>
            </a:r>
          </a:p>
          <a:p>
            <a:endParaRPr lang="en-US" sz="3200" i="1" dirty="0" smtClean="0"/>
          </a:p>
          <a:p>
            <a:endParaRPr lang="en-US" sz="3600" dirty="0" smtClean="0"/>
          </a:p>
        </p:txBody>
      </p:sp>
      <p:sp>
        <p:nvSpPr>
          <p:cNvPr id="3" name="Title 2"/>
          <p:cNvSpPr>
            <a:spLocks noGrp="1"/>
          </p:cNvSpPr>
          <p:nvPr>
            <p:ph type="title"/>
          </p:nvPr>
        </p:nvSpPr>
        <p:spPr>
          <a:xfrm>
            <a:off x="381000" y="228600"/>
            <a:ext cx="8381260" cy="1219200"/>
          </a:xfrm>
        </p:spPr>
        <p:txBody>
          <a:bodyPr/>
          <a:lstStyle/>
          <a:p>
            <a:r>
              <a:rPr lang="en-US" sz="4000" dirty="0" smtClean="0"/>
              <a:t>ROOTS OF THE SPIRITUAL FORMATION MOVEMENT</a:t>
            </a:r>
            <a:endParaRPr lang="en-US" sz="4000" dirty="0"/>
          </a:p>
        </p:txBody>
      </p:sp>
    </p:spTree>
    <p:extLst>
      <p:ext uri="{BB962C8B-B14F-4D97-AF65-F5344CB8AC3E}">
        <p14:creationId xmlns:p14="http://schemas.microsoft.com/office/powerpoint/2010/main" val="52665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00200"/>
            <a:ext cx="8686799" cy="4910330"/>
          </a:xfrm>
        </p:spPr>
        <p:txBody>
          <a:bodyPr>
            <a:noAutofit/>
          </a:bodyPr>
          <a:lstStyle/>
          <a:p>
            <a:pPr marL="45720" indent="0">
              <a:buNone/>
            </a:pPr>
            <a:r>
              <a:rPr lang="en-US" sz="3300" dirty="0" smtClean="0"/>
              <a:t>“Lifeless, dry orthodoxy is the inevitable result of isolating objective truth from vibrant experience.  But the answer to dead orthodoxy is not to build a theology on experience.  Genuine experience must grow out of sound doctrine.  We are not to base what we believe on what we have experienced.  The reverse is true.  Our experiences will grow out of what we believe.”</a:t>
            </a:r>
            <a:endParaRPr lang="en-US" sz="3300" dirty="0"/>
          </a:p>
        </p:txBody>
      </p:sp>
      <p:sp>
        <p:nvSpPr>
          <p:cNvPr id="3" name="Title 2"/>
          <p:cNvSpPr>
            <a:spLocks noGrp="1"/>
          </p:cNvSpPr>
          <p:nvPr>
            <p:ph type="title"/>
          </p:nvPr>
        </p:nvSpPr>
        <p:spPr/>
        <p:txBody>
          <a:bodyPr/>
          <a:lstStyle/>
          <a:p>
            <a:pPr algn="l"/>
            <a:r>
              <a:rPr lang="en-US" dirty="0" smtClean="0"/>
              <a:t>John MacArthur:</a:t>
            </a:r>
            <a:endParaRPr lang="en-US" dirty="0"/>
          </a:p>
        </p:txBody>
      </p:sp>
    </p:spTree>
    <p:extLst>
      <p:ext uri="{BB962C8B-B14F-4D97-AF65-F5344CB8AC3E}">
        <p14:creationId xmlns:p14="http://schemas.microsoft.com/office/powerpoint/2010/main" val="33396463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605529"/>
          </a:xfrm>
        </p:spPr>
        <p:txBody>
          <a:bodyPr/>
          <a:lstStyle/>
          <a:p>
            <a:r>
              <a:rPr lang="en-US" sz="3600" dirty="0" smtClean="0"/>
              <a:t> It begins with detachment.    “Christian meditation is an attempt to empty the mind in order to fill it”</a:t>
            </a:r>
          </a:p>
          <a:p>
            <a:pPr marL="2148840" lvl="8" indent="0">
              <a:buNone/>
            </a:pPr>
            <a:r>
              <a:rPr lang="en-US" dirty="0" smtClean="0"/>
              <a:t>			</a:t>
            </a:r>
            <a:r>
              <a:rPr lang="en-US" sz="2800" dirty="0" smtClean="0"/>
              <a:t>Richard Foster </a:t>
            </a:r>
          </a:p>
          <a:p>
            <a:pPr marL="2148840" lvl="8" indent="0">
              <a:buNone/>
            </a:pPr>
            <a:r>
              <a:rPr lang="en-US" sz="2800" dirty="0" smtClean="0"/>
              <a:t>		   </a:t>
            </a:r>
            <a:r>
              <a:rPr lang="en-US" sz="2800" i="1" dirty="0" smtClean="0"/>
              <a:t>Celebration of Discipline</a:t>
            </a:r>
          </a:p>
          <a:p>
            <a:pPr marL="2148840" lvl="8" indent="0">
              <a:buNone/>
            </a:pPr>
            <a:endParaRPr lang="en-US" sz="2800" i="1" dirty="0" smtClean="0"/>
          </a:p>
          <a:p>
            <a:pPr marL="502920" indent="-457200"/>
            <a:r>
              <a:rPr lang="en-US" sz="3600" dirty="0" smtClean="0"/>
              <a:t>Illumination is union with God</a:t>
            </a:r>
            <a:endParaRPr lang="en-US" sz="3600" dirty="0"/>
          </a:p>
        </p:txBody>
      </p:sp>
      <p:sp>
        <p:nvSpPr>
          <p:cNvPr id="3" name="Title 2"/>
          <p:cNvSpPr>
            <a:spLocks noGrp="1"/>
          </p:cNvSpPr>
          <p:nvPr>
            <p:ph type="title"/>
          </p:nvPr>
        </p:nvSpPr>
        <p:spPr/>
        <p:txBody>
          <a:bodyPr/>
          <a:lstStyle/>
          <a:p>
            <a:r>
              <a:rPr lang="en-US" sz="5400" dirty="0" smtClean="0"/>
              <a:t>Contemplative prayer</a:t>
            </a:r>
            <a:endParaRPr lang="en-US" sz="5400" dirty="0"/>
          </a:p>
        </p:txBody>
      </p:sp>
    </p:spTree>
    <p:extLst>
      <p:ext uri="{BB962C8B-B14F-4D97-AF65-F5344CB8AC3E}">
        <p14:creationId xmlns:p14="http://schemas.microsoft.com/office/powerpoint/2010/main" val="345577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3" fill="hold" nodeType="afterEffect">
                                  <p:stCondLst>
                                    <p:cond delay="25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0-#ppt_h/2"/>
                                          </p:val>
                                        </p:tav>
                                        <p:tav tm="100000">
                                          <p:val>
                                            <p:strVal val="#ppt_y"/>
                                          </p:val>
                                        </p:tav>
                                      </p:tavLst>
                                    </p:anim>
                                  </p:childTnLst>
                                </p:cTn>
                              </p:par>
                              <p:par>
                                <p:cTn id="15" presetID="2" presetClass="entr" presetSubtype="3"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0-#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additive="base">
                                        <p:cTn id="21"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3"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additive="base">
                                        <p:cTn id="27"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2">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757929"/>
          </a:xfrm>
        </p:spPr>
        <p:txBody>
          <a:bodyPr>
            <a:noAutofit/>
          </a:bodyPr>
          <a:lstStyle/>
          <a:p>
            <a:r>
              <a:rPr lang="en-US" sz="3200" i="1" dirty="0" err="1" smtClean="0"/>
              <a:t>Lectio</a:t>
            </a:r>
            <a:r>
              <a:rPr lang="en-US" sz="3200" i="1" dirty="0" smtClean="0"/>
              <a:t> </a:t>
            </a:r>
            <a:r>
              <a:rPr lang="en-US" sz="3200" i="1" dirty="0" err="1" smtClean="0"/>
              <a:t>divina</a:t>
            </a:r>
            <a:r>
              <a:rPr lang="en-US" sz="3200" i="1" dirty="0" smtClean="0"/>
              <a:t> </a:t>
            </a:r>
            <a:r>
              <a:rPr lang="en-US" sz="3200" dirty="0" smtClean="0"/>
              <a:t>is a method of biblical meditation on the Scriptures that has been practice by some Christians as far back as the fourth century</a:t>
            </a:r>
          </a:p>
          <a:p>
            <a:r>
              <a:rPr lang="en-US" sz="3200" dirty="0" smtClean="0"/>
              <a:t>Foster documents that </a:t>
            </a:r>
            <a:r>
              <a:rPr lang="en-US" sz="3200" i="1" dirty="0" err="1" smtClean="0"/>
              <a:t>lectio</a:t>
            </a:r>
            <a:r>
              <a:rPr lang="en-US" sz="3200" dirty="0" smtClean="0"/>
              <a:t> is rooted in the allegorical interpretation of Scripture that reigned from the time of the early church fathers such as Origen until the Reformation.</a:t>
            </a:r>
            <a:endParaRPr lang="en-US" sz="3200" dirty="0"/>
          </a:p>
        </p:txBody>
      </p:sp>
      <p:sp>
        <p:nvSpPr>
          <p:cNvPr id="3" name="Title 2"/>
          <p:cNvSpPr>
            <a:spLocks noGrp="1"/>
          </p:cNvSpPr>
          <p:nvPr>
            <p:ph type="title"/>
          </p:nvPr>
        </p:nvSpPr>
        <p:spPr/>
        <p:txBody>
          <a:bodyPr/>
          <a:lstStyle/>
          <a:p>
            <a:r>
              <a:rPr lang="en-US" sz="5400" i="1" dirty="0" err="1" smtClean="0"/>
              <a:t>Lectio</a:t>
            </a:r>
            <a:r>
              <a:rPr lang="en-US" sz="5400" i="1" dirty="0" smtClean="0"/>
              <a:t> </a:t>
            </a:r>
            <a:r>
              <a:rPr lang="en-US" sz="5400" i="1" dirty="0" err="1" smtClean="0"/>
              <a:t>Divina</a:t>
            </a:r>
            <a:endParaRPr lang="en-US" sz="5400" i="1" dirty="0"/>
          </a:p>
        </p:txBody>
      </p:sp>
    </p:spTree>
    <p:extLst>
      <p:ext uri="{BB962C8B-B14F-4D97-AF65-F5344CB8AC3E}">
        <p14:creationId xmlns:p14="http://schemas.microsoft.com/office/powerpoint/2010/main" val="371277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53" presetClass="entr" presetSubtype="16" fill="hold" nodeType="withEffect">
                                  <p:stCondLst>
                                    <p:cond delay="250"/>
                                  </p:stCondLst>
                                  <p:childTnLst>
                                    <p:set>
                                      <p:cBhvr>
                                        <p:cTn id="9" dur="1" fill="hold">
                                          <p:stCondLst>
                                            <p:cond delay="0"/>
                                          </p:stCondLst>
                                        </p:cTn>
                                        <p:tgtEl>
                                          <p:spTgt spid="2">
                                            <p:txEl>
                                              <p:pRg st="0" end="0"/>
                                            </p:txEl>
                                          </p:spTgt>
                                        </p:tgtEl>
                                        <p:attrNameLst>
                                          <p:attrName>style.visibility</p:attrName>
                                        </p:attrNameLst>
                                      </p:cBhvr>
                                      <p:to>
                                        <p:strVal val="visible"/>
                                      </p:to>
                                    </p:set>
                                    <p:anim calcmode="lin" valueType="num">
                                      <p:cBhvr>
                                        <p:cTn id="10"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1"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p:cTn id="1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010400" y="5105400"/>
            <a:ext cx="1981200" cy="1413997"/>
          </a:xfrm>
        </p:spPr>
        <p:txBody>
          <a:bodyPr>
            <a:normAutofit/>
          </a:bodyPr>
          <a:lstStyle/>
          <a:p>
            <a:pPr algn="ctr"/>
            <a:r>
              <a:rPr lang="en-US" sz="2800" dirty="0" smtClean="0">
                <a:solidFill>
                  <a:schemeClr val="bg1"/>
                </a:solidFill>
              </a:rPr>
              <a:t>BRIAN</a:t>
            </a:r>
          </a:p>
          <a:p>
            <a:pPr algn="ctr"/>
            <a:r>
              <a:rPr lang="en-US" sz="2800" dirty="0" smtClean="0">
                <a:solidFill>
                  <a:schemeClr val="bg1"/>
                </a:solidFill>
              </a:rPr>
              <a:t>MCLAREN</a:t>
            </a:r>
            <a:endParaRPr lang="en-US" sz="2800" dirty="0">
              <a:solidFill>
                <a:schemeClr val="bg1"/>
              </a:solidFill>
            </a:endParaRPr>
          </a:p>
        </p:txBody>
      </p:sp>
      <p:sp>
        <p:nvSpPr>
          <p:cNvPr id="3" name="Title 2"/>
          <p:cNvSpPr>
            <a:spLocks noGrp="1"/>
          </p:cNvSpPr>
          <p:nvPr>
            <p:ph type="title"/>
          </p:nvPr>
        </p:nvSpPr>
        <p:spPr>
          <a:xfrm>
            <a:off x="304800" y="990600"/>
            <a:ext cx="6553200" cy="5029200"/>
          </a:xfrm>
        </p:spPr>
        <p:txBody>
          <a:bodyPr/>
          <a:lstStyle/>
          <a:p>
            <a:pPr algn="l"/>
            <a:r>
              <a:rPr lang="en-US" sz="3600" cap="none" dirty="0">
                <a:ea typeface="+mn-ea"/>
                <a:cs typeface="+mn-cs"/>
              </a:rPr>
              <a:t>“Many Christian leaders started searching for a new approach under the banner of ‘spiritual formation.’  This new search has led many of them back to Catholic contemplative practices and medieval monastic disciplines</a:t>
            </a:r>
            <a:r>
              <a:rPr lang="en-US" sz="2000" cap="none" dirty="0">
                <a:ea typeface="+mn-ea"/>
                <a:cs typeface="+mn-cs"/>
              </a:rPr>
              <a:t>.</a:t>
            </a:r>
            <a:r>
              <a:rPr lang="en-US" sz="3600" cap="none" dirty="0">
                <a:ea typeface="+mn-ea"/>
                <a:cs typeface="+mn-cs"/>
              </a:rPr>
              <a:t>”</a:t>
            </a:r>
            <a:endParaRPr lang="en-US" sz="3600" dirty="0"/>
          </a:p>
        </p:txBody>
      </p:sp>
      <p:pic>
        <p:nvPicPr>
          <p:cNvPr id="1028" name="Picture 4" descr="http://t3.gstatic.com/images?q=tbn:ANd9GcRE6Bg4dt7k-Jv8tpp3wu5A_SiRzfDFHdpZyTqUUQqWbEnND4i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667000"/>
            <a:ext cx="1981200"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4688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600" dirty="0">
                <a:solidFill>
                  <a:srgbClr val="534949"/>
                </a:solidFill>
              </a:rPr>
              <a:t>Richard Foster’s </a:t>
            </a:r>
            <a:r>
              <a:rPr lang="en-US" sz="3600" i="1" dirty="0">
                <a:solidFill>
                  <a:srgbClr val="534949"/>
                </a:solidFill>
              </a:rPr>
              <a:t>Celebration of </a:t>
            </a:r>
            <a:r>
              <a:rPr lang="en-US" sz="3600" i="1" dirty="0" smtClean="0">
                <a:solidFill>
                  <a:srgbClr val="534949"/>
                </a:solidFill>
              </a:rPr>
              <a:t>Discipline </a:t>
            </a:r>
            <a:r>
              <a:rPr lang="en-US" sz="3600" dirty="0" smtClean="0">
                <a:solidFill>
                  <a:srgbClr val="534949"/>
                </a:solidFill>
              </a:rPr>
              <a:t>introduced the Catholic &amp; Eastern Orthodox disciplines practiced by the Desert Fathers and Mothers as well as monks and hermits, to evangelicalism.</a:t>
            </a:r>
            <a:endParaRPr lang="en-US" sz="3600" dirty="0"/>
          </a:p>
        </p:txBody>
      </p:sp>
      <p:sp>
        <p:nvSpPr>
          <p:cNvPr id="3" name="Title 2"/>
          <p:cNvSpPr>
            <a:spLocks noGrp="1"/>
          </p:cNvSpPr>
          <p:nvPr>
            <p:ph type="title"/>
          </p:nvPr>
        </p:nvSpPr>
        <p:spPr/>
        <p:txBody>
          <a:bodyPr/>
          <a:lstStyle/>
          <a:p>
            <a:r>
              <a:rPr lang="en-US" sz="3600" dirty="0" smtClean="0"/>
              <a:t>Roots</a:t>
            </a:r>
            <a:r>
              <a:rPr lang="en-US" dirty="0" smtClean="0"/>
              <a:t> continued</a:t>
            </a:r>
            <a:endParaRPr lang="en-US" dirty="0"/>
          </a:p>
        </p:txBody>
      </p:sp>
    </p:spTree>
    <p:extLst>
      <p:ext uri="{BB962C8B-B14F-4D97-AF65-F5344CB8AC3E}">
        <p14:creationId xmlns:p14="http://schemas.microsoft.com/office/powerpoint/2010/main" val="424024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58425"/>
            <a:ext cx="8458200" cy="6370975"/>
          </a:xfrm>
          <a:prstGeom prst="rect">
            <a:avLst/>
          </a:prstGeom>
        </p:spPr>
        <p:txBody>
          <a:bodyPr wrap="square">
            <a:spAutoFit/>
          </a:bodyPr>
          <a:lstStyle/>
          <a:p>
            <a:pPr marL="274320" lvl="0" indent="-228600">
              <a:spcBef>
                <a:spcPct val="20000"/>
              </a:spcBef>
              <a:buClr>
                <a:srgbClr val="C66951"/>
              </a:buClr>
              <a:buFont typeface="Wingdings 2" pitchFamily="18" charset="2"/>
              <a:buChar char=""/>
            </a:pPr>
            <a:r>
              <a:rPr lang="en-US" sz="4000" spc="150" dirty="0" smtClean="0">
                <a:solidFill>
                  <a:srgbClr val="534949"/>
                </a:solidFill>
              </a:rPr>
              <a:t>Bruce Demarest, Professor at Denver Seminary states “The heart discovers and experiences God; reason demonstrates and explains God.”</a:t>
            </a:r>
          </a:p>
          <a:p>
            <a:pPr marL="274320" lvl="0" indent="-228600">
              <a:spcBef>
                <a:spcPct val="20000"/>
              </a:spcBef>
              <a:buClr>
                <a:srgbClr val="C66951"/>
              </a:buClr>
              <a:buFont typeface="Wingdings 2" pitchFamily="18" charset="2"/>
              <a:buChar char=""/>
            </a:pPr>
            <a:r>
              <a:rPr lang="en-US" sz="4000" spc="150" dirty="0" smtClean="0">
                <a:solidFill>
                  <a:srgbClr val="534949"/>
                </a:solidFill>
              </a:rPr>
              <a:t>Brennan Manning:  “The engaged mind, illumined by truth, awakens awareness; the engaged heart, affected by love, awakens passion.”</a:t>
            </a:r>
            <a:endParaRPr lang="en-US" sz="4000" spc="150" dirty="0">
              <a:solidFill>
                <a:srgbClr val="534949"/>
              </a:solidFill>
            </a:endParaRPr>
          </a:p>
        </p:txBody>
      </p:sp>
    </p:spTree>
    <p:extLst>
      <p:ext uri="{BB962C8B-B14F-4D97-AF65-F5344CB8AC3E}">
        <p14:creationId xmlns:p14="http://schemas.microsoft.com/office/powerpoint/2010/main" val="156429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 indent="0">
              <a:buNone/>
            </a:pPr>
            <a:r>
              <a:rPr lang="en-US" sz="4000" dirty="0" smtClean="0"/>
              <a:t>“Spiritual formation is an ancient ministry of the church, concerned with the ‘forming’ or ‘shaping’ of a believer’s character and actions into the likeness of Christ.”</a:t>
            </a:r>
          </a:p>
          <a:p>
            <a:pPr marL="45720" indent="0">
              <a:buNone/>
            </a:pPr>
            <a:r>
              <a:rPr lang="en-US" sz="3600" dirty="0"/>
              <a:t>	</a:t>
            </a:r>
            <a:r>
              <a:rPr lang="en-US" sz="3600" dirty="0" smtClean="0"/>
              <a:t>				</a:t>
            </a:r>
            <a:r>
              <a:rPr lang="en-US" sz="3200" dirty="0" smtClean="0"/>
              <a:t>Bruce Demarest in</a:t>
            </a:r>
          </a:p>
          <a:p>
            <a:pPr marL="45720" indent="0">
              <a:buNone/>
            </a:pPr>
            <a:r>
              <a:rPr lang="en-US" sz="3200" dirty="0"/>
              <a:t>	</a:t>
            </a:r>
            <a:r>
              <a:rPr lang="en-US" sz="3200" dirty="0" smtClean="0"/>
              <a:t>				</a:t>
            </a:r>
            <a:r>
              <a:rPr lang="en-US" sz="3200" i="1" dirty="0" smtClean="0"/>
              <a:t>Satisfy Your Soul</a:t>
            </a:r>
            <a:endParaRPr lang="en-US" sz="3200" i="1" dirty="0"/>
          </a:p>
        </p:txBody>
      </p:sp>
      <p:sp>
        <p:nvSpPr>
          <p:cNvPr id="3" name="Title 2"/>
          <p:cNvSpPr>
            <a:spLocks noGrp="1"/>
          </p:cNvSpPr>
          <p:nvPr>
            <p:ph type="title"/>
          </p:nvPr>
        </p:nvSpPr>
        <p:spPr/>
        <p:txBody>
          <a:bodyPr/>
          <a:lstStyle/>
          <a:p>
            <a:r>
              <a:rPr lang="en-US" sz="4000" dirty="0" smtClean="0"/>
              <a:t>CONTEMPLATIVE SPIRITUALITY/</a:t>
            </a:r>
            <a:br>
              <a:rPr lang="en-US" sz="4000" dirty="0" smtClean="0"/>
            </a:br>
            <a:r>
              <a:rPr lang="en-US" sz="4000" dirty="0" smtClean="0"/>
              <a:t>SPIRITUAL DISCIPLINES</a:t>
            </a:r>
            <a:endParaRPr lang="en-US" sz="4000" dirty="0"/>
          </a:p>
        </p:txBody>
      </p:sp>
    </p:spTree>
    <p:extLst>
      <p:ext uri="{BB962C8B-B14F-4D97-AF65-F5344CB8AC3E}">
        <p14:creationId xmlns:p14="http://schemas.microsoft.com/office/powerpoint/2010/main" val="218238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0"/>
            <a:ext cx="8686800" cy="6247864"/>
          </a:xfrm>
          <a:prstGeom prst="rect">
            <a:avLst/>
          </a:prstGeom>
          <a:noFill/>
        </p:spPr>
        <p:txBody>
          <a:bodyPr wrap="square" rtlCol="0">
            <a:spAutoFit/>
          </a:bodyPr>
          <a:lstStyle/>
          <a:p>
            <a:pPr marL="571500" indent="-571500">
              <a:buFont typeface="Wingdings" pitchFamily="2" charset="2"/>
              <a:buChar char="§"/>
            </a:pPr>
            <a:r>
              <a:rPr lang="en-US" sz="4000" dirty="0" smtClean="0"/>
              <a:t>“Christian spiritual formation is a God-ordained process that shapes our entire person so that we take on the character and being of Christ himself.”  		</a:t>
            </a:r>
            <a:r>
              <a:rPr lang="en-US" sz="4000" dirty="0" smtClean="0"/>
              <a:t>      Richard </a:t>
            </a:r>
            <a:r>
              <a:rPr lang="en-US" sz="4000" dirty="0" smtClean="0"/>
              <a:t>Foster</a:t>
            </a:r>
          </a:p>
          <a:p>
            <a:pPr marL="571500" indent="-571500">
              <a:buFont typeface="Wingdings" pitchFamily="2" charset="2"/>
              <a:buChar char="§"/>
            </a:pPr>
            <a:r>
              <a:rPr lang="en-US" sz="4000" dirty="0" smtClean="0"/>
              <a:t>Spiritual formation is not only concerned with orthodox doctrine but with “many practices that open [us] up to the presence and direction of God.”    </a:t>
            </a:r>
            <a:r>
              <a:rPr lang="en-US" sz="4000" dirty="0" smtClean="0"/>
              <a:t>  Bruce </a:t>
            </a:r>
            <a:r>
              <a:rPr lang="en-US" sz="4000" dirty="0" err="1" smtClean="0"/>
              <a:t>Demarist</a:t>
            </a:r>
            <a:r>
              <a:rPr lang="en-US" sz="4000" dirty="0" smtClean="0"/>
              <a:t> </a:t>
            </a:r>
            <a:endParaRPr lang="en-US" sz="4000" dirty="0"/>
          </a:p>
        </p:txBody>
      </p:sp>
    </p:spTree>
    <p:extLst>
      <p:ext uri="{BB962C8B-B14F-4D97-AF65-F5344CB8AC3E}">
        <p14:creationId xmlns:p14="http://schemas.microsoft.com/office/powerpoint/2010/main" val="99394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371600"/>
            <a:ext cx="7772400" cy="3785652"/>
          </a:xfrm>
          <a:prstGeom prst="rect">
            <a:avLst/>
          </a:prstGeom>
          <a:noFill/>
        </p:spPr>
        <p:txBody>
          <a:bodyPr wrap="square" rtlCol="0">
            <a:spAutoFit/>
          </a:bodyPr>
          <a:lstStyle/>
          <a:p>
            <a:r>
              <a:rPr lang="en-US" sz="4800" dirty="0" smtClean="0"/>
              <a:t>What distinguishes spiritual formation from discipleship is not in its basically similar definition, but its source, its practices, and its philosophy.</a:t>
            </a:r>
            <a:endParaRPr lang="en-US" sz="4800" dirty="0"/>
          </a:p>
        </p:txBody>
      </p:sp>
    </p:spTree>
    <p:extLst>
      <p:ext uri="{BB962C8B-B14F-4D97-AF65-F5344CB8AC3E}">
        <p14:creationId xmlns:p14="http://schemas.microsoft.com/office/powerpoint/2010/main" val="30427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45720" indent="0">
              <a:buNone/>
            </a:pPr>
            <a:r>
              <a:rPr lang="en-US" sz="4400" dirty="0" smtClean="0"/>
              <a:t>The problem is that the spiritual formation leaders do not go back far enough.  In their march into the past they stop at the classical or vintage age of church history instead of returning to the New Testament Scriptures.</a:t>
            </a:r>
            <a:endParaRPr lang="en-US" sz="4400" dirty="0"/>
          </a:p>
        </p:txBody>
      </p:sp>
      <p:sp>
        <p:nvSpPr>
          <p:cNvPr id="3" name="Title 2"/>
          <p:cNvSpPr>
            <a:spLocks noGrp="1"/>
          </p:cNvSpPr>
          <p:nvPr>
            <p:ph type="title"/>
          </p:nvPr>
        </p:nvSpPr>
        <p:spPr/>
        <p:txBody>
          <a:bodyPr/>
          <a:lstStyle/>
          <a:p>
            <a:r>
              <a:rPr lang="en-US" sz="5400" dirty="0" smtClean="0"/>
              <a:t>SOURCE</a:t>
            </a:r>
            <a:endParaRPr lang="en-US" sz="5400" dirty="0"/>
          </a:p>
        </p:txBody>
      </p:sp>
    </p:spTree>
    <p:extLst>
      <p:ext uri="{BB962C8B-B14F-4D97-AF65-F5344CB8AC3E}">
        <p14:creationId xmlns:p14="http://schemas.microsoft.com/office/powerpoint/2010/main" val="48777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1026</TotalTime>
  <Words>1459</Words>
  <Application>Microsoft Office PowerPoint</Application>
  <PresentationFormat>On-screen Show (4:3)</PresentationFormat>
  <Paragraphs>126</Paragraphs>
  <Slides>33</Slides>
  <Notes>1</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Grid</vt:lpstr>
      <vt:lpstr>Foundry</vt:lpstr>
      <vt:lpstr>SPIRITUAL FORMATION</vt:lpstr>
      <vt:lpstr>definition</vt:lpstr>
      <vt:lpstr>ROOTS OF THE SPIRITUAL FORMATION MOVEMENT</vt:lpstr>
      <vt:lpstr>Roots continued</vt:lpstr>
      <vt:lpstr>PowerPoint Presentation</vt:lpstr>
      <vt:lpstr>CONTEMPLATIVE SPIRITUALITY/ SPIRITUAL DISCIPLINES</vt:lpstr>
      <vt:lpstr>PowerPoint Presentation</vt:lpstr>
      <vt:lpstr>PowerPoint Presentation</vt:lpstr>
      <vt:lpstr>SOURCE</vt:lpstr>
      <vt:lpstr>Ancient Christian Commentary on Scripture</vt:lpstr>
      <vt:lpstr>PowerPoint Presentation</vt:lpstr>
      <vt:lpstr>The teachings, methods, and concepts behind the Spiritual Formation Movement are drawn from these early contemplative hermits, as well as the medieval monks and nuns, principally from the Counter-Reformation period, not from Scripture  </vt:lpstr>
      <vt:lpstr>D E M A R E S T</vt:lpstr>
      <vt:lpstr>“SPIRITUAL MASTERS”</vt:lpstr>
      <vt:lpstr>PowerPoint Presentation</vt:lpstr>
      <vt:lpstr>DISCIPLINES</vt:lpstr>
      <vt:lpstr>Foster, in his Celebration of Discipline book provides a chapter on each of the following: meditation,[contemplative] prayer, fasting, study, simplicity, solitude, submission, service, confession, worship, guidance, and celebration.</vt:lpstr>
      <vt:lpstr>PUBLISHERS</vt:lpstr>
      <vt:lpstr>PROMINENT AUTHORS</vt:lpstr>
      <vt:lpstr>“The only way to overcome this alienation from their sort of life,”  Willard suggests, “is by entering into the actual practices of Jesus and Paul as something essential to our life in Christ.”    Dallas Willard in      The Spirit of Disciplines </vt:lpstr>
      <vt:lpstr>PowerPoint Presentation</vt:lpstr>
      <vt:lpstr>PHILOSOPHY</vt:lpstr>
      <vt:lpstr>TWO WAYS:</vt:lpstr>
      <vt:lpstr>Dallas Willard writes:</vt:lpstr>
      <vt:lpstr>Second way: </vt:lpstr>
      <vt:lpstr>SPIRITUAL FORMATION MOVEMENT</vt:lpstr>
      <vt:lpstr>STRENGTHS  &amp;  DANGERS</vt:lpstr>
      <vt:lpstr>Richard Foster writes in 2004:</vt:lpstr>
      <vt:lpstr>Michael Horton:</vt:lpstr>
      <vt:lpstr>John MacArthur:</vt:lpstr>
      <vt:lpstr>Contemplative prayer</vt:lpstr>
      <vt:lpstr>Lectio Divina</vt:lpstr>
      <vt:lpstr>“Many Christian leaders started searching for a new approach under the banner of ‘spiritual formation.’  This new search has led many of them back to Catholic contemplative practices and medieval monastic disciplines.”</vt:lpstr>
    </vt:vector>
  </TitlesOfParts>
  <Company>Southern View Chapel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SPIRITUAL FORMATION</dc:title>
  <dc:creator>Bev Byerline</dc:creator>
  <cp:lastModifiedBy>Bev Byerline</cp:lastModifiedBy>
  <cp:revision>50</cp:revision>
  <cp:lastPrinted>2012-04-03T22:08:32Z</cp:lastPrinted>
  <dcterms:created xsi:type="dcterms:W3CDTF">2012-03-20T20:24:17Z</dcterms:created>
  <dcterms:modified xsi:type="dcterms:W3CDTF">2012-04-03T22:14:26Z</dcterms:modified>
</cp:coreProperties>
</file>