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87" r:id="rId3"/>
    <p:sldId id="278" r:id="rId4"/>
    <p:sldId id="258" r:id="rId5"/>
    <p:sldId id="259" r:id="rId6"/>
    <p:sldId id="260" r:id="rId7"/>
    <p:sldId id="261" r:id="rId8"/>
    <p:sldId id="263" r:id="rId9"/>
    <p:sldId id="264" r:id="rId10"/>
    <p:sldId id="262" r:id="rId11"/>
    <p:sldId id="265" r:id="rId12"/>
    <p:sldId id="267" r:id="rId13"/>
    <p:sldId id="266" r:id="rId14"/>
    <p:sldId id="269" r:id="rId15"/>
    <p:sldId id="268" r:id="rId16"/>
    <p:sldId id="270" r:id="rId17"/>
    <p:sldId id="288" r:id="rId18"/>
    <p:sldId id="271" r:id="rId19"/>
    <p:sldId id="272" r:id="rId20"/>
    <p:sldId id="285" r:id="rId21"/>
    <p:sldId id="286" r:id="rId22"/>
    <p:sldId id="273" r:id="rId23"/>
    <p:sldId id="279" r:id="rId24"/>
    <p:sldId id="280" r:id="rId25"/>
    <p:sldId id="289" r:id="rId26"/>
    <p:sldId id="275" r:id="rId27"/>
    <p:sldId id="281" r:id="rId28"/>
    <p:sldId id="274" r:id="rId29"/>
    <p:sldId id="290" r:id="rId30"/>
    <p:sldId id="292" r:id="rId31"/>
    <p:sldId id="293" r:id="rId32"/>
    <p:sldId id="283" r:id="rId33"/>
    <p:sldId id="284" r:id="rId34"/>
    <p:sldId id="276" r:id="rId35"/>
    <p:sldId id="282" r:id="rId36"/>
    <p:sldId id="291" r:id="rId37"/>
    <p:sldId id="294"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FFCC"/>
    <a:srgbClr val="F8F8F8"/>
    <a:srgbClr val="FFCC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8" y="-5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pieChart>
        <c:varyColors val="1"/>
        <c:ser>
          <c:idx val="0"/>
          <c:order val="0"/>
          <c:tx>
            <c:strRef>
              <c:f>Sheet1!$B$1</c:f>
              <c:strCache>
                <c:ptCount val="1"/>
                <c:pt idx="0">
                  <c:v>Sales</c:v>
                </c:pt>
              </c:strCache>
            </c:strRef>
          </c:tx>
          <c:spPr>
            <a:ln>
              <a:noFill/>
            </a:ln>
          </c:spPr>
          <c:dPt>
            <c:idx val="0"/>
            <c:spPr>
              <a:solidFill>
                <a:schemeClr val="tx2">
                  <a:lumMod val="40000"/>
                  <a:lumOff val="60000"/>
                </a:schemeClr>
              </a:solidFill>
              <a:ln>
                <a:noFill/>
              </a:ln>
            </c:spPr>
          </c:dPt>
          <c:dPt>
            <c:idx val="1"/>
            <c:spPr>
              <a:solidFill>
                <a:srgbClr val="FFFFCC"/>
              </a:solidFill>
              <a:ln>
                <a:noFill/>
              </a:ln>
            </c:spPr>
          </c:dPt>
          <c:cat>
            <c:strRef>
              <c:f>Sheet1!$A$2:$A$3</c:f>
              <c:strCache>
                <c:ptCount val="2"/>
                <c:pt idx="0">
                  <c:v>Western World View</c:v>
                </c:pt>
                <c:pt idx="1">
                  <c:v>Eastern World View</c:v>
                </c:pt>
              </c:strCache>
            </c:strRef>
          </c:cat>
          <c:val>
            <c:numRef>
              <c:f>Sheet1!$B$2:$B$3</c:f>
              <c:numCache>
                <c:formatCode>General</c:formatCode>
                <c:ptCount val="2"/>
                <c:pt idx="0">
                  <c:v>3.3</c:v>
                </c:pt>
                <c:pt idx="1">
                  <c:v>6.7</c:v>
                </c:pt>
              </c:numCache>
            </c:numRef>
          </c:val>
        </c:ser>
        <c:firstSliceAng val="0"/>
      </c:pieChart>
    </c:plotArea>
    <c:legend>
      <c:legendPos val="r"/>
      <c:layout>
        <c:manualLayout>
          <c:xMode val="edge"/>
          <c:yMode val="edge"/>
          <c:x val="0.62216943715369177"/>
          <c:y val="0.17026771653543363"/>
          <c:w val="0.35375648877223681"/>
          <c:h val="0.67196456692913464"/>
        </c:manualLayout>
      </c:layout>
      <c:txPr>
        <a:bodyPr/>
        <a:lstStyle/>
        <a:p>
          <a:pPr>
            <a:defRPr sz="2800">
              <a:solidFill>
                <a:schemeClr val="bg2"/>
              </a:solidFill>
            </a:defRPr>
          </a:pPr>
          <a:endParaRPr lang="en-US"/>
        </a:p>
      </c:txPr>
    </c:legend>
    <c:plotVisOnly val="1"/>
  </c:chart>
  <c:txPr>
    <a:bodyPr/>
    <a:lstStyle/>
    <a:p>
      <a:pPr>
        <a:defRPr sz="1800"/>
      </a:pPr>
      <a:endParaRPr lang="en-US"/>
    </a:p>
  </c:txPr>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08F8FB-A774-48E2-B22E-8431C25CA699}" type="datetimeFigureOut">
              <a:rPr lang="en-US" smtClean="0"/>
              <a:pPr/>
              <a:t>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94FD00-EE20-45BC-BF2C-104D87075F9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08F8FB-A774-48E2-B22E-8431C25CA699}" type="datetimeFigureOut">
              <a:rPr lang="en-US" smtClean="0"/>
              <a:pPr/>
              <a:t>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94FD00-EE20-45BC-BF2C-104D87075F9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08F8FB-A774-48E2-B22E-8431C25CA699}" type="datetimeFigureOut">
              <a:rPr lang="en-US" smtClean="0"/>
              <a:pPr/>
              <a:t>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94FD00-EE20-45BC-BF2C-104D87075F9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08F8FB-A774-48E2-B22E-8431C25CA699}" type="datetimeFigureOut">
              <a:rPr lang="en-US" smtClean="0"/>
              <a:pPr/>
              <a:t>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94FD00-EE20-45BC-BF2C-104D87075F9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08F8FB-A774-48E2-B22E-8431C25CA699}" type="datetimeFigureOut">
              <a:rPr lang="en-US" smtClean="0"/>
              <a:pPr/>
              <a:t>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94FD00-EE20-45BC-BF2C-104D87075F9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08F8FB-A774-48E2-B22E-8431C25CA699}" type="datetimeFigureOut">
              <a:rPr lang="en-US" smtClean="0"/>
              <a:pPr/>
              <a:t>2/18/2016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94FD00-EE20-45BC-BF2C-104D87075F9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08F8FB-A774-48E2-B22E-8431C25CA699}" type="datetimeFigureOut">
              <a:rPr lang="en-US" smtClean="0"/>
              <a:pPr/>
              <a:t>2/18/2016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294FD00-EE20-45BC-BF2C-104D87075F9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08F8FB-A774-48E2-B22E-8431C25CA699}" type="datetimeFigureOut">
              <a:rPr lang="en-US" smtClean="0"/>
              <a:pPr/>
              <a:t>2/18/2016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294FD00-EE20-45BC-BF2C-104D87075F9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08F8FB-A774-48E2-B22E-8431C25CA699}" type="datetimeFigureOut">
              <a:rPr lang="en-US" smtClean="0"/>
              <a:pPr/>
              <a:t>2/18/2016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294FD00-EE20-45BC-BF2C-104D87075F9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08F8FB-A774-48E2-B22E-8431C25CA699}" type="datetimeFigureOut">
              <a:rPr lang="en-US" smtClean="0"/>
              <a:pPr/>
              <a:t>2/18/2016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94FD00-EE20-45BC-BF2C-104D87075F9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08F8FB-A774-48E2-B22E-8431C25CA699}" type="datetimeFigureOut">
              <a:rPr lang="en-US" smtClean="0"/>
              <a:pPr/>
              <a:t>2/18/2016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94FD00-EE20-45BC-BF2C-104D87075F9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00"/>
            </a:gs>
            <a:gs pos="39999">
              <a:srgbClr val="0A128C"/>
            </a:gs>
            <a:gs pos="70000">
              <a:srgbClr val="181CC7"/>
            </a:gs>
            <a:gs pos="88000">
              <a:srgbClr val="7005D4"/>
            </a:gs>
            <a:gs pos="100000">
              <a:srgbClr val="8C3D91"/>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08F8FB-A774-48E2-B22E-8431C25CA699}" type="datetimeFigureOut">
              <a:rPr lang="en-US" smtClean="0"/>
              <a:pPr/>
              <a:t>2/18/2016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94FD00-EE20-45BC-BF2C-104D87075F9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jpe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jpeg"/><Relationship Id="rId4" Type="http://schemas.openxmlformats.org/officeDocument/2006/relationships/image" Target="../media/image46.jpeg"/></Relationships>
</file>

<file path=ppt/slides/_rels/slide3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1000">
              <a:srgbClr val="000000"/>
            </a:gs>
            <a:gs pos="39999">
              <a:srgbClr val="0A128C"/>
            </a:gs>
            <a:gs pos="70000">
              <a:srgbClr val="181CC7"/>
            </a:gs>
            <a:gs pos="88000">
              <a:srgbClr val="7005D4"/>
            </a:gs>
            <a:gs pos="100000">
              <a:srgbClr val="8C3D91"/>
            </a:gs>
          </a:gsLst>
          <a:lin ang="5400000" scaled="0"/>
          <a:tileRect/>
        </a:gradFill>
        <a:effectLst/>
      </p:bgPr>
    </p:bg>
    <p:spTree>
      <p:nvGrpSpPr>
        <p:cNvPr id="1" name=""/>
        <p:cNvGrpSpPr/>
        <p:nvPr/>
      </p:nvGrpSpPr>
      <p:grpSpPr>
        <a:xfrm>
          <a:off x="0" y="0"/>
          <a:ext cx="0" cy="0"/>
          <a:chOff x="0" y="0"/>
          <a:chExt cx="0" cy="0"/>
        </a:xfrm>
      </p:grpSpPr>
      <p:sp>
        <p:nvSpPr>
          <p:cNvPr id="2" name="TextBox 1"/>
          <p:cNvSpPr txBox="1"/>
          <p:nvPr/>
        </p:nvSpPr>
        <p:spPr>
          <a:xfrm>
            <a:off x="533400" y="609600"/>
            <a:ext cx="7848600" cy="523220"/>
          </a:xfrm>
          <a:prstGeom prst="rect">
            <a:avLst/>
          </a:prstGeom>
          <a:noFill/>
        </p:spPr>
        <p:txBody>
          <a:bodyPr wrap="square" rtlCol="0">
            <a:spAutoFit/>
          </a:bodyPr>
          <a:lstStyle/>
          <a:p>
            <a:pPr>
              <a:spcAft>
                <a:spcPts val="1800"/>
              </a:spcAft>
            </a:pPr>
            <a:r>
              <a:rPr lang="en-US" sz="2800" b="1" dirty="0" smtClean="0">
                <a:solidFill>
                  <a:schemeClr val="bg1"/>
                </a:solidFill>
                <a:latin typeface="Tahoma" pitchFamily="34" charset="0"/>
              </a:rPr>
              <a:t>Chafer Teaching Pastor’s Conference 2016</a:t>
            </a:r>
          </a:p>
        </p:txBody>
      </p:sp>
      <p:sp>
        <p:nvSpPr>
          <p:cNvPr id="4" name="TextBox 3"/>
          <p:cNvSpPr txBox="1"/>
          <p:nvPr/>
        </p:nvSpPr>
        <p:spPr>
          <a:xfrm>
            <a:off x="4800600" y="1295400"/>
            <a:ext cx="3352800" cy="1200329"/>
          </a:xfrm>
          <a:prstGeom prst="rect">
            <a:avLst/>
          </a:prstGeom>
          <a:noFill/>
        </p:spPr>
        <p:txBody>
          <a:bodyPr wrap="square" rtlCol="0">
            <a:spAutoFit/>
          </a:bodyPr>
          <a:lstStyle/>
          <a:p>
            <a:r>
              <a:rPr lang="en-US" b="1" dirty="0" smtClean="0">
                <a:solidFill>
                  <a:schemeClr val="bg1"/>
                </a:solidFill>
                <a:latin typeface="Tahoma" pitchFamily="34" charset="0"/>
              </a:rPr>
              <a:t>African Tribal Religion and its influence on Western Culture and the Western Church</a:t>
            </a:r>
            <a:endParaRPr lang="en-US" dirty="0"/>
          </a:p>
        </p:txBody>
      </p:sp>
      <p:pic>
        <p:nvPicPr>
          <p:cNvPr id="5" name="Picture 4" descr="ATF 03.jpg"/>
          <p:cNvPicPr>
            <a:picLocks noChangeAspect="1"/>
          </p:cNvPicPr>
          <p:nvPr/>
        </p:nvPicPr>
        <p:blipFill>
          <a:blip r:embed="rId2" cstate="screen"/>
          <a:srcRect/>
          <a:stretch>
            <a:fillRect/>
          </a:stretch>
        </p:blipFill>
        <p:spPr>
          <a:xfrm>
            <a:off x="4876800" y="2590800"/>
            <a:ext cx="2476500" cy="1905000"/>
          </a:xfrm>
          <a:prstGeom prst="rect">
            <a:avLst/>
          </a:prstGeom>
          <a:ln w="57150">
            <a:solidFill>
              <a:schemeClr val="bg1"/>
            </a:solidFill>
          </a:ln>
        </p:spPr>
      </p:pic>
      <p:pic>
        <p:nvPicPr>
          <p:cNvPr id="6" name="Picture 5" descr="Tattoo 05.jpg"/>
          <p:cNvPicPr>
            <a:picLocks noChangeAspect="1"/>
          </p:cNvPicPr>
          <p:nvPr/>
        </p:nvPicPr>
        <p:blipFill>
          <a:blip r:embed="rId3" cstate="screen"/>
          <a:stretch>
            <a:fillRect/>
          </a:stretch>
        </p:blipFill>
        <p:spPr>
          <a:xfrm>
            <a:off x="2133600" y="4038600"/>
            <a:ext cx="2895600" cy="1679267"/>
          </a:xfrm>
          <a:prstGeom prst="rect">
            <a:avLst/>
          </a:prstGeom>
          <a:ln w="57150">
            <a:solidFill>
              <a:schemeClr val="bg1"/>
            </a:solidFill>
          </a:ln>
        </p:spPr>
      </p:pic>
      <p:pic>
        <p:nvPicPr>
          <p:cNvPr id="38914" name="Picture 2" descr="http://www.deanbibleministries.org/images/chafer_conference_info/Chafer_2016_Creation.jpg"/>
          <p:cNvPicPr>
            <a:picLocks noChangeAspect="1" noChangeArrowheads="1"/>
          </p:cNvPicPr>
          <p:nvPr/>
        </p:nvPicPr>
        <p:blipFill>
          <a:blip r:embed="rId4" cstate="print"/>
          <a:srcRect/>
          <a:stretch>
            <a:fillRect/>
          </a:stretch>
        </p:blipFill>
        <p:spPr bwMode="auto">
          <a:xfrm>
            <a:off x="1219200" y="1371600"/>
            <a:ext cx="3324225" cy="2347478"/>
          </a:xfrm>
          <a:prstGeom prst="rect">
            <a:avLst/>
          </a:prstGeom>
          <a:noFill/>
          <a:ln w="38100">
            <a:solidFill>
              <a:schemeClr val="bg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Scale>
                                      <p:cBhvr>
                                        <p:cTn id="1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
                                        </p:tgtEl>
                                        <p:attrNameLst>
                                          <p:attrName>ppt_x</p:attrName>
                                          <p:attrName>ppt_y</p:attrName>
                                        </p:attrNameLst>
                                      </p:cBhvr>
                                    </p:animMotion>
                                    <p:animEffect transition="in" filter="fade">
                                      <p:cBhvr>
                                        <p:cTn id="14" dur="1000"/>
                                        <p:tgtEl>
                                          <p:spTgt spid="4"/>
                                        </p:tgtEl>
                                      </p:cBhvr>
                                    </p:animEffect>
                                  </p:childTnLst>
                                </p:cTn>
                              </p:par>
                              <p:par>
                                <p:cTn id="15" presetID="5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Scale>
                                      <p:cBhvr>
                                        <p:cTn id="1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
                                        </p:tgtEl>
                                        <p:attrNameLst>
                                          <p:attrName>ppt_x</p:attrName>
                                          <p:attrName>ppt_y</p:attrName>
                                        </p:attrNameLst>
                                      </p:cBhvr>
                                    </p:animMotion>
                                    <p:animEffect transition="in" filter="fade">
                                      <p:cBhvr>
                                        <p:cTn id="19" dur="1000"/>
                                        <p:tgtEl>
                                          <p:spTgt spid="5"/>
                                        </p:tgtEl>
                                      </p:cBhvr>
                                    </p:animEffect>
                                  </p:childTnLst>
                                </p:cTn>
                              </p:par>
                              <p:par>
                                <p:cTn id="20" presetID="5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Scale>
                                      <p:cBhvr>
                                        <p:cTn id="2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
                                        </p:tgtEl>
                                        <p:attrNameLst>
                                          <p:attrName>ppt_x</p:attrName>
                                          <p:attrName>ppt_y</p:attrName>
                                        </p:attrNameLst>
                                      </p:cBhvr>
                                    </p:animMotion>
                                    <p:animEffect transition="in" filter="fade">
                                      <p:cBhvr>
                                        <p:cTn id="24" dur="1000"/>
                                        <p:tgtEl>
                                          <p:spTgt spid="6"/>
                                        </p:tgtEl>
                                      </p:cBhvr>
                                    </p:animEffect>
                                  </p:childTnLst>
                                </p:cTn>
                              </p:par>
                              <p:par>
                                <p:cTn id="25" presetID="52" presetClass="entr" presetSubtype="0" fill="hold" nodeType="withEffect">
                                  <p:stCondLst>
                                    <p:cond delay="0"/>
                                  </p:stCondLst>
                                  <p:childTnLst>
                                    <p:set>
                                      <p:cBhvr>
                                        <p:cTn id="26" dur="1" fill="hold">
                                          <p:stCondLst>
                                            <p:cond delay="0"/>
                                          </p:stCondLst>
                                        </p:cTn>
                                        <p:tgtEl>
                                          <p:spTgt spid="38914"/>
                                        </p:tgtEl>
                                        <p:attrNameLst>
                                          <p:attrName>style.visibility</p:attrName>
                                        </p:attrNameLst>
                                      </p:cBhvr>
                                      <p:to>
                                        <p:strVal val="visible"/>
                                      </p:to>
                                    </p:set>
                                    <p:animScale>
                                      <p:cBhvr>
                                        <p:cTn id="27" dur="1000" decel="50000" fill="hold">
                                          <p:stCondLst>
                                            <p:cond delay="0"/>
                                          </p:stCondLst>
                                        </p:cTn>
                                        <p:tgtEl>
                                          <p:spTgt spid="389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8914"/>
                                        </p:tgtEl>
                                        <p:attrNameLst>
                                          <p:attrName>ppt_x</p:attrName>
                                          <p:attrName>ppt_y</p:attrName>
                                        </p:attrNameLst>
                                      </p:cBhvr>
                                    </p:animMotion>
                                    <p:animEffect transition="in" filter="fade">
                                      <p:cBhvr>
                                        <p:cTn id="29" dur="10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52" name="Picture 8" descr="http://g02.a.alicdn.com/kf/HTB11DJXHVXXXXXkXpXXq6xXFXXXq/2015-NEW-AFRICAN-FASHION-DESIGN-100-COTTON-BAZIN-RICHE-MATERIAL-AND-LACE-MIX-DRESS-LONG-DRESS.jpg_640x640.jpg"/>
          <p:cNvPicPr>
            <a:picLocks noChangeAspect="1" noChangeArrowheads="1"/>
          </p:cNvPicPr>
          <p:nvPr/>
        </p:nvPicPr>
        <p:blipFill>
          <a:blip r:embed="rId2" cstate="print"/>
          <a:srcRect/>
          <a:stretch>
            <a:fillRect/>
          </a:stretch>
        </p:blipFill>
        <p:spPr bwMode="auto">
          <a:xfrm>
            <a:off x="7162800" y="2667000"/>
            <a:ext cx="1364492" cy="2428876"/>
          </a:xfrm>
          <a:prstGeom prst="rect">
            <a:avLst/>
          </a:prstGeom>
          <a:noFill/>
          <a:ln w="57150">
            <a:solidFill>
              <a:schemeClr val="bg1"/>
            </a:solidFill>
          </a:ln>
        </p:spPr>
      </p:pic>
      <p:pic>
        <p:nvPicPr>
          <p:cNvPr id="31746" name="Picture 2" descr="https://thesocietypages.org/socimages/files/2009/04/africa_8.jpg"/>
          <p:cNvPicPr>
            <a:picLocks noChangeAspect="1" noChangeArrowheads="1"/>
          </p:cNvPicPr>
          <p:nvPr/>
        </p:nvPicPr>
        <p:blipFill>
          <a:blip r:embed="rId3" cstate="print"/>
          <a:srcRect/>
          <a:stretch>
            <a:fillRect/>
          </a:stretch>
        </p:blipFill>
        <p:spPr bwMode="auto">
          <a:xfrm>
            <a:off x="1371219" y="990600"/>
            <a:ext cx="2791206" cy="4191000"/>
          </a:xfrm>
          <a:prstGeom prst="rect">
            <a:avLst/>
          </a:prstGeom>
          <a:noFill/>
          <a:ln w="57150">
            <a:solidFill>
              <a:schemeClr val="bg1"/>
            </a:solidFill>
          </a:ln>
        </p:spPr>
      </p:pic>
      <p:sp>
        <p:nvSpPr>
          <p:cNvPr id="31748" name="AutoShape 4" descr="http://www.tadias.com/wp-content/uploads/2015/02/Africa-Fashion-Week-DC-Tadias-Magazine-Cover.jpg"/>
          <p:cNvSpPr>
            <a:spLocks noChangeAspect="1" noChangeArrowheads="1"/>
          </p:cNvSpPr>
          <p:nvPr/>
        </p:nvSpPr>
        <p:spPr bwMode="auto">
          <a:xfrm>
            <a:off x="63500" y="-136525"/>
            <a:ext cx="6096000" cy="39814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1750" name="Picture 6" descr="Image result for african fashion"/>
          <p:cNvPicPr>
            <a:picLocks noChangeAspect="1" noChangeArrowheads="1"/>
          </p:cNvPicPr>
          <p:nvPr/>
        </p:nvPicPr>
        <p:blipFill>
          <a:blip r:embed="rId4" cstate="print"/>
          <a:srcRect/>
          <a:stretch>
            <a:fillRect/>
          </a:stretch>
        </p:blipFill>
        <p:spPr bwMode="auto">
          <a:xfrm>
            <a:off x="4419600" y="3352800"/>
            <a:ext cx="2438400" cy="2888203"/>
          </a:xfrm>
          <a:prstGeom prst="rect">
            <a:avLst/>
          </a:prstGeom>
          <a:noFill/>
          <a:ln w="57150">
            <a:solidFill>
              <a:schemeClr val="bg1"/>
            </a:solidFill>
          </a:ln>
        </p:spPr>
      </p:pic>
      <p:pic>
        <p:nvPicPr>
          <p:cNvPr id="5122" name="Picture 2" descr="C:\Users\Daniel\Documents\Conference Notes\FGA 2015 Workshop\African dress in US 01.jpg"/>
          <p:cNvPicPr>
            <a:picLocks noChangeAspect="1" noChangeArrowheads="1"/>
          </p:cNvPicPr>
          <p:nvPr/>
        </p:nvPicPr>
        <p:blipFill>
          <a:blip r:embed="rId5" cstate="screen"/>
          <a:srcRect/>
          <a:stretch>
            <a:fillRect/>
          </a:stretch>
        </p:blipFill>
        <p:spPr bwMode="auto">
          <a:xfrm>
            <a:off x="3733800" y="457200"/>
            <a:ext cx="3668358" cy="2362200"/>
          </a:xfrm>
          <a:prstGeom prst="rect">
            <a:avLst/>
          </a:prstGeom>
          <a:noFill/>
          <a:ln w="76200">
            <a:solidFill>
              <a:srgbClr val="F8F8F8"/>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1752"/>
                                        </p:tgtEl>
                                        <p:attrNameLst>
                                          <p:attrName>style.visibility</p:attrName>
                                        </p:attrNameLst>
                                      </p:cBhvr>
                                      <p:to>
                                        <p:strVal val="visible"/>
                                      </p:to>
                                    </p:set>
                                    <p:anim calcmode="lin" valueType="num">
                                      <p:cBhvr>
                                        <p:cTn id="7" dur="500" decel="50000" fill="hold">
                                          <p:stCondLst>
                                            <p:cond delay="0"/>
                                          </p:stCondLst>
                                        </p:cTn>
                                        <p:tgtEl>
                                          <p:spTgt spid="3175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175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1752"/>
                                        </p:tgtEl>
                                        <p:attrNameLst>
                                          <p:attrName>ppt_w</p:attrName>
                                        </p:attrNameLst>
                                      </p:cBhvr>
                                      <p:tavLst>
                                        <p:tav tm="0">
                                          <p:val>
                                            <p:strVal val="#ppt_w*.05"/>
                                          </p:val>
                                        </p:tav>
                                        <p:tav tm="100000">
                                          <p:val>
                                            <p:strVal val="#ppt_w"/>
                                          </p:val>
                                        </p:tav>
                                      </p:tavLst>
                                    </p:anim>
                                    <p:anim calcmode="lin" valueType="num">
                                      <p:cBhvr>
                                        <p:cTn id="10" dur="1000" fill="hold"/>
                                        <p:tgtEl>
                                          <p:spTgt spid="3175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175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175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175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1752"/>
                                        </p:tgtEl>
                                      </p:cBhvr>
                                    </p:animEffect>
                                  </p:childTnLst>
                                </p:cTn>
                              </p:par>
                              <p:par>
                                <p:cTn id="15" presetID="25" presetClass="entr" presetSubtype="0" fill="hold" nodeType="withEffect">
                                  <p:stCondLst>
                                    <p:cond delay="0"/>
                                  </p:stCondLst>
                                  <p:childTnLst>
                                    <p:set>
                                      <p:cBhvr>
                                        <p:cTn id="16" dur="1" fill="hold">
                                          <p:stCondLst>
                                            <p:cond delay="0"/>
                                          </p:stCondLst>
                                        </p:cTn>
                                        <p:tgtEl>
                                          <p:spTgt spid="31746"/>
                                        </p:tgtEl>
                                        <p:attrNameLst>
                                          <p:attrName>style.visibility</p:attrName>
                                        </p:attrNameLst>
                                      </p:cBhvr>
                                      <p:to>
                                        <p:strVal val="visible"/>
                                      </p:to>
                                    </p:set>
                                    <p:anim calcmode="lin" valueType="num">
                                      <p:cBhvr>
                                        <p:cTn id="17" dur="500" decel="50000" fill="hold">
                                          <p:stCondLst>
                                            <p:cond delay="0"/>
                                          </p:stCondLst>
                                        </p:cTn>
                                        <p:tgtEl>
                                          <p:spTgt spid="3174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174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1746"/>
                                        </p:tgtEl>
                                        <p:attrNameLst>
                                          <p:attrName>ppt_w</p:attrName>
                                        </p:attrNameLst>
                                      </p:cBhvr>
                                      <p:tavLst>
                                        <p:tav tm="0">
                                          <p:val>
                                            <p:strVal val="#ppt_w*.05"/>
                                          </p:val>
                                        </p:tav>
                                        <p:tav tm="100000">
                                          <p:val>
                                            <p:strVal val="#ppt_w"/>
                                          </p:val>
                                        </p:tav>
                                      </p:tavLst>
                                    </p:anim>
                                    <p:anim calcmode="lin" valueType="num">
                                      <p:cBhvr>
                                        <p:cTn id="20" dur="1000" fill="hold"/>
                                        <p:tgtEl>
                                          <p:spTgt spid="3174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174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174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174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1746"/>
                                        </p:tgtEl>
                                      </p:cBhvr>
                                    </p:animEffect>
                                  </p:childTnLst>
                                </p:cTn>
                              </p:par>
                              <p:par>
                                <p:cTn id="25" presetID="25" presetClass="entr" presetSubtype="0" fill="hold" grpId="0" nodeType="withEffect" nodePh="1">
                                  <p:stCondLst>
                                    <p:cond delay="0"/>
                                  </p:stCondLst>
                                  <p:endCondLst>
                                    <p:cond evt="begin" delay="0">
                                      <p:tn val="25"/>
                                    </p:cond>
                                  </p:endCondLst>
                                  <p:childTnLst>
                                    <p:set>
                                      <p:cBhvr>
                                        <p:cTn id="26" dur="1" fill="hold">
                                          <p:stCondLst>
                                            <p:cond delay="0"/>
                                          </p:stCondLst>
                                        </p:cTn>
                                        <p:tgtEl>
                                          <p:spTgt spid="31748"/>
                                        </p:tgtEl>
                                        <p:attrNameLst>
                                          <p:attrName>style.visibility</p:attrName>
                                        </p:attrNameLst>
                                      </p:cBhvr>
                                      <p:to>
                                        <p:strVal val="visible"/>
                                      </p:to>
                                    </p:set>
                                    <p:anim calcmode="lin" valueType="num">
                                      <p:cBhvr>
                                        <p:cTn id="27" dur="500" decel="50000" fill="hold">
                                          <p:stCondLst>
                                            <p:cond delay="0"/>
                                          </p:stCondLst>
                                        </p:cTn>
                                        <p:tgtEl>
                                          <p:spTgt spid="3174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174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1748"/>
                                        </p:tgtEl>
                                        <p:attrNameLst>
                                          <p:attrName>ppt_w</p:attrName>
                                        </p:attrNameLst>
                                      </p:cBhvr>
                                      <p:tavLst>
                                        <p:tav tm="0">
                                          <p:val>
                                            <p:strVal val="#ppt_w*.05"/>
                                          </p:val>
                                        </p:tav>
                                        <p:tav tm="100000">
                                          <p:val>
                                            <p:strVal val="#ppt_w"/>
                                          </p:val>
                                        </p:tav>
                                      </p:tavLst>
                                    </p:anim>
                                    <p:anim calcmode="lin" valueType="num">
                                      <p:cBhvr>
                                        <p:cTn id="30" dur="1000" fill="hold"/>
                                        <p:tgtEl>
                                          <p:spTgt spid="3174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174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174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174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1748"/>
                                        </p:tgtEl>
                                      </p:cBhvr>
                                    </p:animEffect>
                                  </p:childTnLst>
                                </p:cTn>
                              </p:par>
                              <p:par>
                                <p:cTn id="35" presetID="25" presetClass="entr" presetSubtype="0" fill="hold" nodeType="withEffect">
                                  <p:stCondLst>
                                    <p:cond delay="0"/>
                                  </p:stCondLst>
                                  <p:childTnLst>
                                    <p:set>
                                      <p:cBhvr>
                                        <p:cTn id="36" dur="1" fill="hold">
                                          <p:stCondLst>
                                            <p:cond delay="0"/>
                                          </p:stCondLst>
                                        </p:cTn>
                                        <p:tgtEl>
                                          <p:spTgt spid="31750"/>
                                        </p:tgtEl>
                                        <p:attrNameLst>
                                          <p:attrName>style.visibility</p:attrName>
                                        </p:attrNameLst>
                                      </p:cBhvr>
                                      <p:to>
                                        <p:strVal val="visible"/>
                                      </p:to>
                                    </p:set>
                                    <p:anim calcmode="lin" valueType="num">
                                      <p:cBhvr>
                                        <p:cTn id="37" dur="500" decel="50000" fill="hold">
                                          <p:stCondLst>
                                            <p:cond delay="0"/>
                                          </p:stCondLst>
                                        </p:cTn>
                                        <p:tgtEl>
                                          <p:spTgt spid="31750"/>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31750"/>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31750"/>
                                        </p:tgtEl>
                                        <p:attrNameLst>
                                          <p:attrName>ppt_w</p:attrName>
                                        </p:attrNameLst>
                                      </p:cBhvr>
                                      <p:tavLst>
                                        <p:tav tm="0">
                                          <p:val>
                                            <p:strVal val="#ppt_w*.05"/>
                                          </p:val>
                                        </p:tav>
                                        <p:tav tm="100000">
                                          <p:val>
                                            <p:strVal val="#ppt_w"/>
                                          </p:val>
                                        </p:tav>
                                      </p:tavLst>
                                    </p:anim>
                                    <p:anim calcmode="lin" valueType="num">
                                      <p:cBhvr>
                                        <p:cTn id="40" dur="1000" fill="hold"/>
                                        <p:tgtEl>
                                          <p:spTgt spid="31750"/>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31750"/>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31750"/>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31750"/>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31750"/>
                                        </p:tgtEl>
                                      </p:cBhvr>
                                    </p:animEffect>
                                  </p:childTnLst>
                                </p:cTn>
                              </p:par>
                              <p:par>
                                <p:cTn id="45" presetID="25" presetClass="entr" presetSubtype="0" fill="hold" nodeType="withEffect">
                                  <p:stCondLst>
                                    <p:cond delay="0"/>
                                  </p:stCondLst>
                                  <p:childTnLst>
                                    <p:set>
                                      <p:cBhvr>
                                        <p:cTn id="46" dur="1" fill="hold">
                                          <p:stCondLst>
                                            <p:cond delay="0"/>
                                          </p:stCondLst>
                                        </p:cTn>
                                        <p:tgtEl>
                                          <p:spTgt spid="5122"/>
                                        </p:tgtEl>
                                        <p:attrNameLst>
                                          <p:attrName>style.visibility</p:attrName>
                                        </p:attrNameLst>
                                      </p:cBhvr>
                                      <p:to>
                                        <p:strVal val="visible"/>
                                      </p:to>
                                    </p:set>
                                    <p:anim calcmode="lin" valueType="num">
                                      <p:cBhvr>
                                        <p:cTn id="47" dur="500" decel="50000" fill="hold">
                                          <p:stCondLst>
                                            <p:cond delay="0"/>
                                          </p:stCondLst>
                                        </p:cTn>
                                        <p:tgtEl>
                                          <p:spTgt spid="5122"/>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5122"/>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5122"/>
                                        </p:tgtEl>
                                        <p:attrNameLst>
                                          <p:attrName>ppt_w</p:attrName>
                                        </p:attrNameLst>
                                      </p:cBhvr>
                                      <p:tavLst>
                                        <p:tav tm="0">
                                          <p:val>
                                            <p:strVal val="#ppt_w*.05"/>
                                          </p:val>
                                        </p:tav>
                                        <p:tav tm="100000">
                                          <p:val>
                                            <p:strVal val="#ppt_w"/>
                                          </p:val>
                                        </p:tav>
                                      </p:tavLst>
                                    </p:anim>
                                    <p:anim calcmode="lin" valueType="num">
                                      <p:cBhvr>
                                        <p:cTn id="50" dur="1000" fill="hold"/>
                                        <p:tgtEl>
                                          <p:spTgt spid="5122"/>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5122"/>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5122"/>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5122"/>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762000"/>
            <a:ext cx="7924800" cy="4462760"/>
          </a:xfrm>
          <a:prstGeom prst="rect">
            <a:avLst/>
          </a:prstGeom>
          <a:noFill/>
        </p:spPr>
        <p:txBody>
          <a:bodyPr wrap="square" rtlCol="0">
            <a:spAutoFit/>
          </a:bodyPr>
          <a:lstStyle/>
          <a:p>
            <a:pPr algn="ctr">
              <a:spcAft>
                <a:spcPts val="1800"/>
              </a:spcAft>
            </a:pPr>
            <a:r>
              <a:rPr lang="en-US" sz="2800" b="1" dirty="0" smtClean="0">
                <a:solidFill>
                  <a:srgbClr val="FFFF00"/>
                </a:solidFill>
                <a:latin typeface="Tahoma" pitchFamily="34" charset="0"/>
                <a:ea typeface="Tahoma" pitchFamily="34" charset="0"/>
                <a:cs typeface="Tahoma" pitchFamily="34" charset="0"/>
              </a:rPr>
              <a:t>Two Ways of Thinking</a:t>
            </a:r>
          </a:p>
          <a:p>
            <a:pPr algn="ctr">
              <a:spcAft>
                <a:spcPts val="1800"/>
              </a:spcAft>
            </a:pPr>
            <a:r>
              <a:rPr lang="en-US" sz="2800" b="1" dirty="0" smtClean="0">
                <a:solidFill>
                  <a:schemeClr val="bg1"/>
                </a:solidFill>
                <a:latin typeface="Tahoma" pitchFamily="34" charset="0"/>
                <a:ea typeface="Tahoma" pitchFamily="34" charset="0"/>
                <a:cs typeface="Tahoma" pitchFamily="34" charset="0"/>
              </a:rPr>
              <a:t>Two World Views</a:t>
            </a:r>
          </a:p>
          <a:p>
            <a:pPr algn="ctr">
              <a:spcAft>
                <a:spcPts val="1800"/>
              </a:spcAft>
            </a:pPr>
            <a:r>
              <a:rPr lang="en-US" sz="2800" b="1" dirty="0" smtClean="0">
                <a:solidFill>
                  <a:schemeClr val="accent2">
                    <a:lumMod val="40000"/>
                    <a:lumOff val="60000"/>
                  </a:schemeClr>
                </a:solidFill>
                <a:latin typeface="Tahoma" pitchFamily="34" charset="0"/>
                <a:ea typeface="Tahoma" pitchFamily="34" charset="0"/>
                <a:cs typeface="Tahoma" pitchFamily="34" charset="0"/>
              </a:rPr>
              <a:t>Our World View Influences </a:t>
            </a:r>
            <a:br>
              <a:rPr lang="en-US" sz="2800" b="1" dirty="0" smtClean="0">
                <a:solidFill>
                  <a:schemeClr val="accent2">
                    <a:lumMod val="40000"/>
                    <a:lumOff val="60000"/>
                  </a:schemeClr>
                </a:solidFill>
                <a:latin typeface="Tahoma" pitchFamily="34" charset="0"/>
                <a:ea typeface="Tahoma" pitchFamily="34" charset="0"/>
                <a:cs typeface="Tahoma" pitchFamily="34" charset="0"/>
              </a:rPr>
            </a:br>
            <a:r>
              <a:rPr lang="en-US" sz="2800" b="1" dirty="0" smtClean="0">
                <a:solidFill>
                  <a:schemeClr val="accent2">
                    <a:lumMod val="40000"/>
                    <a:lumOff val="60000"/>
                  </a:schemeClr>
                </a:solidFill>
                <a:latin typeface="Tahoma" pitchFamily="34" charset="0"/>
                <a:ea typeface="Tahoma" pitchFamily="34" charset="0"/>
                <a:cs typeface="Tahoma" pitchFamily="34" charset="0"/>
              </a:rPr>
              <a:t>our Culture</a:t>
            </a:r>
          </a:p>
          <a:p>
            <a:pPr algn="ctr">
              <a:spcAft>
                <a:spcPts val="1800"/>
              </a:spcAft>
            </a:pPr>
            <a:r>
              <a:rPr lang="en-US" sz="2800" b="1" dirty="0" smtClean="0">
                <a:solidFill>
                  <a:schemeClr val="bg2">
                    <a:lumMod val="75000"/>
                  </a:schemeClr>
                </a:solidFill>
                <a:latin typeface="Tahoma" pitchFamily="34" charset="0"/>
                <a:ea typeface="Tahoma" pitchFamily="34" charset="0"/>
                <a:cs typeface="Tahoma" pitchFamily="34" charset="0"/>
              </a:rPr>
              <a:t>Our World View Influences </a:t>
            </a:r>
            <a:br>
              <a:rPr lang="en-US" sz="2800" b="1" dirty="0" smtClean="0">
                <a:solidFill>
                  <a:schemeClr val="bg2">
                    <a:lumMod val="75000"/>
                  </a:schemeClr>
                </a:solidFill>
                <a:latin typeface="Tahoma" pitchFamily="34" charset="0"/>
                <a:ea typeface="Tahoma" pitchFamily="34" charset="0"/>
                <a:cs typeface="Tahoma" pitchFamily="34" charset="0"/>
              </a:rPr>
            </a:br>
            <a:r>
              <a:rPr lang="en-US" sz="2800" b="1" dirty="0" smtClean="0">
                <a:solidFill>
                  <a:schemeClr val="bg2">
                    <a:lumMod val="75000"/>
                  </a:schemeClr>
                </a:solidFill>
                <a:latin typeface="Tahoma" pitchFamily="34" charset="0"/>
                <a:ea typeface="Tahoma" pitchFamily="34" charset="0"/>
                <a:cs typeface="Tahoma" pitchFamily="34" charset="0"/>
              </a:rPr>
              <a:t>our Thinking</a:t>
            </a:r>
          </a:p>
          <a:p>
            <a:pPr algn="ctr">
              <a:spcAft>
                <a:spcPts val="1800"/>
              </a:spcAft>
            </a:pPr>
            <a:r>
              <a:rPr lang="en-US" sz="2800" b="1" dirty="0" smtClean="0">
                <a:solidFill>
                  <a:schemeClr val="accent1">
                    <a:lumMod val="20000"/>
                    <a:lumOff val="80000"/>
                  </a:schemeClr>
                </a:solidFill>
                <a:latin typeface="Tahoma" pitchFamily="34" charset="0"/>
                <a:ea typeface="Tahoma" pitchFamily="34" charset="0"/>
                <a:cs typeface="Tahoma" pitchFamily="34" charset="0"/>
              </a:rPr>
              <a:t>Our World view Influences </a:t>
            </a:r>
            <a:br>
              <a:rPr lang="en-US" sz="2800" b="1" dirty="0" smtClean="0">
                <a:solidFill>
                  <a:schemeClr val="accent1">
                    <a:lumMod val="20000"/>
                    <a:lumOff val="80000"/>
                  </a:schemeClr>
                </a:solidFill>
                <a:latin typeface="Tahoma" pitchFamily="34" charset="0"/>
                <a:ea typeface="Tahoma" pitchFamily="34" charset="0"/>
                <a:cs typeface="Tahoma" pitchFamily="34" charset="0"/>
              </a:rPr>
            </a:br>
            <a:r>
              <a:rPr lang="en-US" sz="2800" b="1" dirty="0" smtClean="0">
                <a:solidFill>
                  <a:schemeClr val="accent1">
                    <a:lumMod val="20000"/>
                    <a:lumOff val="80000"/>
                  </a:schemeClr>
                </a:solidFill>
                <a:latin typeface="Tahoma" pitchFamily="34" charset="0"/>
                <a:ea typeface="Tahoma" pitchFamily="34" charset="0"/>
                <a:cs typeface="Tahoma" pitchFamily="34" charset="0"/>
              </a:rPr>
              <a:t>how we Think about God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2.5"/>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0.01"/>
                                          </p:val>
                                        </p:tav>
                                        <p:tav tm="100000">
                                          <p:val>
                                            <p:strVal val="#ppt_h"/>
                                          </p:val>
                                        </p:tav>
                                      </p:tavLst>
                                    </p:anim>
                                    <p:anim calcmode="lin" valueType="num">
                                      <p:cBhvr>
                                        <p:cTn id="9"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0" dur="1000" fill="hold"/>
                                        <p:tgtEl>
                                          <p:spTgt spid="2">
                                            <p:txEl>
                                              <p:pRg st="0" end="0"/>
                                            </p:txEl>
                                          </p:spTgt>
                                        </p:tgtEl>
                                        <p:attrNameLst>
                                          <p:attrName>ppt_y</p:attrName>
                                        </p:attrNameLst>
                                      </p:cBhvr>
                                      <p:tavLst>
                                        <p:tav tm="0">
                                          <p:val>
                                            <p:strVal val="#ppt_h+1"/>
                                          </p:val>
                                        </p:tav>
                                        <p:tav tm="100000">
                                          <p:val>
                                            <p:strVal val="#ppt_y"/>
                                          </p:val>
                                        </p:tav>
                                      </p:tavLst>
                                    </p:anim>
                                    <p:animEffect transition="in" filter="fade">
                                      <p:cBhvr>
                                        <p:cTn id="11" dur="1000"/>
                                        <p:tgtEl>
                                          <p:spTgt spid="2">
                                            <p:txEl>
                                              <p:pRg st="0" end="0"/>
                                            </p:txEl>
                                          </p:spTgt>
                                        </p:tgtEl>
                                      </p:cBhvr>
                                    </p:animEffect>
                                  </p:childTnLst>
                                </p:cTn>
                              </p:par>
                              <p:par>
                                <p:cTn id="12" presetID="58" presetClass="entr" presetSubtype="0" accel="100000" fill="hold" grpId="0" nodeType="with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1000" fill="hold"/>
                                        <p:tgtEl>
                                          <p:spTgt spid="2">
                                            <p:txEl>
                                              <p:pRg st="1" end="1"/>
                                            </p:txEl>
                                          </p:spTgt>
                                        </p:tgtEl>
                                        <p:attrNameLst>
                                          <p:attrName>ppt_w</p:attrName>
                                        </p:attrNameLst>
                                      </p:cBhvr>
                                      <p:tavLst>
                                        <p:tav tm="0">
                                          <p:val>
                                            <p:strVal val="#ppt_w*2.5"/>
                                          </p:val>
                                        </p:tav>
                                        <p:tav tm="100000">
                                          <p:val>
                                            <p:strVal val="#ppt_w"/>
                                          </p:val>
                                        </p:tav>
                                      </p:tavLst>
                                    </p:anim>
                                    <p:anim calcmode="lin" valueType="num">
                                      <p:cBhvr>
                                        <p:cTn id="15" dur="1000" fill="hold"/>
                                        <p:tgtEl>
                                          <p:spTgt spid="2">
                                            <p:txEl>
                                              <p:pRg st="1" end="1"/>
                                            </p:txEl>
                                          </p:spTgt>
                                        </p:tgtEl>
                                        <p:attrNameLst>
                                          <p:attrName>ppt_h</p:attrName>
                                        </p:attrNameLst>
                                      </p:cBhvr>
                                      <p:tavLst>
                                        <p:tav tm="0">
                                          <p:val>
                                            <p:strVal val="#ppt_h*0.01"/>
                                          </p:val>
                                        </p:tav>
                                        <p:tav tm="100000">
                                          <p:val>
                                            <p:strVal val="#ppt_h"/>
                                          </p:val>
                                        </p:tav>
                                      </p:tavLst>
                                    </p:anim>
                                    <p:anim calcmode="lin" valueType="num">
                                      <p:cBhvr>
                                        <p:cTn id="16"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2">
                                            <p:txEl>
                                              <p:pRg st="1" end="1"/>
                                            </p:txEl>
                                          </p:spTgt>
                                        </p:tgtEl>
                                        <p:attrNameLst>
                                          <p:attrName>ppt_y</p:attrName>
                                        </p:attrNameLst>
                                      </p:cBhvr>
                                      <p:tavLst>
                                        <p:tav tm="0">
                                          <p:val>
                                            <p:strVal val="#ppt_h+1"/>
                                          </p:val>
                                        </p:tav>
                                        <p:tav tm="100000">
                                          <p:val>
                                            <p:strVal val="#ppt_y"/>
                                          </p:val>
                                        </p:tav>
                                      </p:tavLst>
                                    </p:anim>
                                    <p:animEffect transition="in" filter="fade">
                                      <p:cBhvr>
                                        <p:cTn id="18" dur="1000"/>
                                        <p:tgtEl>
                                          <p:spTgt spid="2">
                                            <p:txEl>
                                              <p:pRg st="1" end="1"/>
                                            </p:txEl>
                                          </p:spTgt>
                                        </p:tgtEl>
                                      </p:cBhvr>
                                    </p:animEffect>
                                  </p:childTnLst>
                                </p:cTn>
                              </p:par>
                              <p:par>
                                <p:cTn id="19" presetID="58" presetClass="entr" presetSubtype="0" accel="100000" fill="hold" grpId="0" nodeType="with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p:cTn id="21" dur="1000" fill="hold"/>
                                        <p:tgtEl>
                                          <p:spTgt spid="2">
                                            <p:txEl>
                                              <p:pRg st="2" end="2"/>
                                            </p:txEl>
                                          </p:spTgt>
                                        </p:tgtEl>
                                        <p:attrNameLst>
                                          <p:attrName>ppt_w</p:attrName>
                                        </p:attrNameLst>
                                      </p:cBhvr>
                                      <p:tavLst>
                                        <p:tav tm="0">
                                          <p:val>
                                            <p:strVal val="#ppt_w*2.5"/>
                                          </p:val>
                                        </p:tav>
                                        <p:tav tm="100000">
                                          <p:val>
                                            <p:strVal val="#ppt_w"/>
                                          </p:val>
                                        </p:tav>
                                      </p:tavLst>
                                    </p:anim>
                                    <p:anim calcmode="lin" valueType="num">
                                      <p:cBhvr>
                                        <p:cTn id="22" dur="1000" fill="hold"/>
                                        <p:tgtEl>
                                          <p:spTgt spid="2">
                                            <p:txEl>
                                              <p:pRg st="2" end="2"/>
                                            </p:txEl>
                                          </p:spTgt>
                                        </p:tgtEl>
                                        <p:attrNameLst>
                                          <p:attrName>ppt_h</p:attrName>
                                        </p:attrNameLst>
                                      </p:cBhvr>
                                      <p:tavLst>
                                        <p:tav tm="0">
                                          <p:val>
                                            <p:strVal val="#ppt_h*0.01"/>
                                          </p:val>
                                        </p:tav>
                                        <p:tav tm="100000">
                                          <p:val>
                                            <p:strVal val="#ppt_h"/>
                                          </p:val>
                                        </p:tav>
                                      </p:tavLst>
                                    </p:anim>
                                    <p:anim calcmode="lin" valueType="num">
                                      <p:cBhvr>
                                        <p:cTn id="23"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2" end="2"/>
                                            </p:txEl>
                                          </p:spTgt>
                                        </p:tgtEl>
                                        <p:attrNameLst>
                                          <p:attrName>ppt_y</p:attrName>
                                        </p:attrNameLst>
                                      </p:cBhvr>
                                      <p:tavLst>
                                        <p:tav tm="0">
                                          <p:val>
                                            <p:strVal val="#ppt_h+1"/>
                                          </p:val>
                                        </p:tav>
                                        <p:tav tm="100000">
                                          <p:val>
                                            <p:strVal val="#ppt_y"/>
                                          </p:val>
                                        </p:tav>
                                      </p:tavLst>
                                    </p:anim>
                                    <p:animEffect transition="in" filter="fade">
                                      <p:cBhvr>
                                        <p:cTn id="25" dur="1000"/>
                                        <p:tgtEl>
                                          <p:spTgt spid="2">
                                            <p:txEl>
                                              <p:pRg st="2" end="2"/>
                                            </p:txEl>
                                          </p:spTgt>
                                        </p:tgtEl>
                                      </p:cBhvr>
                                    </p:animEffect>
                                  </p:childTnLst>
                                </p:cTn>
                              </p:par>
                              <p:par>
                                <p:cTn id="26" presetID="58" presetClass="entr" presetSubtype="0" accel="100000" fill="hold" grpId="0" nodeType="with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 calcmode="lin" valueType="num">
                                      <p:cBhvr>
                                        <p:cTn id="28" dur="1000" fill="hold"/>
                                        <p:tgtEl>
                                          <p:spTgt spid="2">
                                            <p:txEl>
                                              <p:pRg st="3" end="3"/>
                                            </p:txEl>
                                          </p:spTgt>
                                        </p:tgtEl>
                                        <p:attrNameLst>
                                          <p:attrName>ppt_w</p:attrName>
                                        </p:attrNameLst>
                                      </p:cBhvr>
                                      <p:tavLst>
                                        <p:tav tm="0">
                                          <p:val>
                                            <p:strVal val="#ppt_w*2.5"/>
                                          </p:val>
                                        </p:tav>
                                        <p:tav tm="100000">
                                          <p:val>
                                            <p:strVal val="#ppt_w"/>
                                          </p:val>
                                        </p:tav>
                                      </p:tavLst>
                                    </p:anim>
                                    <p:anim calcmode="lin" valueType="num">
                                      <p:cBhvr>
                                        <p:cTn id="29" dur="1000" fill="hold"/>
                                        <p:tgtEl>
                                          <p:spTgt spid="2">
                                            <p:txEl>
                                              <p:pRg st="3" end="3"/>
                                            </p:txEl>
                                          </p:spTgt>
                                        </p:tgtEl>
                                        <p:attrNameLst>
                                          <p:attrName>ppt_h</p:attrName>
                                        </p:attrNameLst>
                                      </p:cBhvr>
                                      <p:tavLst>
                                        <p:tav tm="0">
                                          <p:val>
                                            <p:strVal val="#ppt_h*0.01"/>
                                          </p:val>
                                        </p:tav>
                                        <p:tav tm="100000">
                                          <p:val>
                                            <p:strVal val="#ppt_h"/>
                                          </p:val>
                                        </p:tav>
                                      </p:tavLst>
                                    </p:anim>
                                    <p:anim calcmode="lin" valueType="num">
                                      <p:cBhvr>
                                        <p:cTn id="30"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3" end="3"/>
                                            </p:txEl>
                                          </p:spTgt>
                                        </p:tgtEl>
                                        <p:attrNameLst>
                                          <p:attrName>ppt_y</p:attrName>
                                        </p:attrNameLst>
                                      </p:cBhvr>
                                      <p:tavLst>
                                        <p:tav tm="0">
                                          <p:val>
                                            <p:strVal val="#ppt_h+1"/>
                                          </p:val>
                                        </p:tav>
                                        <p:tav tm="100000">
                                          <p:val>
                                            <p:strVal val="#ppt_y"/>
                                          </p:val>
                                        </p:tav>
                                      </p:tavLst>
                                    </p:anim>
                                    <p:animEffect transition="in" filter="fade">
                                      <p:cBhvr>
                                        <p:cTn id="32" dur="1000"/>
                                        <p:tgtEl>
                                          <p:spTgt spid="2">
                                            <p:txEl>
                                              <p:pRg st="3" end="3"/>
                                            </p:txEl>
                                          </p:spTgt>
                                        </p:tgtEl>
                                      </p:cBhvr>
                                    </p:animEffect>
                                  </p:childTnLst>
                                </p:cTn>
                              </p:par>
                              <p:par>
                                <p:cTn id="33" presetID="58" presetClass="entr" presetSubtype="0" accel="100000" fill="hold" grpId="0" nodeType="with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 calcmode="lin" valueType="num">
                                      <p:cBhvr>
                                        <p:cTn id="35" dur="1000" fill="hold"/>
                                        <p:tgtEl>
                                          <p:spTgt spid="2">
                                            <p:txEl>
                                              <p:pRg st="4" end="4"/>
                                            </p:txEl>
                                          </p:spTgt>
                                        </p:tgtEl>
                                        <p:attrNameLst>
                                          <p:attrName>ppt_w</p:attrName>
                                        </p:attrNameLst>
                                      </p:cBhvr>
                                      <p:tavLst>
                                        <p:tav tm="0">
                                          <p:val>
                                            <p:strVal val="#ppt_w*2.5"/>
                                          </p:val>
                                        </p:tav>
                                        <p:tav tm="100000">
                                          <p:val>
                                            <p:strVal val="#ppt_w"/>
                                          </p:val>
                                        </p:tav>
                                      </p:tavLst>
                                    </p:anim>
                                    <p:anim calcmode="lin" valueType="num">
                                      <p:cBhvr>
                                        <p:cTn id="36" dur="1000" fill="hold"/>
                                        <p:tgtEl>
                                          <p:spTgt spid="2">
                                            <p:txEl>
                                              <p:pRg st="4" end="4"/>
                                            </p:txEl>
                                          </p:spTgt>
                                        </p:tgtEl>
                                        <p:attrNameLst>
                                          <p:attrName>ppt_h</p:attrName>
                                        </p:attrNameLst>
                                      </p:cBhvr>
                                      <p:tavLst>
                                        <p:tav tm="0">
                                          <p:val>
                                            <p:strVal val="#ppt_h*0.01"/>
                                          </p:val>
                                        </p:tav>
                                        <p:tav tm="100000">
                                          <p:val>
                                            <p:strVal val="#ppt_h"/>
                                          </p:val>
                                        </p:tav>
                                      </p:tavLst>
                                    </p:anim>
                                    <p:anim calcmode="lin" valueType="num">
                                      <p:cBhvr>
                                        <p:cTn id="37"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2">
                                            <p:txEl>
                                              <p:pRg st="4" end="4"/>
                                            </p:txEl>
                                          </p:spTgt>
                                        </p:tgtEl>
                                        <p:attrNameLst>
                                          <p:attrName>ppt_y</p:attrName>
                                        </p:attrNameLst>
                                      </p:cBhvr>
                                      <p:tavLst>
                                        <p:tav tm="0">
                                          <p:val>
                                            <p:strVal val="#ppt_h+1"/>
                                          </p:val>
                                        </p:tav>
                                        <p:tav tm="100000">
                                          <p:val>
                                            <p:strVal val="#ppt_y"/>
                                          </p:val>
                                        </p:tav>
                                      </p:tavLst>
                                    </p:anim>
                                    <p:animEffect transition="in" filter="fade">
                                      <p:cBhvr>
                                        <p:cTn id="39"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81000"/>
            <a:ext cx="8305800" cy="5032147"/>
          </a:xfrm>
          <a:prstGeom prst="rect">
            <a:avLst/>
          </a:prstGeom>
          <a:noFill/>
        </p:spPr>
        <p:txBody>
          <a:bodyPr wrap="square" rtlCol="0">
            <a:spAutoFit/>
          </a:bodyPr>
          <a:lstStyle/>
          <a:p>
            <a:pPr>
              <a:spcAft>
                <a:spcPts val="1800"/>
              </a:spcAft>
            </a:pPr>
            <a:r>
              <a:rPr lang="en-US" sz="2400" b="1" dirty="0" smtClean="0">
                <a:solidFill>
                  <a:schemeClr val="accent1">
                    <a:lumMod val="20000"/>
                    <a:lumOff val="80000"/>
                  </a:schemeClr>
                </a:solidFill>
                <a:latin typeface="Tahoma" pitchFamily="34" charset="0"/>
                <a:ea typeface="Tahoma" pitchFamily="34" charset="0"/>
                <a:cs typeface="Tahoma" pitchFamily="34" charset="0"/>
              </a:rPr>
              <a:t>Understand how the rest of the world thinks so differently than you, will help you in dealing with:</a:t>
            </a:r>
          </a:p>
          <a:p>
            <a:pPr marL="801688" lvl="1" indent="-344488">
              <a:spcAft>
                <a:spcPts val="1800"/>
              </a:spcAft>
              <a:buFont typeface="Arial" pitchFamily="34" charset="0"/>
              <a:buChar char="•"/>
            </a:pPr>
            <a:r>
              <a:rPr lang="en-US" sz="2400" b="1" dirty="0" err="1" smtClean="0">
                <a:solidFill>
                  <a:schemeClr val="bg1"/>
                </a:solidFill>
                <a:latin typeface="Tahoma" pitchFamily="34" charset="0"/>
                <a:ea typeface="Tahoma" pitchFamily="34" charset="0"/>
                <a:cs typeface="Tahoma" pitchFamily="34" charset="0"/>
              </a:rPr>
              <a:t>Missiology</a:t>
            </a:r>
            <a:endParaRPr lang="en-US" sz="2400" b="1" dirty="0" smtClean="0">
              <a:solidFill>
                <a:schemeClr val="bg1"/>
              </a:solidFill>
              <a:latin typeface="Tahoma" pitchFamily="34" charset="0"/>
              <a:ea typeface="Tahoma" pitchFamily="34" charset="0"/>
              <a:cs typeface="Tahoma" pitchFamily="34" charset="0"/>
            </a:endParaRPr>
          </a:p>
          <a:p>
            <a:pPr marL="801688" lvl="1" indent="-344488">
              <a:spcAft>
                <a:spcPts val="18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Cross-Cultural Mission</a:t>
            </a:r>
          </a:p>
          <a:p>
            <a:pPr marL="801688" lvl="1" indent="-344488">
              <a:spcAft>
                <a:spcPts val="18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Immigrants</a:t>
            </a:r>
          </a:p>
          <a:p>
            <a:pPr marL="801688" lvl="1" indent="-344488">
              <a:spcAft>
                <a:spcPts val="18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Refugees  </a:t>
            </a:r>
          </a:p>
          <a:p>
            <a:pPr marL="801688" lvl="1" indent="-344488">
              <a:spcAft>
                <a:spcPts val="18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Influences in your Church</a:t>
            </a:r>
          </a:p>
          <a:p>
            <a:pPr marL="801688" lvl="1" indent="-344488">
              <a:spcAft>
                <a:spcPts val="18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Non-Grace thinking, programs, actions</a:t>
            </a:r>
          </a:p>
          <a:p>
            <a:pPr marL="801688" lvl="1" indent="-344488">
              <a:spcAft>
                <a:spcPts val="1800"/>
              </a:spcAft>
              <a:buFont typeface="Arial" pitchFamily="34" charset="0"/>
              <a:buChar char="•"/>
            </a:pPr>
            <a:r>
              <a:rPr lang="en-US" sz="2400" b="1" dirty="0" err="1" smtClean="0">
                <a:solidFill>
                  <a:schemeClr val="bg1"/>
                </a:solidFill>
                <a:latin typeface="Tahoma" pitchFamily="34" charset="0"/>
                <a:ea typeface="Tahoma" pitchFamily="34" charset="0"/>
                <a:cs typeface="Tahoma" pitchFamily="34" charset="0"/>
              </a:rPr>
              <a:t>Millennials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09600" y="457200"/>
            <a:ext cx="7848600" cy="1815882"/>
          </a:xfrm>
          <a:prstGeom prst="rect">
            <a:avLst/>
          </a:prstGeom>
          <a:noFill/>
        </p:spPr>
        <p:txBody>
          <a:bodyPr wrap="square" rtlCol="0">
            <a:spAutoFit/>
          </a:bodyPr>
          <a:lstStyle/>
          <a:p>
            <a:pPr algn="ctr"/>
            <a:r>
              <a:rPr lang="en-US" sz="2800" b="1" dirty="0" smtClean="0">
                <a:solidFill>
                  <a:schemeClr val="bg2"/>
                </a:solidFill>
                <a:latin typeface="Tahoma" pitchFamily="34" charset="0"/>
                <a:ea typeface="Tahoma" pitchFamily="34" charset="0"/>
                <a:cs typeface="Tahoma" pitchFamily="34" charset="0"/>
              </a:rPr>
              <a:t>The way you and I think is not the way most of the people of the world think . . . More than two-thirds of the world do not think like you and me. </a:t>
            </a:r>
            <a:endParaRPr lang="en-US" sz="2800" b="1" dirty="0">
              <a:solidFill>
                <a:schemeClr val="bg2"/>
              </a:solidFill>
              <a:latin typeface="Tahoma" pitchFamily="34" charset="0"/>
              <a:ea typeface="Tahoma" pitchFamily="34" charset="0"/>
              <a:cs typeface="Tahoma" pitchFamily="34" charset="0"/>
            </a:endParaRPr>
          </a:p>
        </p:txBody>
      </p:sp>
      <p:graphicFrame>
        <p:nvGraphicFramePr>
          <p:cNvPr id="11" name="Chart 10"/>
          <p:cNvGraphicFramePr/>
          <p:nvPr/>
        </p:nvGraphicFramePr>
        <p:xfrm>
          <a:off x="914400" y="2362200"/>
          <a:ext cx="6858000" cy="4064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Graphic spid="11"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609600" y="1447800"/>
            <a:ext cx="3657600" cy="36576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a:stCxn id="3" idx="0"/>
          </p:cNvCxnSpPr>
          <p:nvPr/>
        </p:nvCxnSpPr>
        <p:spPr>
          <a:xfrm>
            <a:off x="2438400" y="1447800"/>
            <a:ext cx="0" cy="4114800"/>
          </a:xfrm>
          <a:prstGeom prst="line">
            <a:avLst/>
          </a:prstGeom>
          <a:ln w="28575">
            <a:solidFill>
              <a:schemeClr val="bg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3" idx="1"/>
            <a:endCxn id="3" idx="5"/>
          </p:cNvCxnSpPr>
          <p:nvPr/>
        </p:nvCxnSpPr>
        <p:spPr>
          <a:xfrm>
            <a:off x="1145243" y="1983443"/>
            <a:ext cx="2586314" cy="2586314"/>
          </a:xfrm>
          <a:prstGeom prst="line">
            <a:avLst/>
          </a:prstGeom>
          <a:ln w="28575">
            <a:solidFill>
              <a:schemeClr val="bg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3" idx="7"/>
            <a:endCxn id="3" idx="3"/>
          </p:cNvCxnSpPr>
          <p:nvPr/>
        </p:nvCxnSpPr>
        <p:spPr>
          <a:xfrm flipH="1">
            <a:off x="1145243" y="1983443"/>
            <a:ext cx="2586314" cy="2586314"/>
          </a:xfrm>
          <a:prstGeom prst="line">
            <a:avLst/>
          </a:prstGeom>
          <a:ln w="28575">
            <a:solidFill>
              <a:schemeClr val="bg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3" idx="2"/>
            <a:endCxn id="3" idx="6"/>
          </p:cNvCxnSpPr>
          <p:nvPr/>
        </p:nvCxnSpPr>
        <p:spPr>
          <a:xfrm>
            <a:off x="609600" y="3276600"/>
            <a:ext cx="3657600" cy="0"/>
          </a:xfrm>
          <a:prstGeom prst="line">
            <a:avLst/>
          </a:prstGeom>
          <a:ln w="28575">
            <a:solidFill>
              <a:schemeClr val="bg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1752600" y="2590800"/>
            <a:ext cx="1447800" cy="1371600"/>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5029200" y="1524000"/>
            <a:ext cx="3657600" cy="36576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a:stCxn id="24" idx="0"/>
            <a:endCxn id="38" idx="0"/>
          </p:cNvCxnSpPr>
          <p:nvPr/>
        </p:nvCxnSpPr>
        <p:spPr>
          <a:xfrm>
            <a:off x="6858000" y="1524000"/>
            <a:ext cx="38100" cy="4191000"/>
          </a:xfrm>
          <a:prstGeom prst="line">
            <a:avLst/>
          </a:prstGeom>
          <a:ln w="28575">
            <a:solidFill>
              <a:schemeClr val="bg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24" idx="1"/>
            <a:endCxn id="24" idx="5"/>
          </p:cNvCxnSpPr>
          <p:nvPr/>
        </p:nvCxnSpPr>
        <p:spPr>
          <a:xfrm>
            <a:off x="5564843" y="2059643"/>
            <a:ext cx="2586314" cy="2586314"/>
          </a:xfrm>
          <a:prstGeom prst="line">
            <a:avLst/>
          </a:prstGeom>
          <a:ln w="28575">
            <a:solidFill>
              <a:schemeClr val="bg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24" idx="7"/>
            <a:endCxn id="24" idx="3"/>
          </p:cNvCxnSpPr>
          <p:nvPr/>
        </p:nvCxnSpPr>
        <p:spPr>
          <a:xfrm flipH="1">
            <a:off x="5564843" y="2059643"/>
            <a:ext cx="2586314" cy="2586314"/>
          </a:xfrm>
          <a:prstGeom prst="line">
            <a:avLst/>
          </a:prstGeom>
          <a:ln w="28575">
            <a:solidFill>
              <a:schemeClr val="bg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24" idx="2"/>
            <a:endCxn id="24" idx="6"/>
          </p:cNvCxnSpPr>
          <p:nvPr/>
        </p:nvCxnSpPr>
        <p:spPr>
          <a:xfrm>
            <a:off x="5029200" y="3352800"/>
            <a:ext cx="3657600" cy="0"/>
          </a:xfrm>
          <a:prstGeom prst="line">
            <a:avLst/>
          </a:prstGeom>
          <a:ln w="28575">
            <a:solidFill>
              <a:schemeClr val="bg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6172200" y="2667000"/>
            <a:ext cx="1447800" cy="1371600"/>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1981200" y="3048000"/>
            <a:ext cx="990600" cy="461665"/>
          </a:xfrm>
          <a:prstGeom prst="rect">
            <a:avLst/>
          </a:prstGeom>
          <a:noFill/>
        </p:spPr>
        <p:txBody>
          <a:bodyPr wrap="square" rtlCol="0">
            <a:spAutoFit/>
          </a:bodyPr>
          <a:lstStyle/>
          <a:p>
            <a:pPr algn="ctr"/>
            <a:r>
              <a:rPr lang="en-US" sz="2400" b="1" dirty="0" smtClean="0">
                <a:solidFill>
                  <a:srgbClr val="FF0000"/>
                </a:solidFill>
                <a:latin typeface="Tahoma" pitchFamily="34" charset="0"/>
                <a:ea typeface="Tahoma" pitchFamily="34" charset="0"/>
                <a:cs typeface="Tahoma" pitchFamily="34" charset="0"/>
              </a:rPr>
              <a:t>Self</a:t>
            </a:r>
            <a:endParaRPr lang="en-US" sz="2400" b="1" dirty="0">
              <a:solidFill>
                <a:srgbClr val="FF0000"/>
              </a:solidFill>
              <a:latin typeface="Tahoma" pitchFamily="34" charset="0"/>
              <a:ea typeface="Tahoma" pitchFamily="34" charset="0"/>
              <a:cs typeface="Tahoma" pitchFamily="34" charset="0"/>
            </a:endParaRPr>
          </a:p>
        </p:txBody>
      </p:sp>
      <p:sp>
        <p:nvSpPr>
          <p:cNvPr id="31" name="TextBox 30"/>
          <p:cNvSpPr txBox="1"/>
          <p:nvPr/>
        </p:nvSpPr>
        <p:spPr>
          <a:xfrm>
            <a:off x="1905000" y="228600"/>
            <a:ext cx="5562600" cy="584775"/>
          </a:xfrm>
          <a:prstGeom prst="rect">
            <a:avLst/>
          </a:prstGeom>
          <a:noFill/>
        </p:spPr>
        <p:txBody>
          <a:bodyPr wrap="square" rtlCol="0">
            <a:spAutoFit/>
          </a:bodyPr>
          <a:lstStyle/>
          <a:p>
            <a:pPr algn="ctr"/>
            <a:r>
              <a:rPr lang="en-US" sz="3200" b="1" dirty="0" smtClean="0">
                <a:ln>
                  <a:solidFill>
                    <a:schemeClr val="bg1"/>
                  </a:solidFill>
                </a:ln>
                <a:solidFill>
                  <a:schemeClr val="bg1"/>
                </a:solidFill>
                <a:latin typeface="Tahoma" pitchFamily="34" charset="0"/>
                <a:ea typeface="Tahoma" pitchFamily="34" charset="0"/>
                <a:cs typeface="Tahoma" pitchFamily="34" charset="0"/>
              </a:rPr>
              <a:t>Conflict of World Views</a:t>
            </a:r>
            <a:endParaRPr lang="en-US" sz="3200" b="1" dirty="0">
              <a:ln>
                <a:solidFill>
                  <a:schemeClr val="bg1"/>
                </a:solidFill>
              </a:ln>
              <a:solidFill>
                <a:schemeClr val="bg1"/>
              </a:solidFill>
              <a:latin typeface="Tahoma" pitchFamily="34" charset="0"/>
              <a:ea typeface="Tahoma" pitchFamily="34" charset="0"/>
              <a:cs typeface="Tahoma" pitchFamily="34" charset="0"/>
            </a:endParaRPr>
          </a:p>
        </p:txBody>
      </p:sp>
      <p:sp>
        <p:nvSpPr>
          <p:cNvPr id="32" name="TextBox 31"/>
          <p:cNvSpPr txBox="1"/>
          <p:nvPr/>
        </p:nvSpPr>
        <p:spPr>
          <a:xfrm>
            <a:off x="1447800" y="838200"/>
            <a:ext cx="2133600" cy="461665"/>
          </a:xfrm>
          <a:prstGeom prst="rect">
            <a:avLst/>
          </a:prstGeom>
          <a:noFill/>
        </p:spPr>
        <p:txBody>
          <a:bodyPr wrap="square" rtlCol="0">
            <a:spAutoFit/>
          </a:bodyPr>
          <a:lstStyle/>
          <a:p>
            <a:pPr algn="ctr"/>
            <a:r>
              <a:rPr lang="en-US" sz="2400" b="1" dirty="0" smtClean="0">
                <a:solidFill>
                  <a:srgbClr val="FFFF00"/>
                </a:solidFill>
                <a:latin typeface="Tahoma" pitchFamily="34" charset="0"/>
                <a:ea typeface="Tahoma" pitchFamily="34" charset="0"/>
                <a:cs typeface="Tahoma" pitchFamily="34" charset="0"/>
              </a:rPr>
              <a:t>Western</a:t>
            </a:r>
            <a:endParaRPr lang="en-US" sz="2400" b="1" dirty="0">
              <a:solidFill>
                <a:srgbClr val="FFFF00"/>
              </a:solidFill>
              <a:latin typeface="Tahoma" pitchFamily="34" charset="0"/>
              <a:ea typeface="Tahoma" pitchFamily="34" charset="0"/>
              <a:cs typeface="Tahoma" pitchFamily="34" charset="0"/>
            </a:endParaRPr>
          </a:p>
        </p:txBody>
      </p:sp>
      <p:sp>
        <p:nvSpPr>
          <p:cNvPr id="33" name="TextBox 32"/>
          <p:cNvSpPr txBox="1"/>
          <p:nvPr/>
        </p:nvSpPr>
        <p:spPr>
          <a:xfrm>
            <a:off x="6248400" y="3124200"/>
            <a:ext cx="1219200" cy="461665"/>
          </a:xfrm>
          <a:prstGeom prst="rect">
            <a:avLst/>
          </a:prstGeom>
          <a:noFill/>
        </p:spPr>
        <p:txBody>
          <a:bodyPr wrap="square" rtlCol="0">
            <a:spAutoFit/>
          </a:bodyPr>
          <a:lstStyle/>
          <a:p>
            <a:pPr algn="ctr"/>
            <a:r>
              <a:rPr lang="en-US" sz="2400" b="1" dirty="0" smtClean="0">
                <a:solidFill>
                  <a:srgbClr val="FF0000"/>
                </a:solidFill>
                <a:latin typeface="Tahoma" pitchFamily="34" charset="0"/>
                <a:ea typeface="Tahoma" pitchFamily="34" charset="0"/>
                <a:cs typeface="Tahoma" pitchFamily="34" charset="0"/>
              </a:rPr>
              <a:t>Spirits</a:t>
            </a:r>
            <a:endParaRPr lang="en-US" sz="2400" b="1" dirty="0">
              <a:solidFill>
                <a:srgbClr val="FF0000"/>
              </a:solidFill>
              <a:latin typeface="Tahoma" pitchFamily="34" charset="0"/>
              <a:ea typeface="Tahoma" pitchFamily="34" charset="0"/>
              <a:cs typeface="Tahoma" pitchFamily="34" charset="0"/>
            </a:endParaRPr>
          </a:p>
        </p:txBody>
      </p:sp>
      <p:sp>
        <p:nvSpPr>
          <p:cNvPr id="34" name="TextBox 33"/>
          <p:cNvSpPr txBox="1"/>
          <p:nvPr/>
        </p:nvSpPr>
        <p:spPr>
          <a:xfrm>
            <a:off x="5867400" y="838200"/>
            <a:ext cx="1981200" cy="461665"/>
          </a:xfrm>
          <a:prstGeom prst="rect">
            <a:avLst/>
          </a:prstGeom>
          <a:noFill/>
        </p:spPr>
        <p:txBody>
          <a:bodyPr wrap="square" rtlCol="0">
            <a:spAutoFit/>
          </a:bodyPr>
          <a:lstStyle/>
          <a:p>
            <a:pPr algn="ctr"/>
            <a:r>
              <a:rPr lang="en-US" sz="2400" b="1" dirty="0" smtClean="0">
                <a:solidFill>
                  <a:srgbClr val="FFFF00"/>
                </a:solidFill>
                <a:latin typeface="Tahoma" pitchFamily="34" charset="0"/>
                <a:ea typeface="Tahoma" pitchFamily="34" charset="0"/>
                <a:cs typeface="Tahoma" pitchFamily="34" charset="0"/>
              </a:rPr>
              <a:t>Eastern</a:t>
            </a:r>
            <a:endParaRPr lang="en-US" sz="2400" b="1" dirty="0">
              <a:solidFill>
                <a:srgbClr val="FFFF00"/>
              </a:solidFill>
              <a:latin typeface="Tahoma" pitchFamily="34" charset="0"/>
              <a:ea typeface="Tahoma" pitchFamily="34" charset="0"/>
              <a:cs typeface="Tahoma" pitchFamily="34" charset="0"/>
            </a:endParaRPr>
          </a:p>
        </p:txBody>
      </p:sp>
      <p:sp>
        <p:nvSpPr>
          <p:cNvPr id="36" name="TextBox 35"/>
          <p:cNvSpPr txBox="1"/>
          <p:nvPr/>
        </p:nvSpPr>
        <p:spPr>
          <a:xfrm>
            <a:off x="838200" y="5715000"/>
            <a:ext cx="3124200" cy="461665"/>
          </a:xfrm>
          <a:prstGeom prst="rect">
            <a:avLst/>
          </a:prstGeom>
          <a:noFill/>
        </p:spPr>
        <p:txBody>
          <a:bodyPr wrap="square" rtlCol="0">
            <a:spAutoFit/>
          </a:bodyPr>
          <a:lstStyle/>
          <a:p>
            <a:pPr algn="ctr"/>
            <a:r>
              <a:rPr lang="en-US" sz="2400" b="1" dirty="0" smtClean="0">
                <a:solidFill>
                  <a:srgbClr val="FFFF00"/>
                </a:solidFill>
                <a:latin typeface="Tahoma" pitchFamily="34" charset="0"/>
                <a:ea typeface="Tahoma" pitchFamily="34" charset="0"/>
                <a:cs typeface="Tahoma" pitchFamily="34" charset="0"/>
              </a:rPr>
              <a:t>Logical Reasons</a:t>
            </a:r>
            <a:endParaRPr lang="en-US" sz="2400" b="1" dirty="0">
              <a:solidFill>
                <a:srgbClr val="FFFF00"/>
              </a:solidFill>
              <a:latin typeface="Tahoma" pitchFamily="34" charset="0"/>
              <a:ea typeface="Tahoma" pitchFamily="34" charset="0"/>
              <a:cs typeface="Tahoma" pitchFamily="34" charset="0"/>
            </a:endParaRPr>
          </a:p>
        </p:txBody>
      </p:sp>
      <p:sp>
        <p:nvSpPr>
          <p:cNvPr id="38" name="TextBox 37"/>
          <p:cNvSpPr txBox="1"/>
          <p:nvPr/>
        </p:nvSpPr>
        <p:spPr>
          <a:xfrm>
            <a:off x="5257800" y="5715000"/>
            <a:ext cx="3276600" cy="461665"/>
          </a:xfrm>
          <a:prstGeom prst="rect">
            <a:avLst/>
          </a:prstGeom>
          <a:noFill/>
        </p:spPr>
        <p:txBody>
          <a:bodyPr wrap="square" rtlCol="0">
            <a:spAutoFit/>
          </a:bodyPr>
          <a:lstStyle/>
          <a:p>
            <a:pPr algn="ctr"/>
            <a:r>
              <a:rPr lang="en-US" sz="2400" b="1" dirty="0">
                <a:solidFill>
                  <a:srgbClr val="FFFF00"/>
                </a:solidFill>
                <a:latin typeface="Tahoma" pitchFamily="34" charset="0"/>
                <a:ea typeface="Tahoma" pitchFamily="34" charset="0"/>
                <a:cs typeface="Tahoma" pitchFamily="34" charset="0"/>
              </a:rPr>
              <a:t>S</a:t>
            </a:r>
            <a:r>
              <a:rPr lang="en-US" sz="2400" b="1" dirty="0" smtClean="0">
                <a:solidFill>
                  <a:srgbClr val="FFFF00"/>
                </a:solidFill>
                <a:latin typeface="Tahoma" pitchFamily="34" charset="0"/>
                <a:ea typeface="Tahoma" pitchFamily="34" charset="0"/>
                <a:cs typeface="Tahoma" pitchFamily="34" charset="0"/>
              </a:rPr>
              <a:t>pirit’s Working</a:t>
            </a:r>
            <a:endParaRPr lang="en-US" sz="2400" b="1" dirty="0">
              <a:solidFill>
                <a:srgbClr val="FFFF0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animEffect transition="in" filter="barn(outVertical)">
                                      <p:cBhvr>
                                        <p:cTn id="7" dur="500"/>
                                        <p:tgtEl>
                                          <p:spTgt spid="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barn(outVertical)">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0" fill="hold" grpId="0" nodeType="click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Effect transition="in" filter="fade">
                                      <p:cBhvr>
                                        <p:cTn id="66" dur="500"/>
                                        <p:tgtEl>
                                          <p:spTgt spid="29"/>
                                        </p:tgtEl>
                                      </p:cBhvr>
                                    </p:animEffect>
                                  </p:childTnLst>
                                </p:cTn>
                              </p:par>
                              <p:par>
                                <p:cTn id="67" presetID="53" presetClass="entr" presetSubtype="0" fill="hold" nodeType="with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500" fill="hold"/>
                                        <p:tgtEl>
                                          <p:spTgt spid="26"/>
                                        </p:tgtEl>
                                        <p:attrNameLst>
                                          <p:attrName>ppt_w</p:attrName>
                                        </p:attrNameLst>
                                      </p:cBhvr>
                                      <p:tavLst>
                                        <p:tav tm="0">
                                          <p:val>
                                            <p:fltVal val="0"/>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animEffect transition="in" filter="fade">
                                      <p:cBhvr>
                                        <p:cTn id="71" dur="500"/>
                                        <p:tgtEl>
                                          <p:spTgt spid="26"/>
                                        </p:tgtEl>
                                      </p:cBhvr>
                                    </p:animEffect>
                                  </p:childTnLst>
                                </p:cTn>
                              </p:par>
                              <p:par>
                                <p:cTn id="72" presetID="53" presetClass="entr" presetSubtype="0" fill="hold"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p:cTn id="74" dur="500" fill="hold"/>
                                        <p:tgtEl>
                                          <p:spTgt spid="28"/>
                                        </p:tgtEl>
                                        <p:attrNameLst>
                                          <p:attrName>ppt_w</p:attrName>
                                        </p:attrNameLst>
                                      </p:cBhvr>
                                      <p:tavLst>
                                        <p:tav tm="0">
                                          <p:val>
                                            <p:fltVal val="0"/>
                                          </p:val>
                                        </p:tav>
                                        <p:tav tm="100000">
                                          <p:val>
                                            <p:strVal val="#ppt_w"/>
                                          </p:val>
                                        </p:tav>
                                      </p:tavLst>
                                    </p:anim>
                                    <p:anim calcmode="lin" valueType="num">
                                      <p:cBhvr>
                                        <p:cTn id="75" dur="500" fill="hold"/>
                                        <p:tgtEl>
                                          <p:spTgt spid="28"/>
                                        </p:tgtEl>
                                        <p:attrNameLst>
                                          <p:attrName>ppt_h</p:attrName>
                                        </p:attrNameLst>
                                      </p:cBhvr>
                                      <p:tavLst>
                                        <p:tav tm="0">
                                          <p:val>
                                            <p:fltVal val="0"/>
                                          </p:val>
                                        </p:tav>
                                        <p:tav tm="100000">
                                          <p:val>
                                            <p:strVal val="#ppt_h"/>
                                          </p:val>
                                        </p:tav>
                                      </p:tavLst>
                                    </p:anim>
                                    <p:animEffect transition="in" filter="fade">
                                      <p:cBhvr>
                                        <p:cTn id="76" dur="500"/>
                                        <p:tgtEl>
                                          <p:spTgt spid="28"/>
                                        </p:tgtEl>
                                      </p:cBhvr>
                                    </p:animEffect>
                                  </p:childTnLst>
                                </p:cTn>
                              </p:par>
                              <p:par>
                                <p:cTn id="77" presetID="53" presetClass="entr" presetSubtype="0" fill="hold"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500" fill="hold"/>
                                        <p:tgtEl>
                                          <p:spTgt spid="27"/>
                                        </p:tgtEl>
                                        <p:attrNameLst>
                                          <p:attrName>ppt_w</p:attrName>
                                        </p:attrNameLst>
                                      </p:cBhvr>
                                      <p:tavLst>
                                        <p:tav tm="0">
                                          <p:val>
                                            <p:fltVal val="0"/>
                                          </p:val>
                                        </p:tav>
                                        <p:tav tm="100000">
                                          <p:val>
                                            <p:strVal val="#ppt_w"/>
                                          </p:val>
                                        </p:tav>
                                      </p:tavLst>
                                    </p:anim>
                                    <p:anim calcmode="lin" valueType="num">
                                      <p:cBhvr>
                                        <p:cTn id="80" dur="500" fill="hold"/>
                                        <p:tgtEl>
                                          <p:spTgt spid="27"/>
                                        </p:tgtEl>
                                        <p:attrNameLst>
                                          <p:attrName>ppt_h</p:attrName>
                                        </p:attrNameLst>
                                      </p:cBhvr>
                                      <p:tavLst>
                                        <p:tav tm="0">
                                          <p:val>
                                            <p:fltVal val="0"/>
                                          </p:val>
                                        </p:tav>
                                        <p:tav tm="100000">
                                          <p:val>
                                            <p:strVal val="#ppt_h"/>
                                          </p:val>
                                        </p:tav>
                                      </p:tavLst>
                                    </p:anim>
                                    <p:animEffect transition="in" filter="fade">
                                      <p:cBhvr>
                                        <p:cTn id="81" dur="500"/>
                                        <p:tgtEl>
                                          <p:spTgt spid="27"/>
                                        </p:tgtEl>
                                      </p:cBhvr>
                                    </p:animEffect>
                                  </p:childTnLst>
                                </p:cTn>
                              </p:par>
                              <p:par>
                                <p:cTn id="82" presetID="53" presetClass="entr" presetSubtype="0" fill="hold" nodeType="withEffect">
                                  <p:stCondLst>
                                    <p:cond delay="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fill="hold"/>
                                        <p:tgtEl>
                                          <p:spTgt spid="25"/>
                                        </p:tgtEl>
                                        <p:attrNameLst>
                                          <p:attrName>ppt_w</p:attrName>
                                        </p:attrNameLst>
                                      </p:cBhvr>
                                      <p:tavLst>
                                        <p:tav tm="0">
                                          <p:val>
                                            <p:fltVal val="0"/>
                                          </p:val>
                                        </p:tav>
                                        <p:tav tm="100000">
                                          <p:val>
                                            <p:strVal val="#ppt_w"/>
                                          </p:val>
                                        </p:tav>
                                      </p:tavLst>
                                    </p:anim>
                                    <p:anim calcmode="lin" valueType="num">
                                      <p:cBhvr>
                                        <p:cTn id="85" dur="500" fill="hold"/>
                                        <p:tgtEl>
                                          <p:spTgt spid="25"/>
                                        </p:tgtEl>
                                        <p:attrNameLst>
                                          <p:attrName>ppt_h</p:attrName>
                                        </p:attrNameLst>
                                      </p:cBhvr>
                                      <p:tavLst>
                                        <p:tav tm="0">
                                          <p:val>
                                            <p:fltVal val="0"/>
                                          </p:val>
                                        </p:tav>
                                        <p:tav tm="100000">
                                          <p:val>
                                            <p:strVal val="#ppt_h"/>
                                          </p:val>
                                        </p:tav>
                                      </p:tavLst>
                                    </p:anim>
                                    <p:animEffect transition="in" filter="fade">
                                      <p:cBhvr>
                                        <p:cTn id="86" dur="500"/>
                                        <p:tgtEl>
                                          <p:spTgt spid="25"/>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500" fill="hold"/>
                                        <p:tgtEl>
                                          <p:spTgt spid="24"/>
                                        </p:tgtEl>
                                        <p:attrNameLst>
                                          <p:attrName>ppt_w</p:attrName>
                                        </p:attrNameLst>
                                      </p:cBhvr>
                                      <p:tavLst>
                                        <p:tav tm="0">
                                          <p:val>
                                            <p:fltVal val="0"/>
                                          </p:val>
                                        </p:tav>
                                        <p:tav tm="100000">
                                          <p:val>
                                            <p:strVal val="#ppt_w"/>
                                          </p:val>
                                        </p:tav>
                                      </p:tavLst>
                                    </p:anim>
                                    <p:anim calcmode="lin" valueType="num">
                                      <p:cBhvr>
                                        <p:cTn id="90" dur="500" fill="hold"/>
                                        <p:tgtEl>
                                          <p:spTgt spid="24"/>
                                        </p:tgtEl>
                                        <p:attrNameLst>
                                          <p:attrName>ppt_h</p:attrName>
                                        </p:attrNameLst>
                                      </p:cBhvr>
                                      <p:tavLst>
                                        <p:tav tm="0">
                                          <p:val>
                                            <p:fltVal val="0"/>
                                          </p:val>
                                        </p:tav>
                                        <p:tav tm="100000">
                                          <p:val>
                                            <p:strVal val="#ppt_h"/>
                                          </p:val>
                                        </p:tav>
                                      </p:tavLst>
                                    </p:anim>
                                    <p:animEffect transition="in" filter="fade">
                                      <p:cBhvr>
                                        <p:cTn id="91" dur="500"/>
                                        <p:tgtEl>
                                          <p:spTgt spid="24"/>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37" fill="hold" grpId="0" nodeType="click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barn(outVertical)">
                                      <p:cBhvr>
                                        <p:cTn id="96" dur="500"/>
                                        <p:tgtEl>
                                          <p:spTgt spid="36"/>
                                        </p:tgtEl>
                                      </p:cBhvr>
                                    </p:animEffect>
                                  </p:childTnLst>
                                </p:cTn>
                              </p:par>
                            </p:childTnLst>
                          </p:cTn>
                        </p:par>
                      </p:childTnLst>
                    </p:cTn>
                  </p:par>
                  <p:par>
                    <p:cTn id="97" fill="hold">
                      <p:stCondLst>
                        <p:cond delay="indefinite"/>
                      </p:stCondLst>
                      <p:childTnLst>
                        <p:par>
                          <p:cTn id="98" fill="hold">
                            <p:stCondLst>
                              <p:cond delay="0"/>
                            </p:stCondLst>
                            <p:childTnLst>
                              <p:par>
                                <p:cTn id="99" presetID="16" presetClass="entr" presetSubtype="37" fill="hold" grpId="0" nodeType="click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barn(outVertical)">
                                      <p:cBhvr>
                                        <p:cTn id="10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animBg="1"/>
      <p:bldP spid="24" grpId="0" animBg="1"/>
      <p:bldP spid="29" grpId="0" animBg="1"/>
      <p:bldP spid="30" grpId="0"/>
      <p:bldP spid="32" grpId="0"/>
      <p:bldP spid="33" grpId="0"/>
      <p:bldP spid="34" grpId="0"/>
      <p:bldP spid="36"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81000"/>
            <a:ext cx="8382000" cy="5816977"/>
          </a:xfrm>
          <a:prstGeom prst="rect">
            <a:avLst/>
          </a:prstGeom>
          <a:noFill/>
        </p:spPr>
        <p:txBody>
          <a:bodyPr wrap="square" rtlCol="0">
            <a:spAutoFit/>
          </a:bodyPr>
          <a:lstStyle/>
          <a:p>
            <a:pPr>
              <a:spcAft>
                <a:spcPts val="1200"/>
              </a:spcAft>
            </a:pPr>
            <a:r>
              <a:rPr lang="en-US" sz="2400" b="1" dirty="0" err="1" smtClean="0">
                <a:solidFill>
                  <a:srgbClr val="FFFFCC"/>
                </a:solidFill>
                <a:latin typeface="Tahoma" pitchFamily="34" charset="0"/>
                <a:ea typeface="Tahoma" pitchFamily="34" charset="0"/>
                <a:cs typeface="Tahoma" pitchFamily="34" charset="0"/>
              </a:rPr>
              <a:t>ATR</a:t>
            </a:r>
            <a:r>
              <a:rPr lang="en-US" sz="2400" b="1" dirty="0" smtClean="0">
                <a:solidFill>
                  <a:srgbClr val="FFFFCC"/>
                </a:solidFill>
                <a:latin typeface="Tahoma" pitchFamily="34" charset="0"/>
                <a:ea typeface="Tahoma" pitchFamily="34" charset="0"/>
                <a:cs typeface="Tahoma" pitchFamily="34" charset="0"/>
              </a:rPr>
              <a:t> Beliefs:</a:t>
            </a:r>
          </a:p>
          <a:p>
            <a:pPr marL="344488"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Few holy books, but more important beliefs passed down from generation to generation</a:t>
            </a:r>
          </a:p>
          <a:p>
            <a:pPr marL="344488"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No conversion or proselytizing, thus mostly tolerant and accepting of other beliefs</a:t>
            </a:r>
          </a:p>
          <a:p>
            <a:pPr marL="344488"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God is distant and not actively involved, man cannot reach out directly to him</a:t>
            </a:r>
          </a:p>
          <a:p>
            <a:pPr marL="344488"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Man must deal through priests with spirits, nature gods, ancestor spirits, tribal intercessors</a:t>
            </a:r>
          </a:p>
          <a:p>
            <a:pPr marL="344488" lvl="0"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There are spirits of both good and evil</a:t>
            </a:r>
          </a:p>
          <a:p>
            <a:pPr marL="344488"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Spirits are everywhere, in persons, trees, rivers, animals, rocks, mountains, and even in automobiles and other personal effects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1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10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left)">
                                      <p:cBhvr>
                                        <p:cTn id="22" dur="10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left)">
                                      <p:cBhvr>
                                        <p:cTn id="27" dur="10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wipe(left)">
                                      <p:cBhvr>
                                        <p:cTn id="32" dur="10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wipe(left)">
                                      <p:cBhvr>
                                        <p:cTn id="37" dur="1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81000"/>
            <a:ext cx="8305800" cy="5601533"/>
          </a:xfrm>
          <a:prstGeom prst="rect">
            <a:avLst/>
          </a:prstGeom>
          <a:noFill/>
        </p:spPr>
        <p:txBody>
          <a:bodyPr wrap="square" rtlCol="0">
            <a:spAutoFit/>
          </a:bodyPr>
          <a:lstStyle/>
          <a:p>
            <a:pPr marL="344488"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Idolatry in the form of spirit and ancestor worship</a:t>
            </a:r>
          </a:p>
          <a:p>
            <a:pPr marL="344488"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Priests, </a:t>
            </a:r>
            <a:r>
              <a:rPr lang="en-US" sz="2400" b="1" dirty="0" err="1" smtClean="0">
                <a:solidFill>
                  <a:schemeClr val="bg1"/>
                </a:solidFill>
                <a:latin typeface="Tahoma" pitchFamily="34" charset="0"/>
                <a:ea typeface="Tahoma" pitchFamily="34" charset="0"/>
                <a:cs typeface="Tahoma" pitchFamily="34" charset="0"/>
              </a:rPr>
              <a:t>zoes</a:t>
            </a:r>
            <a:r>
              <a:rPr lang="en-US" sz="2400" b="1" dirty="0" smtClean="0">
                <a:solidFill>
                  <a:schemeClr val="bg1"/>
                </a:solidFill>
                <a:latin typeface="Tahoma" pitchFamily="34" charset="0"/>
                <a:ea typeface="Tahoma" pitchFamily="34" charset="0"/>
                <a:cs typeface="Tahoma" pitchFamily="34" charset="0"/>
              </a:rPr>
              <a:t> and medicine men can bestow power and wealth or a hex (curse) on others </a:t>
            </a:r>
          </a:p>
          <a:p>
            <a:pPr marL="344488"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Sacrifice involves the slaughter of an animal</a:t>
            </a:r>
          </a:p>
          <a:p>
            <a:pPr marL="344488"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Holy men are able to foretell the future</a:t>
            </a:r>
          </a:p>
          <a:p>
            <a:pPr marL="344488"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Traditional healers  who use magic and incantations to heal</a:t>
            </a:r>
          </a:p>
          <a:p>
            <a:pPr marL="344488"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Prohibitions, called taboos, are cultural moral violations </a:t>
            </a:r>
          </a:p>
          <a:p>
            <a:pPr marL="344488"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A holy man can bring a curse upon others</a:t>
            </a:r>
          </a:p>
          <a:p>
            <a:pPr marL="344488" indent="-344488">
              <a:spcAft>
                <a:spcPts val="1200"/>
              </a:spcAft>
              <a:buFont typeface="Arial" pitchFamily="34" charset="0"/>
              <a:buChar char="•"/>
            </a:pPr>
            <a:r>
              <a:rPr lang="en-US" sz="2400" b="1" dirty="0" smtClean="0">
                <a:solidFill>
                  <a:schemeClr val="bg1"/>
                </a:solidFill>
                <a:latin typeface="Tahoma" pitchFamily="34" charset="0"/>
                <a:ea typeface="Tahoma" pitchFamily="34" charset="0"/>
                <a:cs typeface="Tahoma" pitchFamily="34" charset="0"/>
              </a:rPr>
              <a:t>Talisman represent ancestors, animals, and other powers</a:t>
            </a:r>
            <a:endParaRPr lang="en-US" sz="2400" b="1" dirty="0">
              <a:solidFill>
                <a:schemeClr val="bg1"/>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1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10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left)">
                                      <p:cBhvr>
                                        <p:cTn id="22" dur="10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left)">
                                      <p:cBhvr>
                                        <p:cTn id="27" dur="10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wipe(left)">
                                      <p:cBhvr>
                                        <p:cTn id="32" dur="10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wipe(left)">
                                      <p:cBhvr>
                                        <p:cTn id="37" dur="1000"/>
                                        <p:tgtEl>
                                          <p:spTgt spid="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wipe(left)">
                                      <p:cBhvr>
                                        <p:cTn id="42" dur="10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914400"/>
            <a:ext cx="7924800" cy="2908489"/>
          </a:xfrm>
          <a:prstGeom prst="rect">
            <a:avLst/>
          </a:prstGeom>
          <a:noFill/>
        </p:spPr>
        <p:txBody>
          <a:bodyPr wrap="square" rtlCol="0">
            <a:spAutoFit/>
          </a:bodyPr>
          <a:lstStyle/>
          <a:p>
            <a:pPr algn="ctr">
              <a:spcAft>
                <a:spcPts val="1800"/>
              </a:spcAft>
            </a:pPr>
            <a:r>
              <a:rPr lang="en-US" sz="2800" b="1" dirty="0" smtClean="0">
                <a:solidFill>
                  <a:schemeClr val="tx2">
                    <a:lumMod val="40000"/>
                    <a:lumOff val="60000"/>
                  </a:schemeClr>
                </a:solidFill>
                <a:latin typeface="Tahoma" pitchFamily="34" charset="0"/>
                <a:ea typeface="Tahoma" pitchFamily="34" charset="0"/>
                <a:cs typeface="Tahoma" pitchFamily="34" charset="0"/>
              </a:rPr>
              <a:t>Romans 12:2</a:t>
            </a:r>
          </a:p>
          <a:p>
            <a:pPr algn="ctr">
              <a:spcAft>
                <a:spcPts val="1800"/>
              </a:spcAft>
            </a:pPr>
            <a:r>
              <a:rPr lang="en-US" sz="2800" b="1" dirty="0" smtClean="0">
                <a:solidFill>
                  <a:schemeClr val="bg1"/>
                </a:solidFill>
                <a:latin typeface="Tahoma" pitchFamily="34" charset="0"/>
                <a:ea typeface="Tahoma" pitchFamily="34" charset="0"/>
                <a:cs typeface="Tahoma" pitchFamily="34" charset="0"/>
              </a:rPr>
              <a:t>And do not be conformed to this world, but be transformed by the renewing of your mind, so that you may prove what the will of God is, that which is good and acceptable and perfect. </a:t>
            </a:r>
            <a:endParaRPr lang="en-US" sz="2800" b="1" dirty="0">
              <a:solidFill>
                <a:schemeClr val="bg1"/>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1066800"/>
            <a:ext cx="7467600" cy="2139047"/>
          </a:xfrm>
          <a:prstGeom prst="rect">
            <a:avLst/>
          </a:prstGeom>
          <a:noFill/>
        </p:spPr>
        <p:txBody>
          <a:bodyPr wrap="square" rtlCol="0">
            <a:spAutoFit/>
          </a:bodyPr>
          <a:lstStyle/>
          <a:p>
            <a:pPr algn="ctr">
              <a:spcAft>
                <a:spcPts val="3000"/>
              </a:spcAft>
            </a:pPr>
            <a:r>
              <a:rPr lang="en-US" sz="3600" b="1" dirty="0" smtClean="0">
                <a:solidFill>
                  <a:schemeClr val="tx2">
                    <a:lumMod val="20000"/>
                    <a:lumOff val="80000"/>
                  </a:schemeClr>
                </a:solidFill>
                <a:latin typeface="Tahoma" pitchFamily="34" charset="0"/>
                <a:ea typeface="Tahoma" pitchFamily="34" charset="0"/>
                <a:cs typeface="Tahoma" pitchFamily="34" charset="0"/>
              </a:rPr>
              <a:t>I John 4:4</a:t>
            </a:r>
            <a:r>
              <a:rPr lang="en-US" sz="3600" dirty="0" smtClean="0">
                <a:solidFill>
                  <a:schemeClr val="tx2">
                    <a:lumMod val="20000"/>
                    <a:lumOff val="80000"/>
                  </a:schemeClr>
                </a:solidFill>
                <a:latin typeface="Tahoma" pitchFamily="34" charset="0"/>
                <a:ea typeface="Tahoma" pitchFamily="34" charset="0"/>
                <a:cs typeface="Tahoma" pitchFamily="34" charset="0"/>
              </a:rPr>
              <a:t> clearly teaches us </a:t>
            </a:r>
          </a:p>
          <a:p>
            <a:pPr algn="ctr">
              <a:spcAft>
                <a:spcPts val="3000"/>
              </a:spcAft>
            </a:pPr>
            <a:r>
              <a:rPr lang="en-US" sz="3600" i="1" dirty="0" smtClean="0">
                <a:solidFill>
                  <a:srgbClr val="FFFFCC"/>
                </a:solidFill>
                <a:latin typeface="Tahoma" pitchFamily="34" charset="0"/>
                <a:ea typeface="Tahoma" pitchFamily="34" charset="0"/>
                <a:cs typeface="Tahoma" pitchFamily="34" charset="0"/>
              </a:rPr>
              <a:t>. . . greater is He who is in you than he who is in the world. </a:t>
            </a:r>
            <a:endParaRPr lang="en-US" sz="3600" dirty="0">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838200"/>
            <a:ext cx="7696200" cy="3462486"/>
          </a:xfrm>
          <a:prstGeom prst="rect">
            <a:avLst/>
          </a:prstGeom>
          <a:noFill/>
        </p:spPr>
        <p:txBody>
          <a:bodyPr wrap="square" rtlCol="0">
            <a:spAutoFit/>
          </a:bodyPr>
          <a:lstStyle/>
          <a:p>
            <a:pPr lvl="0" algn="ctr">
              <a:spcAft>
                <a:spcPts val="3000"/>
              </a:spcAft>
            </a:pPr>
            <a:r>
              <a:rPr lang="en-US" sz="3600" b="1" dirty="0" smtClean="0">
                <a:solidFill>
                  <a:schemeClr val="accent3">
                    <a:lumMod val="20000"/>
                    <a:lumOff val="80000"/>
                  </a:schemeClr>
                </a:solidFill>
                <a:latin typeface="Tahoma" pitchFamily="34" charset="0"/>
                <a:ea typeface="Tahoma" pitchFamily="34" charset="0"/>
                <a:cs typeface="Tahoma" pitchFamily="34" charset="0"/>
              </a:rPr>
              <a:t>Tribalism</a:t>
            </a:r>
          </a:p>
          <a:p>
            <a:pPr lvl="0" algn="ctr">
              <a:spcAft>
                <a:spcPts val="3000"/>
              </a:spcAft>
            </a:pPr>
            <a:r>
              <a:rPr lang="en-US" sz="3600" b="1" dirty="0" smtClean="0">
                <a:solidFill>
                  <a:schemeClr val="accent2">
                    <a:lumMod val="20000"/>
                    <a:lumOff val="80000"/>
                  </a:schemeClr>
                </a:solidFill>
                <a:latin typeface="Tahoma" pitchFamily="34" charset="0"/>
                <a:ea typeface="Tahoma" pitchFamily="34" charset="0"/>
                <a:cs typeface="Tahoma" pitchFamily="34" charset="0"/>
              </a:rPr>
              <a:t>Animism</a:t>
            </a:r>
          </a:p>
          <a:p>
            <a:pPr lvl="0" algn="ctr">
              <a:spcAft>
                <a:spcPts val="3000"/>
              </a:spcAft>
            </a:pPr>
            <a:r>
              <a:rPr lang="en-US" sz="3600" b="1" dirty="0" smtClean="0">
                <a:solidFill>
                  <a:schemeClr val="bg1"/>
                </a:solidFill>
                <a:latin typeface="Tahoma" pitchFamily="34" charset="0"/>
                <a:ea typeface="Tahoma" pitchFamily="34" charset="0"/>
                <a:cs typeface="Tahoma" pitchFamily="34" charset="0"/>
              </a:rPr>
              <a:t>Fatalism</a:t>
            </a:r>
          </a:p>
          <a:p>
            <a:pPr lvl="0" algn="ctr">
              <a:spcAft>
                <a:spcPts val="3000"/>
              </a:spcAft>
            </a:pPr>
            <a:r>
              <a:rPr lang="en-US" sz="3600" b="1" dirty="0" smtClean="0">
                <a:solidFill>
                  <a:schemeClr val="accent1">
                    <a:lumMod val="20000"/>
                    <a:lumOff val="80000"/>
                  </a:schemeClr>
                </a:solidFill>
                <a:latin typeface="Tahoma" pitchFamily="34" charset="0"/>
                <a:ea typeface="Tahoma" pitchFamily="34" charset="0"/>
                <a:cs typeface="Tahoma" pitchFamily="34" charset="0"/>
              </a:rPr>
              <a:t>Syncretism</a:t>
            </a:r>
            <a:endParaRPr lang="en-US" sz="3600" b="1" dirty="0">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057400" y="4572000"/>
            <a:ext cx="1143000" cy="1371600"/>
          </a:xfrm>
          <a:prstGeom prst="rect">
            <a:avLst/>
          </a:prstGeom>
          <a:solidFill>
            <a:schemeClr val="tx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b="0" dirty="0">
              <a:noFill/>
            </a:endParaRPr>
          </a:p>
        </p:txBody>
      </p:sp>
      <p:pic>
        <p:nvPicPr>
          <p:cNvPr id="5" name="Picture 4"/>
          <p:cNvPicPr>
            <a:picLocks noChangeAspect="1" noChangeArrowheads="1"/>
          </p:cNvPicPr>
          <p:nvPr/>
        </p:nvPicPr>
        <p:blipFill>
          <a:blip r:embed="rId2" cstate="screen"/>
          <a:srcRect/>
          <a:stretch>
            <a:fillRect/>
          </a:stretch>
        </p:blipFill>
        <p:spPr bwMode="auto">
          <a:xfrm>
            <a:off x="7010400" y="4572000"/>
            <a:ext cx="1600200" cy="1371600"/>
          </a:xfrm>
          <a:prstGeom prst="rect">
            <a:avLst/>
          </a:prstGeom>
          <a:noFill/>
          <a:ln w="9525" algn="in">
            <a:noFill/>
            <a:miter lim="800000"/>
            <a:headEnd/>
            <a:tailEnd/>
          </a:ln>
        </p:spPr>
      </p:pic>
      <p:pic>
        <p:nvPicPr>
          <p:cNvPr id="6" name="Picture 5"/>
          <p:cNvPicPr>
            <a:picLocks noChangeAspect="1" noChangeArrowheads="1"/>
          </p:cNvPicPr>
          <p:nvPr/>
        </p:nvPicPr>
        <p:blipFill>
          <a:blip r:embed="rId3" cstate="screen"/>
          <a:srcRect/>
          <a:stretch>
            <a:fillRect/>
          </a:stretch>
        </p:blipFill>
        <p:spPr bwMode="auto">
          <a:xfrm>
            <a:off x="3200400" y="4572000"/>
            <a:ext cx="3810000" cy="1371600"/>
          </a:xfrm>
          <a:prstGeom prst="rect">
            <a:avLst/>
          </a:prstGeom>
          <a:noFill/>
          <a:ln w="9525" algn="in">
            <a:noFill/>
            <a:miter lim="800000"/>
            <a:headEnd/>
            <a:tailEnd/>
          </a:ln>
        </p:spPr>
      </p:pic>
      <p:sp>
        <p:nvSpPr>
          <p:cNvPr id="15362" name="AutoShape 2" descr="SIM"/>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sz="1800" b="0">
              <a:latin typeface="Arial" charset="0"/>
            </a:endParaRPr>
          </a:p>
        </p:txBody>
      </p:sp>
      <p:sp>
        <p:nvSpPr>
          <p:cNvPr id="9" name="TextBox 8"/>
          <p:cNvSpPr txBox="1">
            <a:spLocks noChangeArrowheads="1"/>
          </p:cNvSpPr>
          <p:nvPr/>
        </p:nvSpPr>
        <p:spPr bwMode="auto">
          <a:xfrm>
            <a:off x="2057400" y="4495800"/>
            <a:ext cx="1143000" cy="1616075"/>
          </a:xfrm>
          <a:prstGeom prst="rect">
            <a:avLst/>
          </a:prstGeom>
          <a:noFill/>
          <a:ln w="9525">
            <a:noFill/>
            <a:miter lim="800000"/>
            <a:headEnd/>
            <a:tailEnd/>
          </a:ln>
        </p:spPr>
        <p:txBody>
          <a:bodyPr>
            <a:spAutoFit/>
          </a:bodyPr>
          <a:lstStyle/>
          <a:p>
            <a:pPr algn="ctr"/>
            <a:r>
              <a:rPr lang="en-US" sz="4000" dirty="0" err="1">
                <a:solidFill>
                  <a:srgbClr val="FF0000"/>
                </a:solidFill>
                <a:latin typeface="Baskerville Old Face" pitchFamily="18" charset="0"/>
              </a:rPr>
              <a:t>SIM</a:t>
            </a:r>
            <a:r>
              <a:rPr lang="en-US" sz="5400" b="0" dirty="0">
                <a:solidFill>
                  <a:srgbClr val="FF0000"/>
                </a:solidFill>
                <a:latin typeface="Baskerville Old Face" pitchFamily="18" charset="0"/>
              </a:rPr>
              <a:t> </a:t>
            </a:r>
            <a:r>
              <a:rPr lang="en-US" sz="5400" b="0" dirty="0">
                <a:latin typeface="Lucida Sans" pitchFamily="34" charset="0"/>
              </a:rPr>
              <a:t/>
            </a:r>
            <a:br>
              <a:rPr lang="en-US" sz="5400" b="0" dirty="0">
                <a:latin typeface="Lucida Sans" pitchFamily="34" charset="0"/>
              </a:rPr>
            </a:br>
            <a:r>
              <a:rPr lang="en-US" sz="1400" dirty="0">
                <a:solidFill>
                  <a:srgbClr val="000000"/>
                </a:solidFill>
                <a:latin typeface="Lucida Sans" pitchFamily="34" charset="0"/>
              </a:rPr>
              <a:t>Serving in Missions</a:t>
            </a:r>
            <a:endParaRPr lang="en-US" sz="1400" dirty="0">
              <a:solidFill>
                <a:srgbClr val="000000"/>
              </a:solidFill>
              <a:latin typeface="Arial" charset="0"/>
            </a:endParaRPr>
          </a:p>
          <a:p>
            <a:endParaRPr lang="en-US" sz="1800" b="0" dirty="0">
              <a:latin typeface="Arial" charset="0"/>
            </a:endParaRPr>
          </a:p>
        </p:txBody>
      </p:sp>
      <p:sp>
        <p:nvSpPr>
          <p:cNvPr id="11" name="Rectangle 10"/>
          <p:cNvSpPr/>
          <p:nvPr/>
        </p:nvSpPr>
        <p:spPr>
          <a:xfrm>
            <a:off x="2057400" y="4572000"/>
            <a:ext cx="6553200" cy="1371600"/>
          </a:xfrm>
          <a:prstGeom prst="rect">
            <a:avLst/>
          </a:prstGeom>
          <a:no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b="0"/>
          </a:p>
        </p:txBody>
      </p:sp>
      <p:cxnSp>
        <p:nvCxnSpPr>
          <p:cNvPr id="13" name="Straight Connector 12"/>
          <p:cNvCxnSpPr/>
          <p:nvPr/>
        </p:nvCxnSpPr>
        <p:spPr>
          <a:xfrm>
            <a:off x="3200400" y="4572000"/>
            <a:ext cx="0" cy="1371600"/>
          </a:xfrm>
          <a:prstGeom prst="line">
            <a:avLst/>
          </a:prstGeom>
          <a:ln w="38100">
            <a:solidFill>
              <a:schemeClr val="accent2">
                <a:lumMod val="50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7010400" y="4572000"/>
            <a:ext cx="0" cy="1371600"/>
          </a:xfrm>
          <a:prstGeom prst="line">
            <a:avLst/>
          </a:prstGeom>
          <a:ln w="38100">
            <a:solidFill>
              <a:schemeClr val="accent2">
                <a:lumMod val="50000"/>
              </a:schemeClr>
            </a:solidFill>
          </a:ln>
        </p:spPr>
        <p:style>
          <a:lnRef idx="1">
            <a:schemeClr val="dk1"/>
          </a:lnRef>
          <a:fillRef idx="0">
            <a:schemeClr val="dk1"/>
          </a:fillRef>
          <a:effectRef idx="0">
            <a:schemeClr val="dk1"/>
          </a:effectRef>
          <a:fontRef idx="minor">
            <a:schemeClr val="tx1"/>
          </a:fontRef>
        </p:style>
      </p:cxnSp>
      <p:pic>
        <p:nvPicPr>
          <p:cNvPr id="19" name="Picture 4" descr="Find out what God's doing in West Africa"/>
          <p:cNvPicPr>
            <a:picLocks noChangeAspect="1" noChangeArrowheads="1"/>
          </p:cNvPicPr>
          <p:nvPr/>
        </p:nvPicPr>
        <p:blipFill>
          <a:blip r:embed="rId4" cstate="screen"/>
          <a:srcRect/>
          <a:stretch>
            <a:fillRect/>
          </a:stretch>
        </p:blipFill>
        <p:spPr bwMode="auto">
          <a:xfrm>
            <a:off x="5486400" y="2362200"/>
            <a:ext cx="2927350" cy="762000"/>
          </a:xfrm>
          <a:prstGeom prst="rect">
            <a:avLst/>
          </a:prstGeom>
          <a:noFill/>
          <a:ln w="38100">
            <a:solidFill>
              <a:srgbClr val="000000"/>
            </a:solidFill>
            <a:miter lim="800000"/>
            <a:headEnd/>
            <a:tailEnd/>
          </a:ln>
        </p:spPr>
      </p:pic>
      <p:pic>
        <p:nvPicPr>
          <p:cNvPr id="20" name="Picture 5" descr="Find out what God's doing in West Africa"/>
          <p:cNvPicPr>
            <a:picLocks noChangeAspect="1" noChangeArrowheads="1"/>
          </p:cNvPicPr>
          <p:nvPr/>
        </p:nvPicPr>
        <p:blipFill>
          <a:blip r:embed="rId5" cstate="screen"/>
          <a:srcRect/>
          <a:stretch>
            <a:fillRect/>
          </a:stretch>
        </p:blipFill>
        <p:spPr bwMode="auto">
          <a:xfrm>
            <a:off x="5943600" y="3124200"/>
            <a:ext cx="2895600" cy="742950"/>
          </a:xfrm>
          <a:prstGeom prst="rect">
            <a:avLst/>
          </a:prstGeom>
          <a:noFill/>
          <a:ln w="38100">
            <a:solidFill>
              <a:srgbClr val="000000"/>
            </a:solidFill>
            <a:miter lim="800000"/>
            <a:headEnd/>
            <a:tailEnd/>
          </a:ln>
        </p:spPr>
      </p:pic>
      <p:pic>
        <p:nvPicPr>
          <p:cNvPr id="17" name="Picture 16" descr="Front Page Banner.jpg"/>
          <p:cNvPicPr>
            <a:picLocks noChangeAspect="1"/>
          </p:cNvPicPr>
          <p:nvPr/>
        </p:nvPicPr>
        <p:blipFill>
          <a:blip r:embed="rId6" cstate="screen"/>
          <a:stretch>
            <a:fillRect/>
          </a:stretch>
        </p:blipFill>
        <p:spPr>
          <a:xfrm>
            <a:off x="457200" y="457200"/>
            <a:ext cx="6324600" cy="1219200"/>
          </a:xfrm>
          <a:prstGeom prst="rect">
            <a:avLst/>
          </a:prstGeom>
          <a:ln w="57150">
            <a:solidFill>
              <a:schemeClr val="tx1"/>
            </a:solidFill>
          </a:ln>
        </p:spPr>
      </p:pic>
      <p:pic>
        <p:nvPicPr>
          <p:cNvPr id="37890" name="Picture 2" descr="http://www.worldmapsonline.com/images/murals/miller_world_political_wall_mural_relief_lg.jpg"/>
          <p:cNvPicPr>
            <a:picLocks noChangeAspect="1" noChangeArrowheads="1"/>
          </p:cNvPicPr>
          <p:nvPr/>
        </p:nvPicPr>
        <p:blipFill>
          <a:blip r:embed="rId7" cstate="print">
            <a:lum contrast="-15000"/>
          </a:blip>
          <a:srcRect b="22241"/>
          <a:stretch>
            <a:fillRect/>
          </a:stretch>
        </p:blipFill>
        <p:spPr bwMode="auto">
          <a:xfrm>
            <a:off x="457200" y="1828800"/>
            <a:ext cx="4749585" cy="2513233"/>
          </a:xfrm>
          <a:prstGeom prst="rect">
            <a:avLst/>
          </a:prstGeom>
          <a:noFill/>
          <a:ln w="38100">
            <a:solidFill>
              <a:srgbClr val="0070C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0" fill="hold" grpId="0" nodeType="withEffect" nodePh="1">
                                  <p:stCondLst>
                                    <p:cond delay="0"/>
                                  </p:stCondLst>
                                  <p:endCondLst>
                                    <p:cond evt="begin" delay="0">
                                      <p:tn val="20"/>
                                    </p:cond>
                                  </p:endCondLst>
                                  <p:childTnLst>
                                    <p:set>
                                      <p:cBhvr>
                                        <p:cTn id="21" dur="1" fill="hold">
                                          <p:stCondLst>
                                            <p:cond delay="0"/>
                                          </p:stCondLst>
                                        </p:cTn>
                                        <p:tgtEl>
                                          <p:spTgt spid="15362"/>
                                        </p:tgtEl>
                                        <p:attrNameLst>
                                          <p:attrName>style.visibility</p:attrName>
                                        </p:attrNameLst>
                                      </p:cBhvr>
                                      <p:to>
                                        <p:strVal val="visible"/>
                                      </p:to>
                                    </p:set>
                                    <p:anim calcmode="lin" valueType="num">
                                      <p:cBhvr>
                                        <p:cTn id="22" dur="500" fill="hold"/>
                                        <p:tgtEl>
                                          <p:spTgt spid="15362"/>
                                        </p:tgtEl>
                                        <p:attrNameLst>
                                          <p:attrName>ppt_w</p:attrName>
                                        </p:attrNameLst>
                                      </p:cBhvr>
                                      <p:tavLst>
                                        <p:tav tm="0">
                                          <p:val>
                                            <p:fltVal val="0"/>
                                          </p:val>
                                        </p:tav>
                                        <p:tav tm="100000">
                                          <p:val>
                                            <p:strVal val="#ppt_w"/>
                                          </p:val>
                                        </p:tav>
                                      </p:tavLst>
                                    </p:anim>
                                    <p:anim calcmode="lin" valueType="num">
                                      <p:cBhvr>
                                        <p:cTn id="23" dur="500" fill="hold"/>
                                        <p:tgtEl>
                                          <p:spTgt spid="15362"/>
                                        </p:tgtEl>
                                        <p:attrNameLst>
                                          <p:attrName>ppt_h</p:attrName>
                                        </p:attrNameLst>
                                      </p:cBhvr>
                                      <p:tavLst>
                                        <p:tav tm="0">
                                          <p:val>
                                            <p:fltVal val="0"/>
                                          </p:val>
                                        </p:tav>
                                        <p:tav tm="100000">
                                          <p:val>
                                            <p:strVal val="#ppt_h"/>
                                          </p:val>
                                        </p:tav>
                                      </p:tavLst>
                                    </p:anim>
                                    <p:animEffect transition="in" filter="fade">
                                      <p:cBhvr>
                                        <p:cTn id="24" dur="500"/>
                                        <p:tgtEl>
                                          <p:spTgt spid="15362"/>
                                        </p:tgtEl>
                                      </p:cBhvr>
                                    </p:animEffect>
                                  </p:childTnLst>
                                </p:cTn>
                              </p:par>
                              <p:par>
                                <p:cTn id="25" presetID="53"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par>
                                <p:cTn id="50" presetID="53" presetClass="entr" presetSubtype="0"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par>
                                <p:cTn id="55" presetID="53"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par>
                                <p:cTn id="60" presetID="53" presetClass="entr" presetSubtype="0" fill="hold" nodeType="withEffect">
                                  <p:stCondLst>
                                    <p:cond delay="0"/>
                                  </p:stCondLst>
                                  <p:childTnLst>
                                    <p:set>
                                      <p:cBhvr>
                                        <p:cTn id="61" dur="1" fill="hold">
                                          <p:stCondLst>
                                            <p:cond delay="0"/>
                                          </p:stCondLst>
                                        </p:cTn>
                                        <p:tgtEl>
                                          <p:spTgt spid="37890"/>
                                        </p:tgtEl>
                                        <p:attrNameLst>
                                          <p:attrName>style.visibility</p:attrName>
                                        </p:attrNameLst>
                                      </p:cBhvr>
                                      <p:to>
                                        <p:strVal val="visible"/>
                                      </p:to>
                                    </p:set>
                                    <p:anim calcmode="lin" valueType="num">
                                      <p:cBhvr>
                                        <p:cTn id="62" dur="500" fill="hold"/>
                                        <p:tgtEl>
                                          <p:spTgt spid="37890"/>
                                        </p:tgtEl>
                                        <p:attrNameLst>
                                          <p:attrName>ppt_w</p:attrName>
                                        </p:attrNameLst>
                                      </p:cBhvr>
                                      <p:tavLst>
                                        <p:tav tm="0">
                                          <p:val>
                                            <p:fltVal val="0"/>
                                          </p:val>
                                        </p:tav>
                                        <p:tav tm="100000">
                                          <p:val>
                                            <p:strVal val="#ppt_w"/>
                                          </p:val>
                                        </p:tav>
                                      </p:tavLst>
                                    </p:anim>
                                    <p:anim calcmode="lin" valueType="num">
                                      <p:cBhvr>
                                        <p:cTn id="63" dur="500" fill="hold"/>
                                        <p:tgtEl>
                                          <p:spTgt spid="37890"/>
                                        </p:tgtEl>
                                        <p:attrNameLst>
                                          <p:attrName>ppt_h</p:attrName>
                                        </p:attrNameLst>
                                      </p:cBhvr>
                                      <p:tavLst>
                                        <p:tav tm="0">
                                          <p:val>
                                            <p:fltVal val="0"/>
                                          </p:val>
                                        </p:tav>
                                        <p:tav tm="100000">
                                          <p:val>
                                            <p:strVal val="#ppt_h"/>
                                          </p:val>
                                        </p:tav>
                                      </p:tavLst>
                                    </p:anim>
                                    <p:animEffect transition="in" filter="fade">
                                      <p:cBhvr>
                                        <p:cTn id="64" dur="5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362" grpId="0"/>
      <p:bldP spid="9" grpId="0"/>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533400"/>
            <a:ext cx="7467600" cy="4755148"/>
          </a:xfrm>
          <a:prstGeom prst="rect">
            <a:avLst/>
          </a:prstGeom>
          <a:noFill/>
        </p:spPr>
        <p:txBody>
          <a:bodyPr wrap="square" rtlCol="0">
            <a:spAutoFit/>
          </a:bodyPr>
          <a:lstStyle/>
          <a:p>
            <a:pPr>
              <a:spcAft>
                <a:spcPts val="1800"/>
              </a:spcAft>
            </a:pPr>
            <a:r>
              <a:rPr lang="en-US" sz="2400" b="1" dirty="0" smtClean="0">
                <a:solidFill>
                  <a:srgbClr val="FFFF00"/>
                </a:solidFill>
                <a:latin typeface="Tahoma" pitchFamily="34" charset="0"/>
                <a:ea typeface="Tahoma" pitchFamily="34" charset="0"/>
                <a:cs typeface="Tahoma" pitchFamily="34" charset="0"/>
              </a:rPr>
              <a:t>Church tribalism </a:t>
            </a:r>
            <a:r>
              <a:rPr lang="en-US" sz="2400" b="1" dirty="0" smtClean="0">
                <a:solidFill>
                  <a:schemeClr val="bg1"/>
                </a:solidFill>
                <a:latin typeface="Tahoma" pitchFamily="34" charset="0"/>
                <a:ea typeface="Tahoma" pitchFamily="34" charset="0"/>
                <a:cs typeface="Tahoma" pitchFamily="34" charset="0"/>
              </a:rPr>
              <a:t>develops when people identify themselves more by their relationship to their tribe or their relationship to their customs and traditions than by their relationship to Christ and to the mission of the church.</a:t>
            </a:r>
          </a:p>
          <a:p>
            <a:pPr lvl="1">
              <a:spcAft>
                <a:spcPts val="1800"/>
              </a:spcAft>
            </a:pPr>
            <a:r>
              <a:rPr lang="en-US" sz="2400" b="1" dirty="0" smtClean="0">
                <a:solidFill>
                  <a:schemeClr val="bg1"/>
                </a:solidFill>
                <a:latin typeface="Tahoma" pitchFamily="34" charset="0"/>
                <a:ea typeface="Tahoma" pitchFamily="34" charset="0"/>
                <a:cs typeface="Tahoma" pitchFamily="34" charset="0"/>
              </a:rPr>
              <a:t>Tribalism in the church results in turning inward, exclusivity, arrogance towards those outside, indifference towards outreach and missions, the thinking that they are right and everyone else is wrong, and an absence of grace thinking.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685800"/>
            <a:ext cx="8001000" cy="3647152"/>
          </a:xfrm>
          <a:prstGeom prst="rect">
            <a:avLst/>
          </a:prstGeom>
          <a:noFill/>
        </p:spPr>
        <p:txBody>
          <a:bodyPr wrap="square" rtlCol="0">
            <a:spAutoFit/>
          </a:bodyPr>
          <a:lstStyle/>
          <a:p>
            <a:pPr algn="ctr">
              <a:spcAft>
                <a:spcPts val="1800"/>
              </a:spcAft>
            </a:pPr>
            <a:r>
              <a:rPr lang="en-US" sz="2400" b="1" dirty="0" smtClean="0">
                <a:solidFill>
                  <a:schemeClr val="accent3">
                    <a:lumMod val="40000"/>
                    <a:lumOff val="60000"/>
                  </a:schemeClr>
                </a:solidFill>
                <a:latin typeface="Tahoma" pitchFamily="34" charset="0"/>
                <a:ea typeface="Tahoma" pitchFamily="34" charset="0"/>
                <a:cs typeface="Tahoma" pitchFamily="34" charset="0"/>
              </a:rPr>
              <a:t>Animism </a:t>
            </a:r>
          </a:p>
          <a:p>
            <a:pPr algn="ctr">
              <a:spcAft>
                <a:spcPts val="1800"/>
              </a:spcAft>
            </a:pPr>
            <a:r>
              <a:rPr lang="en-US" sz="2400" b="1" dirty="0" smtClean="0">
                <a:solidFill>
                  <a:schemeClr val="bg1"/>
                </a:solidFill>
                <a:latin typeface="Tahoma" pitchFamily="34" charset="0"/>
                <a:ea typeface="Tahoma" pitchFamily="34" charset="0"/>
                <a:cs typeface="Tahoma" pitchFamily="34" charset="0"/>
              </a:rPr>
              <a:t>Animisms is the belief that there is a spiritual world and a physical world.  One can control or affect the physical world through the spiritual world.  It is a mechanical system that believes if one says or does certain things (prayers, incantations, sacrifices, curses and charms), then the spirit world is impacted and this has direct effect on the physical world.  </a:t>
            </a:r>
            <a:endParaRPr lang="en-US" sz="2400" b="1" dirty="0">
              <a:solidFill>
                <a:schemeClr val="bg1"/>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533400"/>
            <a:ext cx="8305800" cy="3647152"/>
          </a:xfrm>
          <a:prstGeom prst="rect">
            <a:avLst/>
          </a:prstGeom>
          <a:noFill/>
        </p:spPr>
        <p:txBody>
          <a:bodyPr wrap="square" rtlCol="0">
            <a:spAutoFit/>
          </a:bodyPr>
          <a:lstStyle/>
          <a:p>
            <a:pPr>
              <a:spcAft>
                <a:spcPts val="1800"/>
              </a:spcAft>
            </a:pPr>
            <a:r>
              <a:rPr lang="en-US" sz="2400" b="1" dirty="0" smtClean="0">
                <a:solidFill>
                  <a:srgbClr val="FFFF99"/>
                </a:solidFill>
                <a:latin typeface="Tahoma" pitchFamily="34" charset="0"/>
                <a:ea typeface="Tahoma" pitchFamily="34" charset="0"/>
                <a:cs typeface="Tahoma" pitchFamily="34" charset="0"/>
              </a:rPr>
              <a:t>Kenneth </a:t>
            </a:r>
            <a:r>
              <a:rPr lang="en-US" sz="2400" b="1" dirty="0" err="1" smtClean="0">
                <a:solidFill>
                  <a:srgbClr val="FFFF99"/>
                </a:solidFill>
                <a:latin typeface="Tahoma" pitchFamily="34" charset="0"/>
                <a:ea typeface="Tahoma" pitchFamily="34" charset="0"/>
                <a:cs typeface="Tahoma" pitchFamily="34" charset="0"/>
              </a:rPr>
              <a:t>Hagin</a:t>
            </a:r>
            <a:r>
              <a:rPr lang="en-US" sz="2400" b="1" dirty="0" smtClean="0">
                <a:solidFill>
                  <a:srgbClr val="FFFF99"/>
                </a:solidFill>
                <a:latin typeface="Tahoma" pitchFamily="34" charset="0"/>
                <a:ea typeface="Tahoma" pitchFamily="34" charset="0"/>
                <a:cs typeface="Tahoma" pitchFamily="34" charset="0"/>
              </a:rPr>
              <a:t> wrote:  </a:t>
            </a:r>
            <a:r>
              <a:rPr lang="en-US" sz="2400" b="1" i="1" dirty="0" smtClean="0">
                <a:solidFill>
                  <a:schemeClr val="bg1"/>
                </a:solidFill>
                <a:latin typeface="Tahoma" pitchFamily="34" charset="0"/>
                <a:ea typeface="Tahoma" pitchFamily="34" charset="0"/>
                <a:cs typeface="Tahoma" pitchFamily="34" charset="0"/>
              </a:rPr>
              <a:t>Then the Lord Jesus Himself appeared to me and said, if anybody, anywhere will take these steps, he will always receive whatever he wants from Me or from God the Father.</a:t>
            </a:r>
            <a:r>
              <a:rPr lang="en-US" sz="2400" b="1" dirty="0" smtClean="0">
                <a:solidFill>
                  <a:schemeClr val="bg1"/>
                </a:solidFill>
                <a:latin typeface="Tahoma" pitchFamily="34" charset="0"/>
                <a:ea typeface="Tahoma" pitchFamily="34" charset="0"/>
                <a:cs typeface="Tahoma" pitchFamily="34" charset="0"/>
              </a:rPr>
              <a:t>  </a:t>
            </a:r>
          </a:p>
          <a:p>
            <a:pPr lvl="1">
              <a:spcAft>
                <a:spcPts val="1800"/>
              </a:spcAft>
            </a:pPr>
            <a:r>
              <a:rPr lang="en-US" sz="2400" b="1" dirty="0" smtClean="0">
                <a:solidFill>
                  <a:schemeClr val="bg1"/>
                </a:solidFill>
                <a:latin typeface="Tahoma" pitchFamily="34" charset="0"/>
                <a:ea typeface="Tahoma" pitchFamily="34" charset="0"/>
                <a:cs typeface="Tahoma" pitchFamily="34" charset="0"/>
              </a:rPr>
              <a:t>He later added:  </a:t>
            </a:r>
            <a:r>
              <a:rPr lang="en-US" sz="2400" b="1" i="1" dirty="0" smtClean="0">
                <a:solidFill>
                  <a:schemeClr val="bg1"/>
                </a:solidFill>
                <a:latin typeface="Tahoma" pitchFamily="34" charset="0"/>
                <a:ea typeface="Tahoma" pitchFamily="34" charset="0"/>
                <a:cs typeface="Tahoma" pitchFamily="34" charset="0"/>
              </a:rPr>
              <a:t>No matter what your relationship is with Christ, apply the law of faith and you will have the results. It is a formula into which everyone can put everything they want: health, a new job, a house, a car, everything you want!</a:t>
            </a:r>
            <a:endParaRPr lang="en-US" sz="2400" b="1" dirty="0">
              <a:solidFill>
                <a:schemeClr val="bg1"/>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2.5"/>
                                          </p:val>
                                        </p:tav>
                                        <p:tav tm="100000">
                                          <p:val>
                                            <p:strVal val="#ppt_w"/>
                                          </p:val>
                                        </p:tav>
                                      </p:tavLst>
                                    </p:anim>
                                    <p:anim calcmode="lin" valueType="num">
                                      <p:cBhvr>
                                        <p:cTn id="8" dur="1000" fill="hold"/>
                                        <p:tgtEl>
                                          <p:spTgt spid="2"/>
                                        </p:tgtEl>
                                        <p:attrNameLst>
                                          <p:attrName>ppt_h</p:attrName>
                                        </p:attrNameLst>
                                      </p:cBhvr>
                                      <p:tavLst>
                                        <p:tav tm="0">
                                          <p:val>
                                            <p:strVal val="#ppt_h*0.01"/>
                                          </p:val>
                                        </p:tav>
                                        <p:tav tm="100000">
                                          <p:val>
                                            <p:strVal val="#ppt_h"/>
                                          </p:val>
                                        </p:tav>
                                      </p:tavLst>
                                    </p:anim>
                                    <p:anim calcmode="lin" valueType="num">
                                      <p:cBhvr>
                                        <p:cTn id="9" dur="1000" fill="hold"/>
                                        <p:tgtEl>
                                          <p:spTgt spid="2"/>
                                        </p:tgtEl>
                                        <p:attrNameLst>
                                          <p:attrName>ppt_x</p:attrName>
                                        </p:attrNameLst>
                                      </p:cBhvr>
                                      <p:tavLst>
                                        <p:tav tm="0">
                                          <p:val>
                                            <p:strVal val="#ppt_x"/>
                                          </p:val>
                                        </p:tav>
                                        <p:tav tm="100000">
                                          <p:val>
                                            <p:strVal val="#ppt_x"/>
                                          </p:val>
                                        </p:tav>
                                      </p:tavLst>
                                    </p:anim>
                                    <p:anim calcmode="lin" valueType="num">
                                      <p:cBhvr>
                                        <p:cTn id="10" dur="1000" fill="hold"/>
                                        <p:tgtEl>
                                          <p:spTgt spid="2"/>
                                        </p:tgtEl>
                                        <p:attrNameLst>
                                          <p:attrName>ppt_y</p:attrName>
                                        </p:attrNameLst>
                                      </p:cBhvr>
                                      <p:tavLst>
                                        <p:tav tm="0">
                                          <p:val>
                                            <p:strVal val="#ppt_h+1"/>
                                          </p:val>
                                        </p:tav>
                                        <p:tav tm="100000">
                                          <p:val>
                                            <p:strVal val="#ppt_y"/>
                                          </p:val>
                                        </p:tav>
                                      </p:tavLst>
                                    </p:anim>
                                    <p:animEffect transition="in" filter="fade">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Jesus and Laptop FB.jpg"/>
          <p:cNvPicPr>
            <a:picLocks noChangeAspect="1"/>
          </p:cNvPicPr>
          <p:nvPr/>
        </p:nvPicPr>
        <p:blipFill>
          <a:blip r:embed="rId2" cstate="screen"/>
          <a:stretch>
            <a:fillRect/>
          </a:stretch>
        </p:blipFill>
        <p:spPr>
          <a:xfrm>
            <a:off x="2667000" y="685800"/>
            <a:ext cx="3791712" cy="4974336"/>
          </a:xfrm>
          <a:prstGeom prst="rect">
            <a:avLst/>
          </a:prstGeom>
          <a:ln w="76200">
            <a:solidFill>
              <a:schemeClr val="bg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ccupy 01.jpg"/>
          <p:cNvPicPr>
            <a:picLocks noChangeAspect="1"/>
          </p:cNvPicPr>
          <p:nvPr/>
        </p:nvPicPr>
        <p:blipFill>
          <a:blip r:embed="rId2" cstate="screen"/>
          <a:stretch>
            <a:fillRect/>
          </a:stretch>
        </p:blipFill>
        <p:spPr>
          <a:xfrm>
            <a:off x="1447800" y="533400"/>
            <a:ext cx="5597100" cy="2958578"/>
          </a:xfrm>
          <a:prstGeom prst="rect">
            <a:avLst/>
          </a:prstGeom>
          <a:ln w="57150">
            <a:solidFill>
              <a:schemeClr val="bg1"/>
            </a:solidFill>
          </a:ln>
        </p:spPr>
      </p:pic>
      <p:pic>
        <p:nvPicPr>
          <p:cNvPr id="3" name="Picture 2" descr="Occupy 02.jpg"/>
          <p:cNvPicPr>
            <a:picLocks noChangeAspect="1"/>
          </p:cNvPicPr>
          <p:nvPr/>
        </p:nvPicPr>
        <p:blipFill>
          <a:blip r:embed="rId3" cstate="screen"/>
          <a:stretch>
            <a:fillRect/>
          </a:stretch>
        </p:blipFill>
        <p:spPr>
          <a:xfrm>
            <a:off x="4876800" y="2971800"/>
            <a:ext cx="3731400" cy="2098913"/>
          </a:xfrm>
          <a:prstGeom prst="rect">
            <a:avLst/>
          </a:prstGeom>
          <a:ln w="57150">
            <a:solidFill>
              <a:schemeClr val="bg1"/>
            </a:solidFill>
          </a:ln>
        </p:spPr>
      </p:pic>
      <p:pic>
        <p:nvPicPr>
          <p:cNvPr id="4" name="Picture 3" descr="Occupy 03.jpg"/>
          <p:cNvPicPr>
            <a:picLocks noChangeAspect="1"/>
          </p:cNvPicPr>
          <p:nvPr/>
        </p:nvPicPr>
        <p:blipFill>
          <a:blip r:embed="rId4" cstate="screen"/>
          <a:stretch>
            <a:fillRect/>
          </a:stretch>
        </p:blipFill>
        <p:spPr>
          <a:xfrm>
            <a:off x="838200" y="3810000"/>
            <a:ext cx="4780856" cy="2681944"/>
          </a:xfrm>
          <a:prstGeom prst="rect">
            <a:avLst/>
          </a:prstGeom>
          <a:ln w="57150">
            <a:solidFill>
              <a:schemeClr val="bg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609600"/>
            <a:ext cx="7696200" cy="2616101"/>
          </a:xfrm>
          <a:prstGeom prst="rect">
            <a:avLst/>
          </a:prstGeom>
          <a:noFill/>
        </p:spPr>
        <p:txBody>
          <a:bodyPr wrap="square" rtlCol="0">
            <a:spAutoFit/>
          </a:bodyPr>
          <a:lstStyle/>
          <a:p>
            <a:pPr algn="ctr">
              <a:spcAft>
                <a:spcPts val="1200"/>
              </a:spcAft>
            </a:pPr>
            <a:r>
              <a:rPr lang="en-US" sz="2400" b="1" dirty="0" smtClean="0">
                <a:solidFill>
                  <a:schemeClr val="accent2">
                    <a:lumMod val="40000"/>
                    <a:lumOff val="60000"/>
                  </a:schemeClr>
                </a:solidFill>
                <a:latin typeface="Tahoma" pitchFamily="34" charset="0"/>
                <a:ea typeface="Tahoma" pitchFamily="34" charset="0"/>
                <a:cs typeface="Tahoma" pitchFamily="34" charset="0"/>
              </a:rPr>
              <a:t>Galatians 6:7-8</a:t>
            </a:r>
          </a:p>
          <a:p>
            <a:pPr algn="ctr">
              <a:spcAft>
                <a:spcPts val="1200"/>
              </a:spcAft>
            </a:pPr>
            <a:r>
              <a:rPr lang="en-US" sz="2400" b="1" dirty="0" smtClean="0">
                <a:solidFill>
                  <a:schemeClr val="bg1"/>
                </a:solidFill>
                <a:latin typeface="Tahoma" pitchFamily="34" charset="0"/>
                <a:ea typeface="Tahoma" pitchFamily="34" charset="0"/>
                <a:cs typeface="Tahoma" pitchFamily="34" charset="0"/>
              </a:rPr>
              <a:t>Do not be deceived, God is not mocked; for whatever a man sows, this he will also reap. </a:t>
            </a:r>
          </a:p>
          <a:p>
            <a:pPr algn="ctr">
              <a:spcAft>
                <a:spcPts val="1200"/>
              </a:spcAft>
            </a:pPr>
            <a:r>
              <a:rPr lang="en-US" sz="2400" b="1" dirty="0" smtClean="0">
                <a:solidFill>
                  <a:schemeClr val="bg1"/>
                </a:solidFill>
                <a:latin typeface="Tahoma" pitchFamily="34" charset="0"/>
                <a:ea typeface="Tahoma" pitchFamily="34" charset="0"/>
                <a:cs typeface="Tahoma" pitchFamily="34" charset="0"/>
              </a:rPr>
              <a:t>For the one who sows to his own flesh will from the flesh reap corruption, but the one who sows to the Spirit will from the Spirit reap eternal life.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ono 02.jpg"/>
          <p:cNvPicPr>
            <a:picLocks noChangeAspect="1"/>
          </p:cNvPicPr>
          <p:nvPr/>
        </p:nvPicPr>
        <p:blipFill>
          <a:blip r:embed="rId2" cstate="screen"/>
          <a:stretch>
            <a:fillRect/>
          </a:stretch>
        </p:blipFill>
        <p:spPr>
          <a:xfrm>
            <a:off x="457200" y="533400"/>
            <a:ext cx="1923619" cy="2388313"/>
          </a:xfrm>
          <a:prstGeom prst="rect">
            <a:avLst/>
          </a:prstGeom>
          <a:ln w="57150">
            <a:solidFill>
              <a:schemeClr val="bg1"/>
            </a:solidFill>
          </a:ln>
        </p:spPr>
      </p:pic>
      <p:pic>
        <p:nvPicPr>
          <p:cNvPr id="3" name="Picture 2" descr="bono 01.jpg"/>
          <p:cNvPicPr>
            <a:picLocks noChangeAspect="1"/>
          </p:cNvPicPr>
          <p:nvPr/>
        </p:nvPicPr>
        <p:blipFill>
          <a:blip r:embed="rId3" cstate="screen"/>
          <a:srcRect/>
          <a:stretch>
            <a:fillRect/>
          </a:stretch>
        </p:blipFill>
        <p:spPr>
          <a:xfrm>
            <a:off x="381000" y="3124200"/>
            <a:ext cx="2000250" cy="2667000"/>
          </a:xfrm>
          <a:prstGeom prst="rect">
            <a:avLst/>
          </a:prstGeom>
          <a:ln w="57150">
            <a:solidFill>
              <a:schemeClr val="bg1"/>
            </a:solidFill>
          </a:ln>
        </p:spPr>
      </p:pic>
      <p:sp>
        <p:nvSpPr>
          <p:cNvPr id="4" name="TextBox 3"/>
          <p:cNvSpPr txBox="1"/>
          <p:nvPr/>
        </p:nvSpPr>
        <p:spPr>
          <a:xfrm>
            <a:off x="2590800" y="457200"/>
            <a:ext cx="6248400" cy="4832092"/>
          </a:xfrm>
          <a:prstGeom prst="rect">
            <a:avLst/>
          </a:prstGeom>
          <a:noFill/>
        </p:spPr>
        <p:txBody>
          <a:bodyPr wrap="square" rtlCol="0">
            <a:spAutoFit/>
          </a:bodyPr>
          <a:lstStyle/>
          <a:p>
            <a:r>
              <a:rPr lang="en-US" sz="2200" b="1" dirty="0" smtClean="0">
                <a:solidFill>
                  <a:schemeClr val="bg1"/>
                </a:solidFill>
                <a:latin typeface="Tahoma" pitchFamily="34" charset="0"/>
                <a:ea typeface="Tahoma" pitchFamily="34" charset="0"/>
                <a:cs typeface="Tahoma" pitchFamily="34" charset="0"/>
              </a:rPr>
              <a:t>You see, at the centre of all religions is the idea of Karma . . . And yet, along comes this idea called Grace . . .  Grace defies reason and logic.  Love interrupts the consequences of your actions, which in my case is very good news indeed, because I’ve done a lot of stupid stuff . . . I’d be in big trouble if Karma was going to be my judge. I’d be in deep s**t. It doesn’t excuse my mistakes, but I’m holding out for Grace. I’m holding out that Jesus took my sins onto the Cross because I know who I am, and I hope I don’t have to depend on my own religiosity.</a:t>
            </a:r>
            <a:endParaRPr lang="en-US" sz="2200" b="1" dirty="0">
              <a:solidFill>
                <a:schemeClr val="bg1"/>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457200"/>
            <a:ext cx="7543800" cy="5216813"/>
          </a:xfrm>
          <a:prstGeom prst="rect">
            <a:avLst/>
          </a:prstGeom>
          <a:noFill/>
        </p:spPr>
        <p:txBody>
          <a:bodyPr wrap="square" rtlCol="0">
            <a:spAutoFit/>
          </a:bodyPr>
          <a:lstStyle/>
          <a:p>
            <a:pPr>
              <a:spcAft>
                <a:spcPts val="1800"/>
              </a:spcAft>
            </a:pPr>
            <a:r>
              <a:rPr lang="en-US" sz="2400" b="1" dirty="0" smtClean="0">
                <a:solidFill>
                  <a:srgbClr val="FFC000"/>
                </a:solidFill>
                <a:latin typeface="Tahoma" pitchFamily="34" charset="0"/>
                <a:ea typeface="Tahoma" pitchFamily="34" charset="0"/>
                <a:cs typeface="Tahoma" pitchFamily="34" charset="0"/>
              </a:rPr>
              <a:t>Bono went on to say:</a:t>
            </a:r>
          </a:p>
          <a:p>
            <a:pPr>
              <a:spcAft>
                <a:spcPts val="1800"/>
              </a:spcAft>
            </a:pPr>
            <a:r>
              <a:rPr lang="en-US" sz="2400" b="1" dirty="0" smtClean="0">
                <a:solidFill>
                  <a:schemeClr val="bg1"/>
                </a:solidFill>
                <a:latin typeface="Tahoma" pitchFamily="34" charset="0"/>
                <a:ea typeface="Tahoma" pitchFamily="34" charset="0"/>
                <a:cs typeface="Tahoma" pitchFamily="34" charset="0"/>
              </a:rPr>
              <a:t>The point of the death of Christ is that Christ took on the sins of the world so that what we put out did not come back to us, and that our sinful nature does not reap the obvious death. That’s the point. It should keep us humbled. It's not our good works that get us through the gates of heaven . . .</a:t>
            </a:r>
          </a:p>
          <a:p>
            <a:pPr algn="ctr">
              <a:spcAft>
                <a:spcPts val="1800"/>
              </a:spcAft>
            </a:pPr>
            <a:r>
              <a:rPr lang="en-US" sz="2400" b="1" dirty="0" smtClean="0">
                <a:solidFill>
                  <a:srgbClr val="FFC000"/>
                </a:solidFill>
                <a:latin typeface="Tahoma" pitchFamily="34" charset="0"/>
                <a:ea typeface="Tahoma" pitchFamily="34" charset="0"/>
                <a:cs typeface="Tahoma" pitchFamily="34" charset="0"/>
              </a:rPr>
              <a:t>Question  </a:t>
            </a:r>
          </a:p>
          <a:p>
            <a:pPr algn="ctr">
              <a:spcAft>
                <a:spcPts val="1800"/>
              </a:spcAft>
            </a:pPr>
            <a:r>
              <a:rPr lang="en-US" sz="2400" b="1" i="1" dirty="0" smtClean="0">
                <a:solidFill>
                  <a:schemeClr val="bg1"/>
                </a:solidFill>
                <a:latin typeface="Tahoma" pitchFamily="34" charset="0"/>
                <a:ea typeface="Tahoma" pitchFamily="34" charset="0"/>
                <a:cs typeface="Tahoma" pitchFamily="34" charset="0"/>
              </a:rPr>
              <a:t>How come an Irish Catholic background </a:t>
            </a:r>
            <a:br>
              <a:rPr lang="en-US" sz="2400" b="1" i="1" dirty="0" smtClean="0">
                <a:solidFill>
                  <a:schemeClr val="bg1"/>
                </a:solidFill>
                <a:latin typeface="Tahoma" pitchFamily="34" charset="0"/>
                <a:ea typeface="Tahoma" pitchFamily="34" charset="0"/>
                <a:cs typeface="Tahoma" pitchFamily="34" charset="0"/>
              </a:rPr>
            </a:br>
            <a:r>
              <a:rPr lang="en-US" sz="2400" b="1" i="1" dirty="0" smtClean="0">
                <a:solidFill>
                  <a:schemeClr val="bg1"/>
                </a:solidFill>
                <a:latin typeface="Tahoma" pitchFamily="34" charset="0"/>
                <a:ea typeface="Tahoma" pitchFamily="34" charset="0"/>
                <a:cs typeface="Tahoma" pitchFamily="34" charset="0"/>
              </a:rPr>
              <a:t>rock star with a humanitarian heart gets it </a:t>
            </a:r>
            <a:br>
              <a:rPr lang="en-US" sz="2400" b="1" i="1" dirty="0" smtClean="0">
                <a:solidFill>
                  <a:schemeClr val="bg1"/>
                </a:solidFill>
                <a:latin typeface="Tahoma" pitchFamily="34" charset="0"/>
                <a:ea typeface="Tahoma" pitchFamily="34" charset="0"/>
                <a:cs typeface="Tahoma" pitchFamily="34" charset="0"/>
              </a:rPr>
            </a:br>
            <a:r>
              <a:rPr lang="en-US" sz="2400" b="1" i="1" dirty="0" smtClean="0">
                <a:solidFill>
                  <a:schemeClr val="bg1"/>
                </a:solidFill>
                <a:latin typeface="Tahoma" pitchFamily="34" charset="0"/>
                <a:ea typeface="Tahoma" pitchFamily="34" charset="0"/>
                <a:cs typeface="Tahoma" pitchFamily="34" charset="0"/>
              </a:rPr>
              <a:t>and so many pastors do not?</a:t>
            </a:r>
            <a:endParaRPr lang="en-US" sz="2400" b="1" i="1" dirty="0">
              <a:solidFill>
                <a:schemeClr val="bg1"/>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calcmode="lin" valueType="num">
                                      <p:cBhvr>
                                        <p:cTn id="12"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2">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barn(outVertical)">
                                      <p:cBhvr>
                                        <p:cTn id="19" dur="500"/>
                                        <p:tgtEl>
                                          <p:spTgt spid="2">
                                            <p:txEl>
                                              <p:pRg st="2" end="2"/>
                                            </p:txEl>
                                          </p:spTgt>
                                        </p:tgtEl>
                                      </p:cBhvr>
                                    </p:animEffect>
                                  </p:childTnLst>
                                </p:cTn>
                              </p:par>
                              <p:par>
                                <p:cTn id="20" presetID="16" presetClass="entr" presetSubtype="37"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914400"/>
            <a:ext cx="7772400" cy="2554545"/>
          </a:xfrm>
          <a:prstGeom prst="rect">
            <a:avLst/>
          </a:prstGeom>
          <a:noFill/>
        </p:spPr>
        <p:txBody>
          <a:bodyPr wrap="square" rtlCol="0">
            <a:spAutoFit/>
          </a:bodyPr>
          <a:lstStyle/>
          <a:p>
            <a:pPr algn="ctr"/>
            <a:r>
              <a:rPr lang="en-US" sz="3200" b="1" dirty="0" smtClean="0">
                <a:solidFill>
                  <a:schemeClr val="bg1"/>
                </a:solidFill>
                <a:latin typeface="Tahoma" pitchFamily="34" charset="0"/>
                <a:ea typeface="Tahoma" pitchFamily="34" charset="0"/>
                <a:cs typeface="Tahoma" pitchFamily="34" charset="0"/>
              </a:rPr>
              <a:t>Syncretism is the combining together of two belief systems to create a new system that is supposedly more acceptable than either of the previous systems alone </a:t>
            </a:r>
            <a:endParaRPr lang="en-US" sz="3200" b="1" dirty="0">
              <a:solidFill>
                <a:schemeClr val="bg1"/>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https://encrypted-tbn2.gstatic.com/images?q=tbn:ANd9GcTwPMPICv6zMWr8dfmLi-Jw3H1qZ42poLm9mj_ayST0MfBruqWh"/>
          <p:cNvPicPr>
            <a:picLocks noChangeAspect="1" noChangeArrowheads="1"/>
          </p:cNvPicPr>
          <p:nvPr/>
        </p:nvPicPr>
        <p:blipFill>
          <a:blip r:embed="rId2" cstate="screen"/>
          <a:srcRect l="1946" t="5263" r="4623" b="10526"/>
          <a:stretch>
            <a:fillRect/>
          </a:stretch>
        </p:blipFill>
        <p:spPr bwMode="auto">
          <a:xfrm>
            <a:off x="1371600" y="457200"/>
            <a:ext cx="4572000" cy="1524000"/>
          </a:xfrm>
          <a:prstGeom prst="rect">
            <a:avLst/>
          </a:prstGeom>
          <a:noFill/>
          <a:ln w="57150">
            <a:solidFill>
              <a:srgbClr val="C00000"/>
            </a:solidFill>
          </a:ln>
        </p:spPr>
      </p:pic>
      <p:pic>
        <p:nvPicPr>
          <p:cNvPr id="1036" name="Picture 12" descr="http://www.shoebat.com/wp-content/uploads/2012/03/coexist.jpg"/>
          <p:cNvPicPr>
            <a:picLocks noChangeAspect="1" noChangeArrowheads="1"/>
          </p:cNvPicPr>
          <p:nvPr/>
        </p:nvPicPr>
        <p:blipFill>
          <a:blip r:embed="rId3" cstate="screen"/>
          <a:srcRect/>
          <a:stretch>
            <a:fillRect/>
          </a:stretch>
        </p:blipFill>
        <p:spPr bwMode="auto">
          <a:xfrm>
            <a:off x="3886200" y="2362200"/>
            <a:ext cx="4848225" cy="1326795"/>
          </a:xfrm>
          <a:prstGeom prst="rect">
            <a:avLst/>
          </a:prstGeom>
          <a:noFill/>
          <a:ln w="38100">
            <a:solidFill>
              <a:schemeClr val="bg1"/>
            </a:solidFill>
          </a:ln>
        </p:spPr>
      </p:pic>
      <p:pic>
        <p:nvPicPr>
          <p:cNvPr id="1038" name="Picture 14" descr="http://i2.wp.com/balfourpost.com/bpost/wp-content/uploads/2013/05/Global-Faith-Forum-stage_trac5_.jpg?resize=578%2C300"/>
          <p:cNvPicPr>
            <a:picLocks noChangeAspect="1" noChangeArrowheads="1"/>
          </p:cNvPicPr>
          <p:nvPr/>
        </p:nvPicPr>
        <p:blipFill>
          <a:blip r:embed="rId4" cstate="screen"/>
          <a:srcRect/>
          <a:stretch>
            <a:fillRect/>
          </a:stretch>
        </p:blipFill>
        <p:spPr bwMode="auto">
          <a:xfrm>
            <a:off x="304800" y="4267200"/>
            <a:ext cx="3810000" cy="1977509"/>
          </a:xfrm>
          <a:prstGeom prst="rect">
            <a:avLst/>
          </a:prstGeom>
          <a:noFill/>
          <a:ln w="38100">
            <a:solidFill>
              <a:schemeClr val="bg1"/>
            </a:solidFill>
          </a:ln>
        </p:spPr>
      </p:pic>
      <p:pic>
        <p:nvPicPr>
          <p:cNvPr id="1040" name="Picture 16" descr="http://caryl.tv/media/wysiwyg/Images/Religious_symbols/Golden/256/chrislam.png"/>
          <p:cNvPicPr>
            <a:picLocks noChangeAspect="1" noChangeArrowheads="1"/>
          </p:cNvPicPr>
          <p:nvPr/>
        </p:nvPicPr>
        <p:blipFill>
          <a:blip r:embed="rId5" cstate="screen"/>
          <a:srcRect/>
          <a:stretch>
            <a:fillRect/>
          </a:stretch>
        </p:blipFill>
        <p:spPr bwMode="auto">
          <a:xfrm>
            <a:off x="6553200" y="381000"/>
            <a:ext cx="1752600" cy="1752600"/>
          </a:xfrm>
          <a:prstGeom prst="rect">
            <a:avLst/>
          </a:prstGeom>
          <a:noFill/>
        </p:spPr>
      </p:pic>
      <p:pic>
        <p:nvPicPr>
          <p:cNvPr id="1044" name="Picture 20" descr="http://apprising.org/wp-content/uploads/2011/07/Chrislam0.jpg"/>
          <p:cNvPicPr>
            <a:picLocks noChangeAspect="1" noChangeArrowheads="1"/>
          </p:cNvPicPr>
          <p:nvPr/>
        </p:nvPicPr>
        <p:blipFill>
          <a:blip r:embed="rId6" cstate="screen"/>
          <a:srcRect/>
          <a:stretch>
            <a:fillRect/>
          </a:stretch>
        </p:blipFill>
        <p:spPr bwMode="auto">
          <a:xfrm>
            <a:off x="762000" y="2209800"/>
            <a:ext cx="2819400" cy="1762125"/>
          </a:xfrm>
          <a:prstGeom prst="rect">
            <a:avLst/>
          </a:prstGeom>
          <a:noFill/>
          <a:ln w="38100">
            <a:solidFill>
              <a:schemeClr val="bg1"/>
            </a:solidFill>
          </a:ln>
        </p:spPr>
      </p:pic>
      <p:pic>
        <p:nvPicPr>
          <p:cNvPr id="1042" name="Picture 18" descr="https://encrypted-tbn1.gstatic.com/images?q=tbn:ANd9GcQgS6UXL_8RmyH--Tzo8ChFU9QRI51J61nZz76mJ_937nnRUvEVjQ"/>
          <p:cNvPicPr>
            <a:picLocks noChangeAspect="1" noChangeArrowheads="1"/>
          </p:cNvPicPr>
          <p:nvPr/>
        </p:nvPicPr>
        <p:blipFill>
          <a:blip r:embed="rId7" cstate="screen"/>
          <a:srcRect/>
          <a:stretch>
            <a:fillRect/>
          </a:stretch>
        </p:blipFill>
        <p:spPr bwMode="auto">
          <a:xfrm>
            <a:off x="4343400" y="3962400"/>
            <a:ext cx="4419600" cy="2253997"/>
          </a:xfrm>
          <a:prstGeom prst="rect">
            <a:avLst/>
          </a:prstGeom>
          <a:noFill/>
          <a:ln w="38100">
            <a:solidFill>
              <a:schemeClr val="bg1"/>
            </a:solidFill>
          </a:ln>
        </p:spPr>
      </p:pic>
      <p:sp>
        <p:nvSpPr>
          <p:cNvPr id="12" name="TextBox 11"/>
          <p:cNvSpPr txBox="1"/>
          <p:nvPr/>
        </p:nvSpPr>
        <p:spPr>
          <a:xfrm>
            <a:off x="4343400" y="4038600"/>
            <a:ext cx="3352800" cy="461665"/>
          </a:xfrm>
          <a:prstGeom prst="rect">
            <a:avLst/>
          </a:prstGeom>
          <a:noFill/>
        </p:spPr>
        <p:txBody>
          <a:bodyPr wrap="square" rtlCol="0">
            <a:spAutoFit/>
          </a:bodyPr>
          <a:lstStyle/>
          <a:p>
            <a:r>
              <a:rPr lang="en-US" sz="2400" b="1" dirty="0" smtClean="0">
                <a:latin typeface="Tahoma" pitchFamily="34" charset="0"/>
                <a:ea typeface="Tahoma" pitchFamily="34" charset="0"/>
                <a:cs typeface="Tahoma" pitchFamily="34" charset="0"/>
              </a:rPr>
              <a:t>Least we forget . . .</a:t>
            </a:r>
            <a:endParaRPr lang="en-US" sz="2400" b="1" dirty="0">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anim calcmode="lin" valueType="num">
                                      <p:cBhvr>
                                        <p:cTn id="7" dur="500" fill="hold"/>
                                        <p:tgtEl>
                                          <p:spTgt spid="1032"/>
                                        </p:tgtEl>
                                        <p:attrNameLst>
                                          <p:attrName>ppt_w</p:attrName>
                                        </p:attrNameLst>
                                      </p:cBhvr>
                                      <p:tavLst>
                                        <p:tav tm="0">
                                          <p:val>
                                            <p:fltVal val="0"/>
                                          </p:val>
                                        </p:tav>
                                        <p:tav tm="100000">
                                          <p:val>
                                            <p:strVal val="#ppt_w"/>
                                          </p:val>
                                        </p:tav>
                                      </p:tavLst>
                                    </p:anim>
                                    <p:anim calcmode="lin" valueType="num">
                                      <p:cBhvr>
                                        <p:cTn id="8" dur="500" fill="hold"/>
                                        <p:tgtEl>
                                          <p:spTgt spid="1032"/>
                                        </p:tgtEl>
                                        <p:attrNameLst>
                                          <p:attrName>ppt_h</p:attrName>
                                        </p:attrNameLst>
                                      </p:cBhvr>
                                      <p:tavLst>
                                        <p:tav tm="0">
                                          <p:val>
                                            <p:fltVal val="0"/>
                                          </p:val>
                                        </p:tav>
                                        <p:tav tm="100000">
                                          <p:val>
                                            <p:strVal val="#ppt_h"/>
                                          </p:val>
                                        </p:tav>
                                      </p:tavLst>
                                    </p:anim>
                                    <p:animEffect transition="in" filter="fade">
                                      <p:cBhvr>
                                        <p:cTn id="9" dur="500"/>
                                        <p:tgtEl>
                                          <p:spTgt spid="1032"/>
                                        </p:tgtEl>
                                      </p:cBhvr>
                                    </p:animEffect>
                                  </p:childTnLst>
                                </p:cTn>
                              </p:par>
                              <p:par>
                                <p:cTn id="10" presetID="53" presetClass="entr" presetSubtype="0" fill="hold" nodeType="withEffect">
                                  <p:stCondLst>
                                    <p:cond delay="0"/>
                                  </p:stCondLst>
                                  <p:childTnLst>
                                    <p:set>
                                      <p:cBhvr>
                                        <p:cTn id="11" dur="1" fill="hold">
                                          <p:stCondLst>
                                            <p:cond delay="0"/>
                                          </p:stCondLst>
                                        </p:cTn>
                                        <p:tgtEl>
                                          <p:spTgt spid="1040"/>
                                        </p:tgtEl>
                                        <p:attrNameLst>
                                          <p:attrName>style.visibility</p:attrName>
                                        </p:attrNameLst>
                                      </p:cBhvr>
                                      <p:to>
                                        <p:strVal val="visible"/>
                                      </p:to>
                                    </p:set>
                                    <p:anim calcmode="lin" valueType="num">
                                      <p:cBhvr>
                                        <p:cTn id="12" dur="500" fill="hold"/>
                                        <p:tgtEl>
                                          <p:spTgt spid="1040"/>
                                        </p:tgtEl>
                                        <p:attrNameLst>
                                          <p:attrName>ppt_w</p:attrName>
                                        </p:attrNameLst>
                                      </p:cBhvr>
                                      <p:tavLst>
                                        <p:tav tm="0">
                                          <p:val>
                                            <p:fltVal val="0"/>
                                          </p:val>
                                        </p:tav>
                                        <p:tav tm="100000">
                                          <p:val>
                                            <p:strVal val="#ppt_w"/>
                                          </p:val>
                                        </p:tav>
                                      </p:tavLst>
                                    </p:anim>
                                    <p:anim calcmode="lin" valueType="num">
                                      <p:cBhvr>
                                        <p:cTn id="13" dur="500" fill="hold"/>
                                        <p:tgtEl>
                                          <p:spTgt spid="1040"/>
                                        </p:tgtEl>
                                        <p:attrNameLst>
                                          <p:attrName>ppt_h</p:attrName>
                                        </p:attrNameLst>
                                      </p:cBhvr>
                                      <p:tavLst>
                                        <p:tav tm="0">
                                          <p:val>
                                            <p:fltVal val="0"/>
                                          </p:val>
                                        </p:tav>
                                        <p:tav tm="100000">
                                          <p:val>
                                            <p:strVal val="#ppt_h"/>
                                          </p:val>
                                        </p:tav>
                                      </p:tavLst>
                                    </p:anim>
                                    <p:animEffect transition="in" filter="fade">
                                      <p:cBhvr>
                                        <p:cTn id="14" dur="500"/>
                                        <p:tgtEl>
                                          <p:spTgt spid="1040"/>
                                        </p:tgtEl>
                                      </p:cBhvr>
                                    </p:animEffect>
                                  </p:childTnLst>
                                </p:cTn>
                              </p:par>
                              <p:par>
                                <p:cTn id="15" presetID="53" presetClass="entr" presetSubtype="0" fill="hold" nodeType="withEffect">
                                  <p:stCondLst>
                                    <p:cond delay="0"/>
                                  </p:stCondLst>
                                  <p:childTnLst>
                                    <p:set>
                                      <p:cBhvr>
                                        <p:cTn id="16" dur="1" fill="hold">
                                          <p:stCondLst>
                                            <p:cond delay="0"/>
                                          </p:stCondLst>
                                        </p:cTn>
                                        <p:tgtEl>
                                          <p:spTgt spid="1044"/>
                                        </p:tgtEl>
                                        <p:attrNameLst>
                                          <p:attrName>style.visibility</p:attrName>
                                        </p:attrNameLst>
                                      </p:cBhvr>
                                      <p:to>
                                        <p:strVal val="visible"/>
                                      </p:to>
                                    </p:set>
                                    <p:anim calcmode="lin" valueType="num">
                                      <p:cBhvr>
                                        <p:cTn id="17" dur="500" fill="hold"/>
                                        <p:tgtEl>
                                          <p:spTgt spid="1044"/>
                                        </p:tgtEl>
                                        <p:attrNameLst>
                                          <p:attrName>ppt_w</p:attrName>
                                        </p:attrNameLst>
                                      </p:cBhvr>
                                      <p:tavLst>
                                        <p:tav tm="0">
                                          <p:val>
                                            <p:fltVal val="0"/>
                                          </p:val>
                                        </p:tav>
                                        <p:tav tm="100000">
                                          <p:val>
                                            <p:strVal val="#ppt_w"/>
                                          </p:val>
                                        </p:tav>
                                      </p:tavLst>
                                    </p:anim>
                                    <p:anim calcmode="lin" valueType="num">
                                      <p:cBhvr>
                                        <p:cTn id="18" dur="500" fill="hold"/>
                                        <p:tgtEl>
                                          <p:spTgt spid="1044"/>
                                        </p:tgtEl>
                                        <p:attrNameLst>
                                          <p:attrName>ppt_h</p:attrName>
                                        </p:attrNameLst>
                                      </p:cBhvr>
                                      <p:tavLst>
                                        <p:tav tm="0">
                                          <p:val>
                                            <p:fltVal val="0"/>
                                          </p:val>
                                        </p:tav>
                                        <p:tav tm="100000">
                                          <p:val>
                                            <p:strVal val="#ppt_h"/>
                                          </p:val>
                                        </p:tav>
                                      </p:tavLst>
                                    </p:anim>
                                    <p:animEffect transition="in" filter="fade">
                                      <p:cBhvr>
                                        <p:cTn id="19" dur="500"/>
                                        <p:tgtEl>
                                          <p:spTgt spid="1044"/>
                                        </p:tgtEl>
                                      </p:cBhvr>
                                    </p:animEffect>
                                  </p:childTnLst>
                                </p:cTn>
                              </p:par>
                              <p:par>
                                <p:cTn id="20" presetID="53" presetClass="entr" presetSubtype="0" fill="hold" nodeType="withEffect">
                                  <p:stCondLst>
                                    <p:cond delay="0"/>
                                  </p:stCondLst>
                                  <p:childTnLst>
                                    <p:set>
                                      <p:cBhvr>
                                        <p:cTn id="21" dur="1" fill="hold">
                                          <p:stCondLst>
                                            <p:cond delay="0"/>
                                          </p:stCondLst>
                                        </p:cTn>
                                        <p:tgtEl>
                                          <p:spTgt spid="1036"/>
                                        </p:tgtEl>
                                        <p:attrNameLst>
                                          <p:attrName>style.visibility</p:attrName>
                                        </p:attrNameLst>
                                      </p:cBhvr>
                                      <p:to>
                                        <p:strVal val="visible"/>
                                      </p:to>
                                    </p:set>
                                    <p:anim calcmode="lin" valueType="num">
                                      <p:cBhvr>
                                        <p:cTn id="22" dur="500" fill="hold"/>
                                        <p:tgtEl>
                                          <p:spTgt spid="1036"/>
                                        </p:tgtEl>
                                        <p:attrNameLst>
                                          <p:attrName>ppt_w</p:attrName>
                                        </p:attrNameLst>
                                      </p:cBhvr>
                                      <p:tavLst>
                                        <p:tav tm="0">
                                          <p:val>
                                            <p:fltVal val="0"/>
                                          </p:val>
                                        </p:tav>
                                        <p:tav tm="100000">
                                          <p:val>
                                            <p:strVal val="#ppt_w"/>
                                          </p:val>
                                        </p:tav>
                                      </p:tavLst>
                                    </p:anim>
                                    <p:anim calcmode="lin" valueType="num">
                                      <p:cBhvr>
                                        <p:cTn id="23" dur="500" fill="hold"/>
                                        <p:tgtEl>
                                          <p:spTgt spid="1036"/>
                                        </p:tgtEl>
                                        <p:attrNameLst>
                                          <p:attrName>ppt_h</p:attrName>
                                        </p:attrNameLst>
                                      </p:cBhvr>
                                      <p:tavLst>
                                        <p:tav tm="0">
                                          <p:val>
                                            <p:fltVal val="0"/>
                                          </p:val>
                                        </p:tav>
                                        <p:tav tm="100000">
                                          <p:val>
                                            <p:strVal val="#ppt_h"/>
                                          </p:val>
                                        </p:tav>
                                      </p:tavLst>
                                    </p:anim>
                                    <p:animEffect transition="in" filter="fade">
                                      <p:cBhvr>
                                        <p:cTn id="24" dur="500"/>
                                        <p:tgtEl>
                                          <p:spTgt spid="1036"/>
                                        </p:tgtEl>
                                      </p:cBhvr>
                                    </p:animEffect>
                                  </p:childTnLst>
                                </p:cTn>
                              </p:par>
                              <p:par>
                                <p:cTn id="25" presetID="53" presetClass="entr" presetSubtype="0" fill="hold" nodeType="withEffect">
                                  <p:stCondLst>
                                    <p:cond delay="0"/>
                                  </p:stCondLst>
                                  <p:childTnLst>
                                    <p:set>
                                      <p:cBhvr>
                                        <p:cTn id="26" dur="1" fill="hold">
                                          <p:stCondLst>
                                            <p:cond delay="0"/>
                                          </p:stCondLst>
                                        </p:cTn>
                                        <p:tgtEl>
                                          <p:spTgt spid="1038"/>
                                        </p:tgtEl>
                                        <p:attrNameLst>
                                          <p:attrName>style.visibility</p:attrName>
                                        </p:attrNameLst>
                                      </p:cBhvr>
                                      <p:to>
                                        <p:strVal val="visible"/>
                                      </p:to>
                                    </p:set>
                                    <p:anim calcmode="lin" valueType="num">
                                      <p:cBhvr>
                                        <p:cTn id="27" dur="500" fill="hold"/>
                                        <p:tgtEl>
                                          <p:spTgt spid="1038"/>
                                        </p:tgtEl>
                                        <p:attrNameLst>
                                          <p:attrName>ppt_w</p:attrName>
                                        </p:attrNameLst>
                                      </p:cBhvr>
                                      <p:tavLst>
                                        <p:tav tm="0">
                                          <p:val>
                                            <p:fltVal val="0"/>
                                          </p:val>
                                        </p:tav>
                                        <p:tav tm="100000">
                                          <p:val>
                                            <p:strVal val="#ppt_w"/>
                                          </p:val>
                                        </p:tav>
                                      </p:tavLst>
                                    </p:anim>
                                    <p:anim calcmode="lin" valueType="num">
                                      <p:cBhvr>
                                        <p:cTn id="28" dur="500" fill="hold"/>
                                        <p:tgtEl>
                                          <p:spTgt spid="1038"/>
                                        </p:tgtEl>
                                        <p:attrNameLst>
                                          <p:attrName>ppt_h</p:attrName>
                                        </p:attrNameLst>
                                      </p:cBhvr>
                                      <p:tavLst>
                                        <p:tav tm="0">
                                          <p:val>
                                            <p:fltVal val="0"/>
                                          </p:val>
                                        </p:tav>
                                        <p:tav tm="100000">
                                          <p:val>
                                            <p:strVal val="#ppt_h"/>
                                          </p:val>
                                        </p:tav>
                                      </p:tavLst>
                                    </p:anim>
                                    <p:animEffect transition="in" filter="fade">
                                      <p:cBhvr>
                                        <p:cTn id="29" dur="500"/>
                                        <p:tgtEl>
                                          <p:spTgt spid="1038"/>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0" fill="hold" nodeType="clickEffect">
                                  <p:stCondLst>
                                    <p:cond delay="0"/>
                                  </p:stCondLst>
                                  <p:childTnLst>
                                    <p:set>
                                      <p:cBhvr>
                                        <p:cTn id="33" dur="1" fill="hold">
                                          <p:stCondLst>
                                            <p:cond delay="0"/>
                                          </p:stCondLst>
                                        </p:cTn>
                                        <p:tgtEl>
                                          <p:spTgt spid="1042"/>
                                        </p:tgtEl>
                                        <p:attrNameLst>
                                          <p:attrName>style.visibility</p:attrName>
                                        </p:attrNameLst>
                                      </p:cBhvr>
                                      <p:to>
                                        <p:strVal val="visible"/>
                                      </p:to>
                                    </p:set>
                                    <p:anim calcmode="lin" valueType="num">
                                      <p:cBhvr>
                                        <p:cTn id="34" dur="500" fill="hold"/>
                                        <p:tgtEl>
                                          <p:spTgt spid="1042"/>
                                        </p:tgtEl>
                                        <p:attrNameLst>
                                          <p:attrName>ppt_w</p:attrName>
                                        </p:attrNameLst>
                                      </p:cBhvr>
                                      <p:tavLst>
                                        <p:tav tm="0">
                                          <p:val>
                                            <p:fltVal val="0"/>
                                          </p:val>
                                        </p:tav>
                                        <p:tav tm="100000">
                                          <p:val>
                                            <p:strVal val="#ppt_w"/>
                                          </p:val>
                                        </p:tav>
                                      </p:tavLst>
                                    </p:anim>
                                    <p:anim calcmode="lin" valueType="num">
                                      <p:cBhvr>
                                        <p:cTn id="35" dur="500" fill="hold"/>
                                        <p:tgtEl>
                                          <p:spTgt spid="1042"/>
                                        </p:tgtEl>
                                        <p:attrNameLst>
                                          <p:attrName>ppt_h</p:attrName>
                                        </p:attrNameLst>
                                      </p:cBhvr>
                                      <p:tavLst>
                                        <p:tav tm="0">
                                          <p:val>
                                            <p:fltVal val="0"/>
                                          </p:val>
                                        </p:tav>
                                        <p:tav tm="100000">
                                          <p:val>
                                            <p:strVal val="#ppt_h"/>
                                          </p:val>
                                        </p:tav>
                                      </p:tavLst>
                                    </p:anim>
                                    <p:animEffect transition="in" filter="fade">
                                      <p:cBhvr>
                                        <p:cTn id="36" dur="500"/>
                                        <p:tgtEl>
                                          <p:spTgt spid="1042"/>
                                        </p:tgtEl>
                                      </p:cBhvr>
                                    </p:animEffect>
                                  </p:childTnLst>
                                </p:cTn>
                              </p:par>
                              <p:par>
                                <p:cTn id="37" presetID="53"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ic from Rick.jpg"/>
          <p:cNvPicPr>
            <a:picLocks noChangeAspect="1"/>
          </p:cNvPicPr>
          <p:nvPr/>
        </p:nvPicPr>
        <p:blipFill>
          <a:blip r:embed="rId2" cstate="print"/>
          <a:stretch>
            <a:fillRect/>
          </a:stretch>
        </p:blipFill>
        <p:spPr>
          <a:xfrm>
            <a:off x="6781800" y="1524000"/>
            <a:ext cx="2027574" cy="2908788"/>
          </a:xfrm>
          <a:prstGeom prst="rect">
            <a:avLst/>
          </a:prstGeom>
          <a:ln w="57150">
            <a:solidFill>
              <a:schemeClr val="bg1"/>
            </a:solidFill>
          </a:ln>
        </p:spPr>
      </p:pic>
      <p:pic>
        <p:nvPicPr>
          <p:cNvPr id="7" name="Picture 6" descr="ATR 02.jpg"/>
          <p:cNvPicPr>
            <a:picLocks noChangeAspect="1"/>
          </p:cNvPicPr>
          <p:nvPr/>
        </p:nvPicPr>
        <p:blipFill>
          <a:blip r:embed="rId3" cstate="screen"/>
          <a:srcRect/>
          <a:stretch>
            <a:fillRect/>
          </a:stretch>
        </p:blipFill>
        <p:spPr>
          <a:xfrm>
            <a:off x="4724400" y="4191000"/>
            <a:ext cx="3352800" cy="2118108"/>
          </a:xfrm>
          <a:prstGeom prst="rect">
            <a:avLst/>
          </a:prstGeom>
          <a:ln w="76200">
            <a:solidFill>
              <a:schemeClr val="bg1"/>
            </a:solidFill>
          </a:ln>
        </p:spPr>
      </p:pic>
      <p:sp>
        <p:nvSpPr>
          <p:cNvPr id="2" name="TextBox 1"/>
          <p:cNvSpPr txBox="1"/>
          <p:nvPr/>
        </p:nvSpPr>
        <p:spPr>
          <a:xfrm>
            <a:off x="609600" y="533400"/>
            <a:ext cx="7696200" cy="523220"/>
          </a:xfrm>
          <a:prstGeom prst="rect">
            <a:avLst/>
          </a:prstGeom>
          <a:noFill/>
        </p:spPr>
        <p:txBody>
          <a:bodyPr wrap="square" rtlCol="0">
            <a:spAutoFit/>
          </a:bodyPr>
          <a:lstStyle/>
          <a:p>
            <a:pPr algn="ctr"/>
            <a:r>
              <a:rPr lang="en-US" sz="2800" b="1" dirty="0" smtClean="0">
                <a:solidFill>
                  <a:schemeClr val="bg1"/>
                </a:solidFill>
                <a:latin typeface="Tahoma" pitchFamily="34" charset="0"/>
                <a:ea typeface="Tahoma" pitchFamily="34" charset="0"/>
                <a:cs typeface="Tahoma" pitchFamily="34" charset="0"/>
              </a:rPr>
              <a:t>African Tribal or Traditional Religion</a:t>
            </a:r>
            <a:endParaRPr lang="en-US" sz="2800" b="1" dirty="0">
              <a:solidFill>
                <a:schemeClr val="bg1"/>
              </a:solidFill>
              <a:latin typeface="Tahoma" pitchFamily="34" charset="0"/>
              <a:ea typeface="Tahoma" pitchFamily="34" charset="0"/>
              <a:cs typeface="Tahoma" pitchFamily="34" charset="0"/>
            </a:endParaRPr>
          </a:p>
        </p:txBody>
      </p:sp>
      <p:pic>
        <p:nvPicPr>
          <p:cNvPr id="3" name="Picture 2" descr="ATF 01.jpg"/>
          <p:cNvPicPr>
            <a:picLocks noChangeAspect="1"/>
          </p:cNvPicPr>
          <p:nvPr/>
        </p:nvPicPr>
        <p:blipFill>
          <a:blip r:embed="rId4" cstate="screen"/>
          <a:stretch>
            <a:fillRect/>
          </a:stretch>
        </p:blipFill>
        <p:spPr>
          <a:xfrm>
            <a:off x="685800" y="1295400"/>
            <a:ext cx="2861972" cy="1905000"/>
          </a:xfrm>
          <a:prstGeom prst="rect">
            <a:avLst/>
          </a:prstGeom>
          <a:ln w="76200">
            <a:solidFill>
              <a:schemeClr val="bg1"/>
            </a:solidFill>
          </a:ln>
        </p:spPr>
      </p:pic>
      <p:pic>
        <p:nvPicPr>
          <p:cNvPr id="5" name="Picture 4" descr="ATF 04.jpg"/>
          <p:cNvPicPr>
            <a:picLocks noChangeAspect="1"/>
          </p:cNvPicPr>
          <p:nvPr/>
        </p:nvPicPr>
        <p:blipFill>
          <a:blip r:embed="rId5" cstate="screen"/>
          <a:stretch>
            <a:fillRect/>
          </a:stretch>
        </p:blipFill>
        <p:spPr>
          <a:xfrm>
            <a:off x="1020396" y="3657600"/>
            <a:ext cx="3227754" cy="2133600"/>
          </a:xfrm>
          <a:prstGeom prst="rect">
            <a:avLst/>
          </a:prstGeom>
          <a:ln w="76200">
            <a:solidFill>
              <a:schemeClr val="bg1"/>
            </a:solidFill>
          </a:ln>
        </p:spPr>
      </p:pic>
      <p:pic>
        <p:nvPicPr>
          <p:cNvPr id="6" name="Picture 5" descr="ATF 05.jpg"/>
          <p:cNvPicPr>
            <a:picLocks noChangeAspect="1"/>
          </p:cNvPicPr>
          <p:nvPr/>
        </p:nvPicPr>
        <p:blipFill>
          <a:blip r:embed="rId6" cstate="screen"/>
          <a:stretch>
            <a:fillRect/>
          </a:stretch>
        </p:blipFill>
        <p:spPr>
          <a:xfrm>
            <a:off x="3505200" y="2057400"/>
            <a:ext cx="2895600" cy="1859518"/>
          </a:xfrm>
          <a:prstGeom prst="rect">
            <a:avLst/>
          </a:prstGeom>
          <a:ln w="76200">
            <a:solidFill>
              <a:schemeClr val="bg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8" name="Picture 10" descr="http://www.kelleythorpebaker.com/wp-content/uploads/2014/05/screen-shot-2014-03-06-at-8-50-32-pm-1024x237-400x237.png"/>
          <p:cNvPicPr>
            <a:picLocks noChangeAspect="1" noChangeArrowheads="1"/>
          </p:cNvPicPr>
          <p:nvPr/>
        </p:nvPicPr>
        <p:blipFill>
          <a:blip r:embed="rId2" cstate="screen"/>
          <a:srcRect/>
          <a:stretch>
            <a:fillRect/>
          </a:stretch>
        </p:blipFill>
        <p:spPr bwMode="auto">
          <a:xfrm>
            <a:off x="685800" y="4343400"/>
            <a:ext cx="3810000" cy="2257426"/>
          </a:xfrm>
          <a:prstGeom prst="rect">
            <a:avLst/>
          </a:prstGeom>
          <a:noFill/>
          <a:ln w="38100">
            <a:solidFill>
              <a:schemeClr val="tx1"/>
            </a:solidFill>
          </a:ln>
        </p:spPr>
      </p:pic>
      <p:pic>
        <p:nvPicPr>
          <p:cNvPr id="48132" name="Picture 4" descr="http://www.inplainsite.org/assets/images/Psychology-Bg.jpg"/>
          <p:cNvPicPr>
            <a:picLocks noChangeAspect="1" noChangeArrowheads="1"/>
          </p:cNvPicPr>
          <p:nvPr/>
        </p:nvPicPr>
        <p:blipFill>
          <a:blip r:embed="rId3" cstate="screen"/>
          <a:srcRect/>
          <a:stretch>
            <a:fillRect/>
          </a:stretch>
        </p:blipFill>
        <p:spPr bwMode="auto">
          <a:xfrm>
            <a:off x="4953000" y="762000"/>
            <a:ext cx="2676293" cy="2743201"/>
          </a:xfrm>
          <a:prstGeom prst="rect">
            <a:avLst/>
          </a:prstGeom>
          <a:noFill/>
        </p:spPr>
      </p:pic>
      <p:pic>
        <p:nvPicPr>
          <p:cNvPr id="48134" name="Picture 6" descr="http://m1psychology.com/wp-content/uploads/2015/02/power-of-prayer.jpg"/>
          <p:cNvPicPr>
            <a:picLocks noChangeAspect="1" noChangeArrowheads="1"/>
          </p:cNvPicPr>
          <p:nvPr/>
        </p:nvPicPr>
        <p:blipFill>
          <a:blip r:embed="rId4" cstate="screen"/>
          <a:srcRect/>
          <a:stretch>
            <a:fillRect/>
          </a:stretch>
        </p:blipFill>
        <p:spPr bwMode="auto">
          <a:xfrm>
            <a:off x="1752600" y="2286000"/>
            <a:ext cx="3505200" cy="2331584"/>
          </a:xfrm>
          <a:prstGeom prst="rect">
            <a:avLst/>
          </a:prstGeom>
          <a:noFill/>
          <a:ln w="38100">
            <a:solidFill>
              <a:schemeClr val="tx1"/>
            </a:solidFill>
          </a:ln>
        </p:spPr>
      </p:pic>
      <p:pic>
        <p:nvPicPr>
          <p:cNvPr id="48130" name="Picture 2" descr="https://encrypted-tbn3.gstatic.com/images?q=tbn:ANd9GcSZvvGofUBom_R_MNuNYY9au88yfOlH6V5Qx0a7Kbn0VBP8nerxQw"/>
          <p:cNvPicPr>
            <a:picLocks noChangeAspect="1" noChangeArrowheads="1"/>
          </p:cNvPicPr>
          <p:nvPr/>
        </p:nvPicPr>
        <p:blipFill>
          <a:blip r:embed="rId5" cstate="screen"/>
          <a:srcRect/>
          <a:stretch>
            <a:fillRect/>
          </a:stretch>
        </p:blipFill>
        <p:spPr bwMode="auto">
          <a:xfrm>
            <a:off x="762000" y="609600"/>
            <a:ext cx="3733800" cy="1905000"/>
          </a:xfrm>
          <a:prstGeom prst="rect">
            <a:avLst/>
          </a:prstGeom>
          <a:noFill/>
          <a:ln w="38100">
            <a:solidFill>
              <a:schemeClr val="tx1"/>
            </a:solidFill>
          </a:ln>
        </p:spPr>
      </p:pic>
      <p:pic>
        <p:nvPicPr>
          <p:cNvPr id="48136" name="Picture 8" descr="https://encrypted-tbn1.gstatic.com/images?q=tbn:ANd9GcRodZWA_Y0NcfYRBL7_lRY6WwwY8iXOAxrHH-59wUJlKKsmPXwO"/>
          <p:cNvPicPr>
            <a:picLocks noChangeAspect="1" noChangeArrowheads="1"/>
          </p:cNvPicPr>
          <p:nvPr/>
        </p:nvPicPr>
        <p:blipFill>
          <a:blip r:embed="rId6" cstate="screen"/>
          <a:srcRect/>
          <a:stretch>
            <a:fillRect/>
          </a:stretch>
        </p:blipFill>
        <p:spPr bwMode="auto">
          <a:xfrm>
            <a:off x="4800600" y="4267200"/>
            <a:ext cx="2895600" cy="1637540"/>
          </a:xfrm>
          <a:prstGeom prst="rect">
            <a:avLst/>
          </a:prstGeom>
          <a:noFill/>
          <a:ln w="381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8138"/>
                                        </p:tgtEl>
                                        <p:attrNameLst>
                                          <p:attrName>style.visibility</p:attrName>
                                        </p:attrNameLst>
                                      </p:cBhvr>
                                      <p:to>
                                        <p:strVal val="visible"/>
                                      </p:to>
                                    </p:set>
                                    <p:anim calcmode="lin" valueType="num">
                                      <p:cBhvr>
                                        <p:cTn id="7" dur="500" fill="hold"/>
                                        <p:tgtEl>
                                          <p:spTgt spid="48138"/>
                                        </p:tgtEl>
                                        <p:attrNameLst>
                                          <p:attrName>ppt_w</p:attrName>
                                        </p:attrNameLst>
                                      </p:cBhvr>
                                      <p:tavLst>
                                        <p:tav tm="0">
                                          <p:val>
                                            <p:fltVal val="0"/>
                                          </p:val>
                                        </p:tav>
                                        <p:tav tm="100000">
                                          <p:val>
                                            <p:strVal val="#ppt_w"/>
                                          </p:val>
                                        </p:tav>
                                      </p:tavLst>
                                    </p:anim>
                                    <p:anim calcmode="lin" valueType="num">
                                      <p:cBhvr>
                                        <p:cTn id="8" dur="500" fill="hold"/>
                                        <p:tgtEl>
                                          <p:spTgt spid="48138"/>
                                        </p:tgtEl>
                                        <p:attrNameLst>
                                          <p:attrName>ppt_h</p:attrName>
                                        </p:attrNameLst>
                                      </p:cBhvr>
                                      <p:tavLst>
                                        <p:tav tm="0">
                                          <p:val>
                                            <p:fltVal val="0"/>
                                          </p:val>
                                        </p:tav>
                                        <p:tav tm="100000">
                                          <p:val>
                                            <p:strVal val="#ppt_h"/>
                                          </p:val>
                                        </p:tav>
                                      </p:tavLst>
                                    </p:anim>
                                    <p:animEffect transition="in" filter="fade">
                                      <p:cBhvr>
                                        <p:cTn id="9" dur="500"/>
                                        <p:tgtEl>
                                          <p:spTgt spid="48138"/>
                                        </p:tgtEl>
                                      </p:cBhvr>
                                    </p:animEffect>
                                  </p:childTnLst>
                                </p:cTn>
                              </p:par>
                              <p:par>
                                <p:cTn id="10" presetID="53" presetClass="entr" presetSubtype="0" fill="hold" nodeType="withEffect">
                                  <p:stCondLst>
                                    <p:cond delay="0"/>
                                  </p:stCondLst>
                                  <p:childTnLst>
                                    <p:set>
                                      <p:cBhvr>
                                        <p:cTn id="11" dur="1" fill="hold">
                                          <p:stCondLst>
                                            <p:cond delay="0"/>
                                          </p:stCondLst>
                                        </p:cTn>
                                        <p:tgtEl>
                                          <p:spTgt spid="48132"/>
                                        </p:tgtEl>
                                        <p:attrNameLst>
                                          <p:attrName>style.visibility</p:attrName>
                                        </p:attrNameLst>
                                      </p:cBhvr>
                                      <p:to>
                                        <p:strVal val="visible"/>
                                      </p:to>
                                    </p:set>
                                    <p:anim calcmode="lin" valueType="num">
                                      <p:cBhvr>
                                        <p:cTn id="12" dur="500" fill="hold"/>
                                        <p:tgtEl>
                                          <p:spTgt spid="48132"/>
                                        </p:tgtEl>
                                        <p:attrNameLst>
                                          <p:attrName>ppt_w</p:attrName>
                                        </p:attrNameLst>
                                      </p:cBhvr>
                                      <p:tavLst>
                                        <p:tav tm="0">
                                          <p:val>
                                            <p:fltVal val="0"/>
                                          </p:val>
                                        </p:tav>
                                        <p:tav tm="100000">
                                          <p:val>
                                            <p:strVal val="#ppt_w"/>
                                          </p:val>
                                        </p:tav>
                                      </p:tavLst>
                                    </p:anim>
                                    <p:anim calcmode="lin" valueType="num">
                                      <p:cBhvr>
                                        <p:cTn id="13" dur="500" fill="hold"/>
                                        <p:tgtEl>
                                          <p:spTgt spid="48132"/>
                                        </p:tgtEl>
                                        <p:attrNameLst>
                                          <p:attrName>ppt_h</p:attrName>
                                        </p:attrNameLst>
                                      </p:cBhvr>
                                      <p:tavLst>
                                        <p:tav tm="0">
                                          <p:val>
                                            <p:fltVal val="0"/>
                                          </p:val>
                                        </p:tav>
                                        <p:tav tm="100000">
                                          <p:val>
                                            <p:strVal val="#ppt_h"/>
                                          </p:val>
                                        </p:tav>
                                      </p:tavLst>
                                    </p:anim>
                                    <p:animEffect transition="in" filter="fade">
                                      <p:cBhvr>
                                        <p:cTn id="14" dur="500"/>
                                        <p:tgtEl>
                                          <p:spTgt spid="48132"/>
                                        </p:tgtEl>
                                      </p:cBhvr>
                                    </p:animEffect>
                                  </p:childTnLst>
                                </p:cTn>
                              </p:par>
                              <p:par>
                                <p:cTn id="15" presetID="53" presetClass="entr" presetSubtype="0" fill="hold" nodeType="withEffect">
                                  <p:stCondLst>
                                    <p:cond delay="0"/>
                                  </p:stCondLst>
                                  <p:childTnLst>
                                    <p:set>
                                      <p:cBhvr>
                                        <p:cTn id="16" dur="1" fill="hold">
                                          <p:stCondLst>
                                            <p:cond delay="0"/>
                                          </p:stCondLst>
                                        </p:cTn>
                                        <p:tgtEl>
                                          <p:spTgt spid="48134"/>
                                        </p:tgtEl>
                                        <p:attrNameLst>
                                          <p:attrName>style.visibility</p:attrName>
                                        </p:attrNameLst>
                                      </p:cBhvr>
                                      <p:to>
                                        <p:strVal val="visible"/>
                                      </p:to>
                                    </p:set>
                                    <p:anim calcmode="lin" valueType="num">
                                      <p:cBhvr>
                                        <p:cTn id="17" dur="500" fill="hold"/>
                                        <p:tgtEl>
                                          <p:spTgt spid="48134"/>
                                        </p:tgtEl>
                                        <p:attrNameLst>
                                          <p:attrName>ppt_w</p:attrName>
                                        </p:attrNameLst>
                                      </p:cBhvr>
                                      <p:tavLst>
                                        <p:tav tm="0">
                                          <p:val>
                                            <p:fltVal val="0"/>
                                          </p:val>
                                        </p:tav>
                                        <p:tav tm="100000">
                                          <p:val>
                                            <p:strVal val="#ppt_w"/>
                                          </p:val>
                                        </p:tav>
                                      </p:tavLst>
                                    </p:anim>
                                    <p:anim calcmode="lin" valueType="num">
                                      <p:cBhvr>
                                        <p:cTn id="18" dur="500" fill="hold"/>
                                        <p:tgtEl>
                                          <p:spTgt spid="48134"/>
                                        </p:tgtEl>
                                        <p:attrNameLst>
                                          <p:attrName>ppt_h</p:attrName>
                                        </p:attrNameLst>
                                      </p:cBhvr>
                                      <p:tavLst>
                                        <p:tav tm="0">
                                          <p:val>
                                            <p:fltVal val="0"/>
                                          </p:val>
                                        </p:tav>
                                        <p:tav tm="100000">
                                          <p:val>
                                            <p:strVal val="#ppt_h"/>
                                          </p:val>
                                        </p:tav>
                                      </p:tavLst>
                                    </p:anim>
                                    <p:animEffect transition="in" filter="fade">
                                      <p:cBhvr>
                                        <p:cTn id="19" dur="500"/>
                                        <p:tgtEl>
                                          <p:spTgt spid="48134"/>
                                        </p:tgtEl>
                                      </p:cBhvr>
                                    </p:animEffect>
                                  </p:childTnLst>
                                </p:cTn>
                              </p:par>
                              <p:par>
                                <p:cTn id="20" presetID="53" presetClass="entr" presetSubtype="0" fill="hold" nodeType="withEffect">
                                  <p:stCondLst>
                                    <p:cond delay="0"/>
                                  </p:stCondLst>
                                  <p:childTnLst>
                                    <p:set>
                                      <p:cBhvr>
                                        <p:cTn id="21" dur="1" fill="hold">
                                          <p:stCondLst>
                                            <p:cond delay="0"/>
                                          </p:stCondLst>
                                        </p:cTn>
                                        <p:tgtEl>
                                          <p:spTgt spid="48130"/>
                                        </p:tgtEl>
                                        <p:attrNameLst>
                                          <p:attrName>style.visibility</p:attrName>
                                        </p:attrNameLst>
                                      </p:cBhvr>
                                      <p:to>
                                        <p:strVal val="visible"/>
                                      </p:to>
                                    </p:set>
                                    <p:anim calcmode="lin" valueType="num">
                                      <p:cBhvr>
                                        <p:cTn id="22" dur="500" fill="hold"/>
                                        <p:tgtEl>
                                          <p:spTgt spid="48130"/>
                                        </p:tgtEl>
                                        <p:attrNameLst>
                                          <p:attrName>ppt_w</p:attrName>
                                        </p:attrNameLst>
                                      </p:cBhvr>
                                      <p:tavLst>
                                        <p:tav tm="0">
                                          <p:val>
                                            <p:fltVal val="0"/>
                                          </p:val>
                                        </p:tav>
                                        <p:tav tm="100000">
                                          <p:val>
                                            <p:strVal val="#ppt_w"/>
                                          </p:val>
                                        </p:tav>
                                      </p:tavLst>
                                    </p:anim>
                                    <p:anim calcmode="lin" valueType="num">
                                      <p:cBhvr>
                                        <p:cTn id="23" dur="500" fill="hold"/>
                                        <p:tgtEl>
                                          <p:spTgt spid="48130"/>
                                        </p:tgtEl>
                                        <p:attrNameLst>
                                          <p:attrName>ppt_h</p:attrName>
                                        </p:attrNameLst>
                                      </p:cBhvr>
                                      <p:tavLst>
                                        <p:tav tm="0">
                                          <p:val>
                                            <p:fltVal val="0"/>
                                          </p:val>
                                        </p:tav>
                                        <p:tav tm="100000">
                                          <p:val>
                                            <p:strVal val="#ppt_h"/>
                                          </p:val>
                                        </p:tav>
                                      </p:tavLst>
                                    </p:anim>
                                    <p:animEffect transition="in" filter="fade">
                                      <p:cBhvr>
                                        <p:cTn id="24" dur="500"/>
                                        <p:tgtEl>
                                          <p:spTgt spid="48130"/>
                                        </p:tgtEl>
                                      </p:cBhvr>
                                    </p:animEffect>
                                  </p:childTnLst>
                                </p:cTn>
                              </p:par>
                              <p:par>
                                <p:cTn id="25" presetID="53" presetClass="entr" presetSubtype="0" fill="hold" nodeType="withEffect">
                                  <p:stCondLst>
                                    <p:cond delay="0"/>
                                  </p:stCondLst>
                                  <p:childTnLst>
                                    <p:set>
                                      <p:cBhvr>
                                        <p:cTn id="26" dur="1" fill="hold">
                                          <p:stCondLst>
                                            <p:cond delay="0"/>
                                          </p:stCondLst>
                                        </p:cTn>
                                        <p:tgtEl>
                                          <p:spTgt spid="48136"/>
                                        </p:tgtEl>
                                        <p:attrNameLst>
                                          <p:attrName>style.visibility</p:attrName>
                                        </p:attrNameLst>
                                      </p:cBhvr>
                                      <p:to>
                                        <p:strVal val="visible"/>
                                      </p:to>
                                    </p:set>
                                    <p:anim calcmode="lin" valueType="num">
                                      <p:cBhvr>
                                        <p:cTn id="27" dur="500" fill="hold"/>
                                        <p:tgtEl>
                                          <p:spTgt spid="48136"/>
                                        </p:tgtEl>
                                        <p:attrNameLst>
                                          <p:attrName>ppt_w</p:attrName>
                                        </p:attrNameLst>
                                      </p:cBhvr>
                                      <p:tavLst>
                                        <p:tav tm="0">
                                          <p:val>
                                            <p:fltVal val="0"/>
                                          </p:val>
                                        </p:tav>
                                        <p:tav tm="100000">
                                          <p:val>
                                            <p:strVal val="#ppt_w"/>
                                          </p:val>
                                        </p:tav>
                                      </p:tavLst>
                                    </p:anim>
                                    <p:anim calcmode="lin" valueType="num">
                                      <p:cBhvr>
                                        <p:cTn id="28" dur="500" fill="hold"/>
                                        <p:tgtEl>
                                          <p:spTgt spid="48136"/>
                                        </p:tgtEl>
                                        <p:attrNameLst>
                                          <p:attrName>ppt_h</p:attrName>
                                        </p:attrNameLst>
                                      </p:cBhvr>
                                      <p:tavLst>
                                        <p:tav tm="0">
                                          <p:val>
                                            <p:fltVal val="0"/>
                                          </p:val>
                                        </p:tav>
                                        <p:tav tm="100000">
                                          <p:val>
                                            <p:strVal val="#ppt_h"/>
                                          </p:val>
                                        </p:tav>
                                      </p:tavLst>
                                    </p:anim>
                                    <p:animEffect transition="in" filter="fade">
                                      <p:cBhvr>
                                        <p:cTn id="29" dur="500"/>
                                        <p:tgtEl>
                                          <p:spTgt spid="48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4" name="Picture 8" descr="http://whitebearunitarian.org/wp-content/uploads/2015/01/wbuuc-congregation-black-lives-matter.jpg"/>
          <p:cNvPicPr>
            <a:picLocks noChangeAspect="1" noChangeArrowheads="1"/>
          </p:cNvPicPr>
          <p:nvPr/>
        </p:nvPicPr>
        <p:blipFill>
          <a:blip r:embed="rId2" cstate="screen"/>
          <a:srcRect/>
          <a:stretch>
            <a:fillRect/>
          </a:stretch>
        </p:blipFill>
        <p:spPr bwMode="auto">
          <a:xfrm>
            <a:off x="3886200" y="2362200"/>
            <a:ext cx="4762500" cy="2085975"/>
          </a:xfrm>
          <a:prstGeom prst="rect">
            <a:avLst/>
          </a:prstGeom>
          <a:noFill/>
          <a:ln w="28575">
            <a:solidFill>
              <a:schemeClr val="tx1"/>
            </a:solidFill>
          </a:ln>
        </p:spPr>
      </p:pic>
      <p:pic>
        <p:nvPicPr>
          <p:cNvPr id="50178" name="Picture 2" descr="http://ecx.images-amazon.com/images/I/41FEyyUDTcL._SL1008_.jpg"/>
          <p:cNvPicPr>
            <a:picLocks noChangeAspect="1" noChangeArrowheads="1"/>
          </p:cNvPicPr>
          <p:nvPr/>
        </p:nvPicPr>
        <p:blipFill>
          <a:blip r:embed="rId3" cstate="screen"/>
          <a:srcRect/>
          <a:stretch>
            <a:fillRect/>
          </a:stretch>
        </p:blipFill>
        <p:spPr bwMode="auto">
          <a:xfrm>
            <a:off x="685648" y="990600"/>
            <a:ext cx="2334463" cy="3505200"/>
          </a:xfrm>
          <a:prstGeom prst="rect">
            <a:avLst/>
          </a:prstGeom>
          <a:noFill/>
          <a:ln w="28575">
            <a:solidFill>
              <a:schemeClr val="tx1"/>
            </a:solidFill>
          </a:ln>
        </p:spPr>
      </p:pic>
      <p:pic>
        <p:nvPicPr>
          <p:cNvPr id="50182" name="Picture 6" descr="http://www.catholicworldreport.com/Content/Site140/Articles/10_01_2012/1665kalbsocialp_00000001024.jpg"/>
          <p:cNvPicPr>
            <a:picLocks noChangeAspect="1" noChangeArrowheads="1"/>
          </p:cNvPicPr>
          <p:nvPr/>
        </p:nvPicPr>
        <p:blipFill>
          <a:blip r:embed="rId4" cstate="screen"/>
          <a:srcRect/>
          <a:stretch>
            <a:fillRect/>
          </a:stretch>
        </p:blipFill>
        <p:spPr bwMode="auto">
          <a:xfrm>
            <a:off x="2971800" y="304800"/>
            <a:ext cx="4381500" cy="2438401"/>
          </a:xfrm>
          <a:prstGeom prst="rect">
            <a:avLst/>
          </a:prstGeom>
          <a:noFill/>
          <a:ln w="28575">
            <a:solidFill>
              <a:schemeClr val="tx1"/>
            </a:solidFill>
          </a:ln>
        </p:spPr>
      </p:pic>
      <p:pic>
        <p:nvPicPr>
          <p:cNvPr id="50180" name="Picture 4" descr="http://static.wixstatic.com/media/b87e8c_dfbd1f3212f940eb938f738a993a1d50.jpg_srz_582_329_75_22_0.50_1.20_0.00_jpg_srz"/>
          <p:cNvPicPr>
            <a:picLocks noChangeAspect="1" noChangeArrowheads="1"/>
          </p:cNvPicPr>
          <p:nvPr/>
        </p:nvPicPr>
        <p:blipFill>
          <a:blip r:embed="rId5" cstate="screen"/>
          <a:srcRect/>
          <a:stretch>
            <a:fillRect/>
          </a:stretch>
        </p:blipFill>
        <p:spPr bwMode="auto">
          <a:xfrm>
            <a:off x="762000" y="4343400"/>
            <a:ext cx="4267200" cy="2107415"/>
          </a:xfrm>
          <a:prstGeom prst="rect">
            <a:avLst/>
          </a:prstGeom>
          <a:noFill/>
          <a:ln w="28575">
            <a:solidFill>
              <a:schemeClr val="tx1"/>
            </a:solidFill>
          </a:ln>
        </p:spPr>
      </p:pic>
      <p:pic>
        <p:nvPicPr>
          <p:cNvPr id="7" name="Picture 8" descr="http://whitebearunitarian.org/wp-content/uploads/2015/01/wbuuc-congregation-black-lives-matter.jpg"/>
          <p:cNvPicPr>
            <a:picLocks noChangeAspect="1" noChangeArrowheads="1"/>
          </p:cNvPicPr>
          <p:nvPr/>
        </p:nvPicPr>
        <p:blipFill>
          <a:blip r:embed="rId6" cstate="screen">
            <a:lum bright="-18000" contrast="-2000"/>
          </a:blip>
          <a:srcRect/>
          <a:stretch>
            <a:fillRect/>
          </a:stretch>
        </p:blipFill>
        <p:spPr bwMode="auto">
          <a:xfrm>
            <a:off x="5334000" y="4648200"/>
            <a:ext cx="3111500" cy="1066800"/>
          </a:xfrm>
          <a:prstGeom prst="rect">
            <a:avLst/>
          </a:prstGeom>
          <a:noFill/>
          <a:ln w="28575">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0184"/>
                                        </p:tgtEl>
                                        <p:attrNameLst>
                                          <p:attrName>style.visibility</p:attrName>
                                        </p:attrNameLst>
                                      </p:cBhvr>
                                      <p:to>
                                        <p:strVal val="visible"/>
                                      </p:to>
                                    </p:set>
                                    <p:anim calcmode="lin" valueType="num">
                                      <p:cBhvr>
                                        <p:cTn id="7" dur="500" fill="hold"/>
                                        <p:tgtEl>
                                          <p:spTgt spid="50184"/>
                                        </p:tgtEl>
                                        <p:attrNameLst>
                                          <p:attrName>ppt_w</p:attrName>
                                        </p:attrNameLst>
                                      </p:cBhvr>
                                      <p:tavLst>
                                        <p:tav tm="0">
                                          <p:val>
                                            <p:fltVal val="0"/>
                                          </p:val>
                                        </p:tav>
                                        <p:tav tm="100000">
                                          <p:val>
                                            <p:strVal val="#ppt_w"/>
                                          </p:val>
                                        </p:tav>
                                      </p:tavLst>
                                    </p:anim>
                                    <p:anim calcmode="lin" valueType="num">
                                      <p:cBhvr>
                                        <p:cTn id="8" dur="500" fill="hold"/>
                                        <p:tgtEl>
                                          <p:spTgt spid="50184"/>
                                        </p:tgtEl>
                                        <p:attrNameLst>
                                          <p:attrName>ppt_h</p:attrName>
                                        </p:attrNameLst>
                                      </p:cBhvr>
                                      <p:tavLst>
                                        <p:tav tm="0">
                                          <p:val>
                                            <p:fltVal val="0"/>
                                          </p:val>
                                        </p:tav>
                                        <p:tav tm="100000">
                                          <p:val>
                                            <p:strVal val="#ppt_h"/>
                                          </p:val>
                                        </p:tav>
                                      </p:tavLst>
                                    </p:anim>
                                    <p:animEffect transition="in" filter="fade">
                                      <p:cBhvr>
                                        <p:cTn id="9" dur="500"/>
                                        <p:tgtEl>
                                          <p:spTgt spid="50184"/>
                                        </p:tgtEl>
                                      </p:cBhvr>
                                    </p:animEffect>
                                  </p:childTnLst>
                                </p:cTn>
                              </p:par>
                              <p:par>
                                <p:cTn id="10" presetID="53" presetClass="entr" presetSubtype="0" fill="hold" nodeType="withEffect">
                                  <p:stCondLst>
                                    <p:cond delay="0"/>
                                  </p:stCondLst>
                                  <p:childTnLst>
                                    <p:set>
                                      <p:cBhvr>
                                        <p:cTn id="11" dur="1" fill="hold">
                                          <p:stCondLst>
                                            <p:cond delay="0"/>
                                          </p:stCondLst>
                                        </p:cTn>
                                        <p:tgtEl>
                                          <p:spTgt spid="50178"/>
                                        </p:tgtEl>
                                        <p:attrNameLst>
                                          <p:attrName>style.visibility</p:attrName>
                                        </p:attrNameLst>
                                      </p:cBhvr>
                                      <p:to>
                                        <p:strVal val="visible"/>
                                      </p:to>
                                    </p:set>
                                    <p:anim calcmode="lin" valueType="num">
                                      <p:cBhvr>
                                        <p:cTn id="12" dur="500" fill="hold"/>
                                        <p:tgtEl>
                                          <p:spTgt spid="50178"/>
                                        </p:tgtEl>
                                        <p:attrNameLst>
                                          <p:attrName>ppt_w</p:attrName>
                                        </p:attrNameLst>
                                      </p:cBhvr>
                                      <p:tavLst>
                                        <p:tav tm="0">
                                          <p:val>
                                            <p:fltVal val="0"/>
                                          </p:val>
                                        </p:tav>
                                        <p:tav tm="100000">
                                          <p:val>
                                            <p:strVal val="#ppt_w"/>
                                          </p:val>
                                        </p:tav>
                                      </p:tavLst>
                                    </p:anim>
                                    <p:anim calcmode="lin" valueType="num">
                                      <p:cBhvr>
                                        <p:cTn id="13" dur="500" fill="hold"/>
                                        <p:tgtEl>
                                          <p:spTgt spid="50178"/>
                                        </p:tgtEl>
                                        <p:attrNameLst>
                                          <p:attrName>ppt_h</p:attrName>
                                        </p:attrNameLst>
                                      </p:cBhvr>
                                      <p:tavLst>
                                        <p:tav tm="0">
                                          <p:val>
                                            <p:fltVal val="0"/>
                                          </p:val>
                                        </p:tav>
                                        <p:tav tm="100000">
                                          <p:val>
                                            <p:strVal val="#ppt_h"/>
                                          </p:val>
                                        </p:tav>
                                      </p:tavLst>
                                    </p:anim>
                                    <p:animEffect transition="in" filter="fade">
                                      <p:cBhvr>
                                        <p:cTn id="14" dur="500"/>
                                        <p:tgtEl>
                                          <p:spTgt spid="50178"/>
                                        </p:tgtEl>
                                      </p:cBhvr>
                                    </p:animEffect>
                                  </p:childTnLst>
                                </p:cTn>
                              </p:par>
                              <p:par>
                                <p:cTn id="15" presetID="53" presetClass="entr" presetSubtype="0" fill="hold" nodeType="withEffect">
                                  <p:stCondLst>
                                    <p:cond delay="0"/>
                                  </p:stCondLst>
                                  <p:childTnLst>
                                    <p:set>
                                      <p:cBhvr>
                                        <p:cTn id="16" dur="1" fill="hold">
                                          <p:stCondLst>
                                            <p:cond delay="0"/>
                                          </p:stCondLst>
                                        </p:cTn>
                                        <p:tgtEl>
                                          <p:spTgt spid="50182"/>
                                        </p:tgtEl>
                                        <p:attrNameLst>
                                          <p:attrName>style.visibility</p:attrName>
                                        </p:attrNameLst>
                                      </p:cBhvr>
                                      <p:to>
                                        <p:strVal val="visible"/>
                                      </p:to>
                                    </p:set>
                                    <p:anim calcmode="lin" valueType="num">
                                      <p:cBhvr>
                                        <p:cTn id="17" dur="500" fill="hold"/>
                                        <p:tgtEl>
                                          <p:spTgt spid="50182"/>
                                        </p:tgtEl>
                                        <p:attrNameLst>
                                          <p:attrName>ppt_w</p:attrName>
                                        </p:attrNameLst>
                                      </p:cBhvr>
                                      <p:tavLst>
                                        <p:tav tm="0">
                                          <p:val>
                                            <p:fltVal val="0"/>
                                          </p:val>
                                        </p:tav>
                                        <p:tav tm="100000">
                                          <p:val>
                                            <p:strVal val="#ppt_w"/>
                                          </p:val>
                                        </p:tav>
                                      </p:tavLst>
                                    </p:anim>
                                    <p:anim calcmode="lin" valueType="num">
                                      <p:cBhvr>
                                        <p:cTn id="18" dur="500" fill="hold"/>
                                        <p:tgtEl>
                                          <p:spTgt spid="50182"/>
                                        </p:tgtEl>
                                        <p:attrNameLst>
                                          <p:attrName>ppt_h</p:attrName>
                                        </p:attrNameLst>
                                      </p:cBhvr>
                                      <p:tavLst>
                                        <p:tav tm="0">
                                          <p:val>
                                            <p:fltVal val="0"/>
                                          </p:val>
                                        </p:tav>
                                        <p:tav tm="100000">
                                          <p:val>
                                            <p:strVal val="#ppt_h"/>
                                          </p:val>
                                        </p:tav>
                                      </p:tavLst>
                                    </p:anim>
                                    <p:animEffect transition="in" filter="fade">
                                      <p:cBhvr>
                                        <p:cTn id="19" dur="500"/>
                                        <p:tgtEl>
                                          <p:spTgt spid="50182"/>
                                        </p:tgtEl>
                                      </p:cBhvr>
                                    </p:animEffect>
                                  </p:childTnLst>
                                </p:cTn>
                              </p:par>
                              <p:par>
                                <p:cTn id="20" presetID="53" presetClass="entr" presetSubtype="0" fill="hold" nodeType="withEffect">
                                  <p:stCondLst>
                                    <p:cond delay="0"/>
                                  </p:stCondLst>
                                  <p:childTnLst>
                                    <p:set>
                                      <p:cBhvr>
                                        <p:cTn id="21" dur="1" fill="hold">
                                          <p:stCondLst>
                                            <p:cond delay="0"/>
                                          </p:stCondLst>
                                        </p:cTn>
                                        <p:tgtEl>
                                          <p:spTgt spid="50180"/>
                                        </p:tgtEl>
                                        <p:attrNameLst>
                                          <p:attrName>style.visibility</p:attrName>
                                        </p:attrNameLst>
                                      </p:cBhvr>
                                      <p:to>
                                        <p:strVal val="visible"/>
                                      </p:to>
                                    </p:set>
                                    <p:anim calcmode="lin" valueType="num">
                                      <p:cBhvr>
                                        <p:cTn id="22" dur="500" fill="hold"/>
                                        <p:tgtEl>
                                          <p:spTgt spid="50180"/>
                                        </p:tgtEl>
                                        <p:attrNameLst>
                                          <p:attrName>ppt_w</p:attrName>
                                        </p:attrNameLst>
                                      </p:cBhvr>
                                      <p:tavLst>
                                        <p:tav tm="0">
                                          <p:val>
                                            <p:fltVal val="0"/>
                                          </p:val>
                                        </p:tav>
                                        <p:tav tm="100000">
                                          <p:val>
                                            <p:strVal val="#ppt_w"/>
                                          </p:val>
                                        </p:tav>
                                      </p:tavLst>
                                    </p:anim>
                                    <p:anim calcmode="lin" valueType="num">
                                      <p:cBhvr>
                                        <p:cTn id="23" dur="500" fill="hold"/>
                                        <p:tgtEl>
                                          <p:spTgt spid="50180"/>
                                        </p:tgtEl>
                                        <p:attrNameLst>
                                          <p:attrName>ppt_h</p:attrName>
                                        </p:attrNameLst>
                                      </p:cBhvr>
                                      <p:tavLst>
                                        <p:tav tm="0">
                                          <p:val>
                                            <p:fltVal val="0"/>
                                          </p:val>
                                        </p:tav>
                                        <p:tav tm="100000">
                                          <p:val>
                                            <p:strVal val="#ppt_h"/>
                                          </p:val>
                                        </p:tav>
                                      </p:tavLst>
                                    </p:anim>
                                    <p:animEffect transition="in" filter="fade">
                                      <p:cBhvr>
                                        <p:cTn id="24" dur="500"/>
                                        <p:tgtEl>
                                          <p:spTgt spid="50180"/>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rosperity 02.JPG"/>
          <p:cNvPicPr>
            <a:picLocks noChangeAspect="1"/>
          </p:cNvPicPr>
          <p:nvPr/>
        </p:nvPicPr>
        <p:blipFill>
          <a:blip r:embed="rId2" cstate="screen"/>
          <a:stretch>
            <a:fillRect/>
          </a:stretch>
        </p:blipFill>
        <p:spPr>
          <a:xfrm>
            <a:off x="457200" y="2209800"/>
            <a:ext cx="2318268" cy="3590925"/>
          </a:xfrm>
          <a:prstGeom prst="rect">
            <a:avLst/>
          </a:prstGeom>
          <a:ln w="38100">
            <a:solidFill>
              <a:schemeClr val="bg1"/>
            </a:solidFill>
          </a:ln>
        </p:spPr>
      </p:pic>
      <p:pic>
        <p:nvPicPr>
          <p:cNvPr id="5" name="Picture 4" descr="Prosperity 04.JPG"/>
          <p:cNvPicPr>
            <a:picLocks noChangeAspect="1"/>
          </p:cNvPicPr>
          <p:nvPr/>
        </p:nvPicPr>
        <p:blipFill>
          <a:blip r:embed="rId3" cstate="screen"/>
          <a:stretch>
            <a:fillRect/>
          </a:stretch>
        </p:blipFill>
        <p:spPr>
          <a:xfrm>
            <a:off x="457200" y="381000"/>
            <a:ext cx="4288536" cy="1371600"/>
          </a:xfrm>
          <a:prstGeom prst="rect">
            <a:avLst/>
          </a:prstGeom>
          <a:ln w="38100">
            <a:solidFill>
              <a:schemeClr val="bg1"/>
            </a:solidFill>
          </a:ln>
        </p:spPr>
      </p:pic>
      <p:pic>
        <p:nvPicPr>
          <p:cNvPr id="7" name="Picture 6" descr="Prosperity 06.JPG"/>
          <p:cNvPicPr>
            <a:picLocks noChangeAspect="1"/>
          </p:cNvPicPr>
          <p:nvPr/>
        </p:nvPicPr>
        <p:blipFill>
          <a:blip r:embed="rId4" cstate="screen"/>
          <a:stretch>
            <a:fillRect/>
          </a:stretch>
        </p:blipFill>
        <p:spPr>
          <a:xfrm>
            <a:off x="5715000" y="2743200"/>
            <a:ext cx="2857500" cy="2143125"/>
          </a:xfrm>
          <a:prstGeom prst="rect">
            <a:avLst/>
          </a:prstGeom>
          <a:ln w="38100">
            <a:solidFill>
              <a:schemeClr val="bg1"/>
            </a:solidFill>
          </a:ln>
        </p:spPr>
      </p:pic>
      <p:pic>
        <p:nvPicPr>
          <p:cNvPr id="8" name="Picture 7" descr="Prosperity 08.JPG"/>
          <p:cNvPicPr>
            <a:picLocks noChangeAspect="1"/>
          </p:cNvPicPr>
          <p:nvPr/>
        </p:nvPicPr>
        <p:blipFill>
          <a:blip r:embed="rId5" cstate="screen"/>
          <a:srcRect/>
          <a:stretch>
            <a:fillRect/>
          </a:stretch>
        </p:blipFill>
        <p:spPr>
          <a:xfrm>
            <a:off x="4953000" y="609600"/>
            <a:ext cx="3352800" cy="1732280"/>
          </a:xfrm>
          <a:prstGeom prst="rect">
            <a:avLst/>
          </a:prstGeom>
          <a:ln w="38100">
            <a:solidFill>
              <a:schemeClr val="bg1"/>
            </a:solidFill>
          </a:ln>
        </p:spPr>
      </p:pic>
      <p:pic>
        <p:nvPicPr>
          <p:cNvPr id="6" name="Picture 5" descr="Prosperity 05.JPG"/>
          <p:cNvPicPr>
            <a:picLocks noChangeAspect="1"/>
          </p:cNvPicPr>
          <p:nvPr/>
        </p:nvPicPr>
        <p:blipFill>
          <a:blip r:embed="rId6" cstate="screen"/>
          <a:stretch>
            <a:fillRect/>
          </a:stretch>
        </p:blipFill>
        <p:spPr>
          <a:xfrm>
            <a:off x="3048000" y="2819400"/>
            <a:ext cx="2445600" cy="1834200"/>
          </a:xfrm>
          <a:prstGeom prst="rect">
            <a:avLst/>
          </a:prstGeom>
          <a:ln w="38100">
            <a:solidFill>
              <a:schemeClr val="bg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rosperity 01.JPG"/>
          <p:cNvPicPr>
            <a:picLocks noChangeAspect="1"/>
          </p:cNvPicPr>
          <p:nvPr/>
        </p:nvPicPr>
        <p:blipFill>
          <a:blip r:embed="rId2" cstate="screen"/>
          <a:srcRect/>
          <a:stretch>
            <a:fillRect/>
          </a:stretch>
        </p:blipFill>
        <p:spPr>
          <a:xfrm>
            <a:off x="5486400" y="762000"/>
            <a:ext cx="2057400" cy="3886200"/>
          </a:xfrm>
          <a:prstGeom prst="rect">
            <a:avLst/>
          </a:prstGeom>
          <a:ln w="76200">
            <a:solidFill>
              <a:schemeClr val="bg1"/>
            </a:solidFill>
          </a:ln>
        </p:spPr>
      </p:pic>
      <p:pic>
        <p:nvPicPr>
          <p:cNvPr id="3" name="Picture 2" descr="C:\Users\Daniel\Documents\Conference Notes\FGA 2015 Workshop\African body art 02.jpg"/>
          <p:cNvPicPr>
            <a:picLocks noChangeAspect="1" noChangeArrowheads="1"/>
          </p:cNvPicPr>
          <p:nvPr/>
        </p:nvPicPr>
        <p:blipFill>
          <a:blip r:embed="rId3" cstate="screen"/>
          <a:srcRect/>
          <a:stretch>
            <a:fillRect/>
          </a:stretch>
        </p:blipFill>
        <p:spPr bwMode="auto">
          <a:xfrm>
            <a:off x="838200" y="1066800"/>
            <a:ext cx="2971800" cy="3352800"/>
          </a:xfrm>
          <a:prstGeom prst="rect">
            <a:avLst/>
          </a:prstGeom>
          <a:noFill/>
          <a:ln w="76200">
            <a:solidFill>
              <a:srgbClr val="F8F8F8"/>
            </a:solidFill>
          </a:ln>
        </p:spPr>
      </p:pic>
      <p:sp>
        <p:nvSpPr>
          <p:cNvPr id="4" name="TextBox 3"/>
          <p:cNvSpPr txBox="1"/>
          <p:nvPr/>
        </p:nvSpPr>
        <p:spPr>
          <a:xfrm>
            <a:off x="4191000" y="1600200"/>
            <a:ext cx="1066800" cy="1938992"/>
          </a:xfrm>
          <a:prstGeom prst="rect">
            <a:avLst/>
          </a:prstGeom>
          <a:noFill/>
        </p:spPr>
        <p:txBody>
          <a:bodyPr wrap="square" rtlCol="0">
            <a:spAutoFit/>
          </a:bodyPr>
          <a:lstStyle/>
          <a:p>
            <a:r>
              <a:rPr lang="en-US" sz="12000" b="1" dirty="0" smtClean="0">
                <a:solidFill>
                  <a:schemeClr val="bg1"/>
                </a:solidFill>
              </a:rPr>
              <a:t>=</a:t>
            </a:r>
            <a:endParaRPr lang="en-US" sz="120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762000"/>
            <a:ext cx="8153400" cy="4339650"/>
          </a:xfrm>
          <a:prstGeom prst="rect">
            <a:avLst/>
          </a:prstGeom>
          <a:noFill/>
        </p:spPr>
        <p:txBody>
          <a:bodyPr wrap="square" rtlCol="0">
            <a:spAutoFit/>
          </a:bodyPr>
          <a:lstStyle/>
          <a:p>
            <a:pPr algn="ctr">
              <a:spcAft>
                <a:spcPts val="1200"/>
              </a:spcAft>
            </a:pPr>
            <a:r>
              <a:rPr lang="en-US" sz="3200" b="1" dirty="0" smtClean="0">
                <a:solidFill>
                  <a:schemeClr val="bg1"/>
                </a:solidFill>
                <a:latin typeface="Tahoma" pitchFamily="34" charset="0"/>
                <a:ea typeface="Tahoma" pitchFamily="34" charset="0"/>
                <a:cs typeface="Tahoma" pitchFamily="34" charset="0"/>
              </a:rPr>
              <a:t>Teach GRACE, teach it, teach it again, teach it again and again and again.  </a:t>
            </a:r>
          </a:p>
          <a:p>
            <a:pPr algn="ctr">
              <a:spcAft>
                <a:spcPts val="1200"/>
              </a:spcAft>
            </a:pPr>
            <a:r>
              <a:rPr lang="en-US" sz="3200" b="1" dirty="0" smtClean="0">
                <a:solidFill>
                  <a:schemeClr val="bg1"/>
                </a:solidFill>
                <a:latin typeface="Tahoma" pitchFamily="34" charset="0"/>
                <a:ea typeface="Tahoma" pitchFamily="34" charset="0"/>
                <a:cs typeface="Tahoma" pitchFamily="34" charset="0"/>
              </a:rPr>
              <a:t>If we understand the greatness of the grace of God and what grace truly is we will be able to detect the leaven of error before it begins to leaven the whole loaf.</a:t>
            </a:r>
          </a:p>
          <a:p>
            <a:pPr algn="ctr"/>
            <a:endParaRPr lang="en-US" sz="3200" b="1" dirty="0">
              <a:solidFill>
                <a:schemeClr val="bg1"/>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762000"/>
            <a:ext cx="7315200" cy="2169825"/>
          </a:xfrm>
          <a:prstGeom prst="rect">
            <a:avLst/>
          </a:prstGeom>
          <a:noFill/>
        </p:spPr>
        <p:txBody>
          <a:bodyPr wrap="square" rtlCol="0">
            <a:spAutoFit/>
          </a:bodyPr>
          <a:lstStyle/>
          <a:p>
            <a:pPr algn="ctr">
              <a:spcAft>
                <a:spcPts val="1800"/>
              </a:spcAft>
            </a:pPr>
            <a:r>
              <a:rPr lang="en-US" sz="2400" b="1" dirty="0" smtClean="0">
                <a:solidFill>
                  <a:srgbClr val="FFC000"/>
                </a:solidFill>
                <a:latin typeface="Tahoma" pitchFamily="34" charset="0"/>
                <a:ea typeface="Tahoma" pitchFamily="34" charset="0"/>
                <a:cs typeface="Tahoma" pitchFamily="34" charset="0"/>
              </a:rPr>
              <a:t>Mark 7:8-9 </a:t>
            </a:r>
          </a:p>
          <a:p>
            <a:pPr algn="ctr">
              <a:spcAft>
                <a:spcPts val="1800"/>
              </a:spcAft>
            </a:pPr>
            <a:r>
              <a:rPr lang="en-US" sz="2400" b="1" dirty="0" smtClean="0">
                <a:solidFill>
                  <a:schemeClr val="bg1"/>
                </a:solidFill>
                <a:latin typeface="Tahoma" pitchFamily="34" charset="0"/>
                <a:ea typeface="Tahoma" pitchFamily="34" charset="0"/>
                <a:cs typeface="Tahoma" pitchFamily="34" charset="0"/>
              </a:rPr>
              <a:t>Neglecting the commandment of God, you hold to the tradition of men.  You are experts at setting aside the commandment of God in order to keep your tradition.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609600"/>
            <a:ext cx="7696200" cy="3739485"/>
          </a:xfrm>
          <a:prstGeom prst="rect">
            <a:avLst/>
          </a:prstGeom>
          <a:noFill/>
        </p:spPr>
        <p:txBody>
          <a:bodyPr wrap="square" rtlCol="0">
            <a:spAutoFit/>
          </a:bodyPr>
          <a:lstStyle/>
          <a:p>
            <a:pPr algn="ctr">
              <a:spcAft>
                <a:spcPts val="1800"/>
              </a:spcAft>
            </a:pPr>
            <a:r>
              <a:rPr lang="en-US" sz="2400" b="1" dirty="0" smtClean="0">
                <a:solidFill>
                  <a:srgbClr val="FFFF00"/>
                </a:solidFill>
                <a:latin typeface="Tahoma" pitchFamily="34" charset="0"/>
                <a:ea typeface="Tahoma" pitchFamily="34" charset="0"/>
                <a:cs typeface="Tahoma" pitchFamily="34" charset="0"/>
              </a:rPr>
              <a:t>I Corinthians 11:2  </a:t>
            </a:r>
          </a:p>
          <a:p>
            <a:pPr algn="ctr">
              <a:spcAft>
                <a:spcPts val="1800"/>
              </a:spcAft>
            </a:pPr>
            <a:r>
              <a:rPr lang="en-US" sz="2400" b="1" dirty="0" smtClean="0">
                <a:solidFill>
                  <a:schemeClr val="bg1"/>
                </a:solidFill>
                <a:latin typeface="Tahoma" pitchFamily="34" charset="0"/>
                <a:ea typeface="Tahoma" pitchFamily="34" charset="0"/>
                <a:cs typeface="Tahoma" pitchFamily="34" charset="0"/>
              </a:rPr>
              <a:t>Now I praise you because you remember me in everything and hold firmly to the traditions, just as I delivered them to you.</a:t>
            </a:r>
          </a:p>
          <a:p>
            <a:pPr algn="ctr">
              <a:spcAft>
                <a:spcPts val="1800"/>
              </a:spcAft>
            </a:pPr>
            <a:r>
              <a:rPr lang="en-US" sz="2400" b="1" dirty="0" smtClean="0">
                <a:solidFill>
                  <a:schemeClr val="tx2">
                    <a:lumMod val="40000"/>
                    <a:lumOff val="60000"/>
                  </a:schemeClr>
                </a:solidFill>
                <a:latin typeface="Tahoma" pitchFamily="34" charset="0"/>
                <a:ea typeface="Tahoma" pitchFamily="34" charset="0"/>
                <a:cs typeface="Tahoma" pitchFamily="34" charset="0"/>
              </a:rPr>
              <a:t>II Thessalonians 2:15  </a:t>
            </a:r>
          </a:p>
          <a:p>
            <a:pPr algn="ctr">
              <a:spcAft>
                <a:spcPts val="1800"/>
              </a:spcAft>
            </a:pPr>
            <a:r>
              <a:rPr lang="en-US" sz="2400" b="1" dirty="0" smtClean="0">
                <a:solidFill>
                  <a:schemeClr val="bg1"/>
                </a:solidFill>
                <a:latin typeface="Tahoma" pitchFamily="34" charset="0"/>
                <a:ea typeface="Tahoma" pitchFamily="34" charset="0"/>
                <a:cs typeface="Tahoma" pitchFamily="34" charset="0"/>
              </a:rPr>
              <a:t>So then, brethren, stand firm and hold to the traditions which you were taught, whether by word of mouth or by letter from us.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533400"/>
            <a:ext cx="8382000" cy="4755148"/>
          </a:xfrm>
          <a:prstGeom prst="rect">
            <a:avLst/>
          </a:prstGeom>
          <a:noFill/>
        </p:spPr>
        <p:txBody>
          <a:bodyPr wrap="square" rtlCol="0">
            <a:spAutoFit/>
          </a:bodyPr>
          <a:lstStyle/>
          <a:p>
            <a:pPr algn="ctr">
              <a:spcAft>
                <a:spcPts val="1800"/>
              </a:spcAft>
            </a:pPr>
            <a:r>
              <a:rPr lang="en-US" sz="2400" b="1" dirty="0" smtClean="0">
                <a:solidFill>
                  <a:schemeClr val="tx2">
                    <a:lumMod val="20000"/>
                    <a:lumOff val="80000"/>
                  </a:schemeClr>
                </a:solidFill>
                <a:latin typeface="Tahoma" pitchFamily="34" charset="0"/>
                <a:ea typeface="Tahoma" pitchFamily="34" charset="0"/>
                <a:cs typeface="Tahoma" pitchFamily="34" charset="0"/>
              </a:rPr>
              <a:t>Leviticus 18:1-5   </a:t>
            </a:r>
          </a:p>
          <a:p>
            <a:pPr algn="ctr">
              <a:spcAft>
                <a:spcPts val="1800"/>
              </a:spcAft>
            </a:pPr>
            <a:r>
              <a:rPr lang="en-US" sz="2400" b="1" dirty="0" smtClean="0">
                <a:solidFill>
                  <a:schemeClr val="bg1"/>
                </a:solidFill>
                <a:latin typeface="Tahoma" pitchFamily="34" charset="0"/>
                <a:ea typeface="Tahoma" pitchFamily="34" charset="0"/>
                <a:cs typeface="Tahoma" pitchFamily="34" charset="0"/>
              </a:rPr>
              <a:t>Then the LORD spoke to Moses, saying, Speak to the sons of Israel and say to them, I am the LORD your God. </a:t>
            </a:r>
            <a:r>
              <a:rPr lang="en-US" sz="2400" b="1" i="1" dirty="0" smtClean="0">
                <a:solidFill>
                  <a:srgbClr val="FFFF00"/>
                </a:solidFill>
                <a:latin typeface="Tahoma" pitchFamily="34" charset="0"/>
                <a:ea typeface="Tahoma" pitchFamily="34" charset="0"/>
                <a:cs typeface="Tahoma" pitchFamily="34" charset="0"/>
              </a:rPr>
              <a:t>You shall not do what is done in the land of Egypt where you lived, nor are you to do what is done in the land of Canaan where I am bringing you; you shall not walk in their statutes. </a:t>
            </a:r>
            <a:r>
              <a:rPr lang="en-US" sz="2400" b="1" dirty="0" smtClean="0">
                <a:solidFill>
                  <a:schemeClr val="bg1"/>
                </a:solidFill>
                <a:latin typeface="Tahoma" pitchFamily="34" charset="0"/>
                <a:ea typeface="Tahoma" pitchFamily="34" charset="0"/>
                <a:cs typeface="Tahoma" pitchFamily="34" charset="0"/>
              </a:rPr>
              <a:t>You are to perform My judgments and keep My statutes, to live in accord with them; I am the LORD your God.  So you shall keep My statutes and My judgments, by which a man may live if he does them; </a:t>
            </a:r>
            <a:br>
              <a:rPr lang="en-US" sz="2400" b="1" dirty="0" smtClean="0">
                <a:solidFill>
                  <a:schemeClr val="bg1"/>
                </a:solidFill>
                <a:latin typeface="Tahoma" pitchFamily="34" charset="0"/>
                <a:ea typeface="Tahoma" pitchFamily="34" charset="0"/>
                <a:cs typeface="Tahoma" pitchFamily="34" charset="0"/>
              </a:rPr>
            </a:br>
            <a:r>
              <a:rPr lang="en-US" sz="2400" b="1" dirty="0" smtClean="0">
                <a:solidFill>
                  <a:schemeClr val="bg1"/>
                </a:solidFill>
                <a:latin typeface="Tahoma" pitchFamily="34" charset="0"/>
                <a:ea typeface="Tahoma" pitchFamily="34" charset="0"/>
                <a:cs typeface="Tahoma" pitchFamily="34" charset="0"/>
              </a:rPr>
              <a:t>I am the LORD.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Daniel\Documents\Conference Notes\FGA 2015 Workshop\African ears 03.jpg"/>
          <p:cNvPicPr>
            <a:picLocks noChangeAspect="1" noChangeArrowheads="1"/>
          </p:cNvPicPr>
          <p:nvPr/>
        </p:nvPicPr>
        <p:blipFill>
          <a:blip r:embed="rId2" cstate="screen"/>
          <a:srcRect/>
          <a:stretch>
            <a:fillRect/>
          </a:stretch>
        </p:blipFill>
        <p:spPr bwMode="auto">
          <a:xfrm rot="21226275">
            <a:off x="1676400" y="990600"/>
            <a:ext cx="2682240" cy="3352800"/>
          </a:xfrm>
          <a:prstGeom prst="rect">
            <a:avLst/>
          </a:prstGeom>
          <a:noFill/>
          <a:ln w="76200">
            <a:solidFill>
              <a:srgbClr val="F8F8F8"/>
            </a:solidFill>
          </a:ln>
        </p:spPr>
      </p:pic>
      <p:pic>
        <p:nvPicPr>
          <p:cNvPr id="3" name="Picture 3" descr="C:\Users\Daniel\Documents\Conference Notes\FGA 2015 Workshop\Hair 02.jpg"/>
          <p:cNvPicPr>
            <a:picLocks noChangeAspect="1" noChangeArrowheads="1"/>
          </p:cNvPicPr>
          <p:nvPr/>
        </p:nvPicPr>
        <p:blipFill>
          <a:blip r:embed="rId3" cstate="screen"/>
          <a:srcRect/>
          <a:stretch>
            <a:fillRect/>
          </a:stretch>
        </p:blipFill>
        <p:spPr bwMode="auto">
          <a:xfrm rot="670159">
            <a:off x="4876800" y="2057400"/>
            <a:ext cx="2840935" cy="3267075"/>
          </a:xfrm>
          <a:prstGeom prst="rect">
            <a:avLst/>
          </a:prstGeom>
          <a:noFill/>
          <a:ln w="76200">
            <a:solidFill>
              <a:srgbClr val="F8F8F8"/>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iterate type="lt">
                                    <p:tmPct val="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aniel\Documents\Conference Notes\FGA 2015 Workshop\ears 02.jpg"/>
          <p:cNvPicPr>
            <a:picLocks noChangeAspect="1" noChangeArrowheads="1"/>
          </p:cNvPicPr>
          <p:nvPr/>
        </p:nvPicPr>
        <p:blipFill>
          <a:blip r:embed="rId2" cstate="screen"/>
          <a:srcRect/>
          <a:stretch>
            <a:fillRect/>
          </a:stretch>
        </p:blipFill>
        <p:spPr bwMode="auto">
          <a:xfrm rot="235098">
            <a:off x="4495800" y="1219200"/>
            <a:ext cx="3886200" cy="3886200"/>
          </a:xfrm>
          <a:prstGeom prst="rect">
            <a:avLst/>
          </a:prstGeom>
          <a:noFill/>
          <a:ln w="76200">
            <a:solidFill>
              <a:srgbClr val="F8F8F8"/>
            </a:solidFill>
          </a:ln>
        </p:spPr>
      </p:pic>
      <p:pic>
        <p:nvPicPr>
          <p:cNvPr id="2051" name="Picture 3" descr="C:\Users\Daniel\Documents\Conference Notes\FGA 2015 Workshop\African ears 01.jpg"/>
          <p:cNvPicPr>
            <a:picLocks noChangeAspect="1" noChangeArrowheads="1"/>
          </p:cNvPicPr>
          <p:nvPr/>
        </p:nvPicPr>
        <p:blipFill>
          <a:blip r:embed="rId3" cstate="screen"/>
          <a:srcRect/>
          <a:stretch>
            <a:fillRect/>
          </a:stretch>
        </p:blipFill>
        <p:spPr bwMode="auto">
          <a:xfrm>
            <a:off x="1676400" y="990600"/>
            <a:ext cx="2246244" cy="3228976"/>
          </a:xfrm>
          <a:prstGeom prst="rect">
            <a:avLst/>
          </a:prstGeom>
          <a:noFill/>
          <a:ln w="76200">
            <a:solidFill>
              <a:srgbClr val="F8F8F8"/>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500" fill="hold"/>
                                        <p:tgtEl>
                                          <p:spTgt spid="2051"/>
                                        </p:tgtEl>
                                        <p:attrNameLst>
                                          <p:attrName>ppt_w</p:attrName>
                                        </p:attrNameLst>
                                      </p:cBhvr>
                                      <p:tavLst>
                                        <p:tav tm="0">
                                          <p:val>
                                            <p:fltVal val="0"/>
                                          </p:val>
                                        </p:tav>
                                        <p:tav tm="100000">
                                          <p:val>
                                            <p:strVal val="#ppt_w"/>
                                          </p:val>
                                        </p:tav>
                                      </p:tavLst>
                                    </p:anim>
                                    <p:anim calcmode="lin" valueType="num">
                                      <p:cBhvr>
                                        <p:cTn id="8" dur="500" fill="hold"/>
                                        <p:tgtEl>
                                          <p:spTgt spid="2051"/>
                                        </p:tgtEl>
                                        <p:attrNameLst>
                                          <p:attrName>ppt_h</p:attrName>
                                        </p:attrNameLst>
                                      </p:cBhvr>
                                      <p:tavLst>
                                        <p:tav tm="0">
                                          <p:val>
                                            <p:fltVal val="0"/>
                                          </p:val>
                                        </p:tav>
                                        <p:tav tm="100000">
                                          <p:val>
                                            <p:strVal val="#ppt_h"/>
                                          </p:val>
                                        </p:tav>
                                      </p:tavLst>
                                    </p:anim>
                                    <p:animEffect transition="in" filter="fade">
                                      <p:cBhvr>
                                        <p:cTn id="9" dur="500"/>
                                        <p:tgtEl>
                                          <p:spTgt spid="2051"/>
                                        </p:tgtEl>
                                      </p:cBhvr>
                                    </p:animEffect>
                                  </p:childTnLst>
                                </p:cTn>
                              </p:par>
                              <p:par>
                                <p:cTn id="10" presetID="53" presetClass="entr" presetSubtype="0"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p:cTn id="12" dur="500" fill="hold"/>
                                        <p:tgtEl>
                                          <p:spTgt spid="2050"/>
                                        </p:tgtEl>
                                        <p:attrNameLst>
                                          <p:attrName>ppt_w</p:attrName>
                                        </p:attrNameLst>
                                      </p:cBhvr>
                                      <p:tavLst>
                                        <p:tav tm="0">
                                          <p:val>
                                            <p:fltVal val="0"/>
                                          </p:val>
                                        </p:tav>
                                        <p:tav tm="100000">
                                          <p:val>
                                            <p:strVal val="#ppt_w"/>
                                          </p:val>
                                        </p:tav>
                                      </p:tavLst>
                                    </p:anim>
                                    <p:anim calcmode="lin" valueType="num">
                                      <p:cBhvr>
                                        <p:cTn id="13" dur="500" fill="hold"/>
                                        <p:tgtEl>
                                          <p:spTgt spid="2050"/>
                                        </p:tgtEl>
                                        <p:attrNameLst>
                                          <p:attrName>ppt_h</p:attrName>
                                        </p:attrNameLst>
                                      </p:cBhvr>
                                      <p:tavLst>
                                        <p:tav tm="0">
                                          <p:val>
                                            <p:fltVal val="0"/>
                                          </p:val>
                                        </p:tav>
                                        <p:tav tm="100000">
                                          <p:val>
                                            <p:strVal val="#ppt_h"/>
                                          </p:val>
                                        </p:tav>
                                      </p:tavLst>
                                    </p:anim>
                                    <p:animEffect transition="in" filter="fade">
                                      <p:cBhvr>
                                        <p:cTn id="1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Daniel\Documents\Conference Notes\FGA 2015 Workshop\Africans Tattoo 01.jpg"/>
          <p:cNvPicPr>
            <a:picLocks noChangeAspect="1" noChangeArrowheads="1"/>
          </p:cNvPicPr>
          <p:nvPr/>
        </p:nvPicPr>
        <p:blipFill>
          <a:blip r:embed="rId2" cstate="screen"/>
          <a:srcRect/>
          <a:stretch>
            <a:fillRect/>
          </a:stretch>
        </p:blipFill>
        <p:spPr bwMode="auto">
          <a:xfrm rot="796854">
            <a:off x="5366651" y="2042047"/>
            <a:ext cx="2226900" cy="3181286"/>
          </a:xfrm>
          <a:prstGeom prst="rect">
            <a:avLst/>
          </a:prstGeom>
          <a:noFill/>
          <a:ln w="76200">
            <a:solidFill>
              <a:srgbClr val="F8F8F8"/>
            </a:solidFill>
          </a:ln>
        </p:spPr>
      </p:pic>
      <p:pic>
        <p:nvPicPr>
          <p:cNvPr id="1026" name="Picture 2" descr="C:\Users\Daniel\Documents\Conference Notes\FGA 2015 Workshop\Pictures\Piercing 03.jpg"/>
          <p:cNvPicPr>
            <a:picLocks noChangeAspect="1" noChangeArrowheads="1"/>
          </p:cNvPicPr>
          <p:nvPr/>
        </p:nvPicPr>
        <p:blipFill>
          <a:blip r:embed="rId3" cstate="screen"/>
          <a:srcRect/>
          <a:stretch>
            <a:fillRect/>
          </a:stretch>
        </p:blipFill>
        <p:spPr bwMode="auto">
          <a:xfrm>
            <a:off x="1600199" y="1199147"/>
            <a:ext cx="3647875" cy="3161194"/>
          </a:xfrm>
          <a:prstGeom prst="rect">
            <a:avLst/>
          </a:prstGeom>
          <a:noFill/>
          <a:ln w="76200">
            <a:solidFill>
              <a:schemeClr val="bg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par>
                                <p:cTn id="10" presetID="53" presetClass="entr" presetSubtype="0" fill="hold" nodeType="with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p:cTn id="12" dur="500" fill="hold"/>
                                        <p:tgtEl>
                                          <p:spTgt spid="3075"/>
                                        </p:tgtEl>
                                        <p:attrNameLst>
                                          <p:attrName>ppt_w</p:attrName>
                                        </p:attrNameLst>
                                      </p:cBhvr>
                                      <p:tavLst>
                                        <p:tav tm="0">
                                          <p:val>
                                            <p:fltVal val="0"/>
                                          </p:val>
                                        </p:tav>
                                        <p:tav tm="100000">
                                          <p:val>
                                            <p:strVal val="#ppt_w"/>
                                          </p:val>
                                        </p:tav>
                                      </p:tavLst>
                                    </p:anim>
                                    <p:anim calcmode="lin" valueType="num">
                                      <p:cBhvr>
                                        <p:cTn id="13" dur="500" fill="hold"/>
                                        <p:tgtEl>
                                          <p:spTgt spid="3075"/>
                                        </p:tgtEl>
                                        <p:attrNameLst>
                                          <p:attrName>ppt_h</p:attrName>
                                        </p:attrNameLst>
                                      </p:cBhvr>
                                      <p:tavLst>
                                        <p:tav tm="0">
                                          <p:val>
                                            <p:fltVal val="0"/>
                                          </p:val>
                                        </p:tav>
                                        <p:tav tm="100000">
                                          <p:val>
                                            <p:strVal val="#ppt_h"/>
                                          </p:val>
                                        </p:tav>
                                      </p:tavLst>
                                    </p:anim>
                                    <p:animEffect transition="in" filter="fade">
                                      <p:cBhvr>
                                        <p:cTn id="14"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Daniel\Documents\Conference Notes\FGA 2015 Workshop\Piercing 02.jpg"/>
          <p:cNvPicPr>
            <a:picLocks noChangeAspect="1" noChangeArrowheads="1"/>
          </p:cNvPicPr>
          <p:nvPr/>
        </p:nvPicPr>
        <p:blipFill>
          <a:blip r:embed="rId2" cstate="screen"/>
          <a:srcRect/>
          <a:stretch>
            <a:fillRect/>
          </a:stretch>
        </p:blipFill>
        <p:spPr bwMode="auto">
          <a:xfrm rot="716457">
            <a:off x="1628616" y="1384573"/>
            <a:ext cx="3446253" cy="3581400"/>
          </a:xfrm>
          <a:prstGeom prst="rect">
            <a:avLst/>
          </a:prstGeom>
          <a:noFill/>
          <a:ln w="76200">
            <a:solidFill>
              <a:srgbClr val="F8F8F8"/>
            </a:solidFill>
          </a:ln>
        </p:spPr>
      </p:pic>
      <p:pic>
        <p:nvPicPr>
          <p:cNvPr id="4098" name="Picture 2" descr="C:\Users\Daniel\Documents\Conference Notes\FGA 2015 Workshop\African body art 02.jpg"/>
          <p:cNvPicPr>
            <a:picLocks noChangeAspect="1" noChangeArrowheads="1"/>
          </p:cNvPicPr>
          <p:nvPr/>
        </p:nvPicPr>
        <p:blipFill>
          <a:blip r:embed="rId3" cstate="screen"/>
          <a:srcRect/>
          <a:stretch>
            <a:fillRect/>
          </a:stretch>
        </p:blipFill>
        <p:spPr bwMode="auto">
          <a:xfrm>
            <a:off x="5105400" y="762000"/>
            <a:ext cx="3352800" cy="3352800"/>
          </a:xfrm>
          <a:prstGeom prst="rect">
            <a:avLst/>
          </a:prstGeom>
          <a:noFill/>
          <a:ln w="76200">
            <a:solidFill>
              <a:srgbClr val="F8F8F8"/>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p:cTn id="7" dur="500" fill="hold"/>
                                        <p:tgtEl>
                                          <p:spTgt spid="4099"/>
                                        </p:tgtEl>
                                        <p:attrNameLst>
                                          <p:attrName>ppt_w</p:attrName>
                                        </p:attrNameLst>
                                      </p:cBhvr>
                                      <p:tavLst>
                                        <p:tav tm="0">
                                          <p:val>
                                            <p:fltVal val="0"/>
                                          </p:val>
                                        </p:tav>
                                        <p:tav tm="100000">
                                          <p:val>
                                            <p:strVal val="#ppt_w"/>
                                          </p:val>
                                        </p:tav>
                                      </p:tavLst>
                                    </p:anim>
                                    <p:anim calcmode="lin" valueType="num">
                                      <p:cBhvr>
                                        <p:cTn id="8" dur="500" fill="hold"/>
                                        <p:tgtEl>
                                          <p:spTgt spid="4099"/>
                                        </p:tgtEl>
                                        <p:attrNameLst>
                                          <p:attrName>ppt_h</p:attrName>
                                        </p:attrNameLst>
                                      </p:cBhvr>
                                      <p:tavLst>
                                        <p:tav tm="0">
                                          <p:val>
                                            <p:fltVal val="0"/>
                                          </p:val>
                                        </p:tav>
                                        <p:tav tm="100000">
                                          <p:val>
                                            <p:strVal val="#ppt_h"/>
                                          </p:val>
                                        </p:tav>
                                      </p:tavLst>
                                    </p:anim>
                                    <p:animEffect transition="in" filter="fade">
                                      <p:cBhvr>
                                        <p:cTn id="9" dur="500"/>
                                        <p:tgtEl>
                                          <p:spTgt spid="4099"/>
                                        </p:tgtEl>
                                      </p:cBhvr>
                                    </p:animEffect>
                                  </p:childTnLst>
                                </p:cTn>
                              </p:par>
                              <p:par>
                                <p:cTn id="10" presetID="53" presetClass="entr" presetSubtype="0"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p:cTn id="12" dur="500" fill="hold"/>
                                        <p:tgtEl>
                                          <p:spTgt spid="4098"/>
                                        </p:tgtEl>
                                        <p:attrNameLst>
                                          <p:attrName>ppt_w</p:attrName>
                                        </p:attrNameLst>
                                      </p:cBhvr>
                                      <p:tavLst>
                                        <p:tav tm="0">
                                          <p:val>
                                            <p:fltVal val="0"/>
                                          </p:val>
                                        </p:tav>
                                        <p:tav tm="100000">
                                          <p:val>
                                            <p:strVal val="#ppt_w"/>
                                          </p:val>
                                        </p:tav>
                                      </p:tavLst>
                                    </p:anim>
                                    <p:anim calcmode="lin" valueType="num">
                                      <p:cBhvr>
                                        <p:cTn id="13" dur="500" fill="hold"/>
                                        <p:tgtEl>
                                          <p:spTgt spid="4098"/>
                                        </p:tgtEl>
                                        <p:attrNameLst>
                                          <p:attrName>ppt_h</p:attrName>
                                        </p:attrNameLst>
                                      </p:cBhvr>
                                      <p:tavLst>
                                        <p:tav tm="0">
                                          <p:val>
                                            <p:fltVal val="0"/>
                                          </p:val>
                                        </p:tav>
                                        <p:tav tm="100000">
                                          <p:val>
                                            <p:strVal val="#ppt_h"/>
                                          </p:val>
                                        </p:tav>
                                      </p:tavLst>
                                    </p:anim>
                                    <p:animEffect transition="in" filter="fade">
                                      <p:cBhvr>
                                        <p:cTn id="14"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Daniel\Documents\Conference Notes\FGA 2015 Workshop\Tribal-Marks 01.jpg"/>
          <p:cNvPicPr>
            <a:picLocks noChangeAspect="1" noChangeArrowheads="1"/>
          </p:cNvPicPr>
          <p:nvPr/>
        </p:nvPicPr>
        <p:blipFill>
          <a:blip r:embed="rId2" cstate="screen"/>
          <a:srcRect/>
          <a:stretch>
            <a:fillRect/>
          </a:stretch>
        </p:blipFill>
        <p:spPr bwMode="auto">
          <a:xfrm>
            <a:off x="838200" y="685800"/>
            <a:ext cx="3048000" cy="3074988"/>
          </a:xfrm>
          <a:prstGeom prst="rect">
            <a:avLst/>
          </a:prstGeom>
          <a:noFill/>
          <a:ln w="76200">
            <a:solidFill>
              <a:srgbClr val="F8F8F8"/>
            </a:solidFill>
          </a:ln>
        </p:spPr>
      </p:pic>
      <p:pic>
        <p:nvPicPr>
          <p:cNvPr id="6147" name="Picture 3" descr="C:\Users\Daniel\Documents\Conference Notes\FGA 2015 Workshop\Tribal-Marks 03.jpg"/>
          <p:cNvPicPr>
            <a:picLocks noChangeAspect="1" noChangeArrowheads="1"/>
          </p:cNvPicPr>
          <p:nvPr/>
        </p:nvPicPr>
        <p:blipFill>
          <a:blip r:embed="rId3" cstate="screen"/>
          <a:srcRect/>
          <a:stretch>
            <a:fillRect/>
          </a:stretch>
        </p:blipFill>
        <p:spPr bwMode="auto">
          <a:xfrm>
            <a:off x="2209800" y="3276600"/>
            <a:ext cx="2162175" cy="2114550"/>
          </a:xfrm>
          <a:prstGeom prst="rect">
            <a:avLst/>
          </a:prstGeom>
          <a:noFill/>
          <a:ln w="76200">
            <a:solidFill>
              <a:srgbClr val="F8F8F8"/>
            </a:solidFill>
          </a:ln>
        </p:spPr>
      </p:pic>
      <p:pic>
        <p:nvPicPr>
          <p:cNvPr id="1026" name="Picture 2" descr="C:\Users\Daniel\Documents\Conference Notes\FGA 2015 Workshop\Pictures\Tattoo 02.jpg"/>
          <p:cNvPicPr>
            <a:picLocks noChangeAspect="1" noChangeArrowheads="1"/>
          </p:cNvPicPr>
          <p:nvPr/>
        </p:nvPicPr>
        <p:blipFill>
          <a:blip r:embed="rId4" cstate="screen"/>
          <a:srcRect/>
          <a:stretch>
            <a:fillRect/>
          </a:stretch>
        </p:blipFill>
        <p:spPr bwMode="auto">
          <a:xfrm rot="626502">
            <a:off x="4876800" y="1066800"/>
            <a:ext cx="3054983" cy="3333750"/>
          </a:xfrm>
          <a:prstGeom prst="rect">
            <a:avLst/>
          </a:prstGeom>
          <a:noFill/>
          <a:ln w="76200">
            <a:solidFill>
              <a:srgbClr val="F8F8F8"/>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ppt_w</p:attrName>
                                        </p:attrNameLst>
                                      </p:cBhvr>
                                      <p:tavLst>
                                        <p:tav tm="0">
                                          <p:val>
                                            <p:fltVal val="0"/>
                                          </p:val>
                                        </p:tav>
                                        <p:tav tm="100000">
                                          <p:val>
                                            <p:strVal val="#ppt_w"/>
                                          </p:val>
                                        </p:tav>
                                      </p:tavLst>
                                    </p:anim>
                                    <p:anim calcmode="lin" valueType="num">
                                      <p:cBhvr>
                                        <p:cTn id="8" dur="500" fill="hold"/>
                                        <p:tgtEl>
                                          <p:spTgt spid="6146"/>
                                        </p:tgtEl>
                                        <p:attrNameLst>
                                          <p:attrName>ppt_h</p:attrName>
                                        </p:attrNameLst>
                                      </p:cBhvr>
                                      <p:tavLst>
                                        <p:tav tm="0">
                                          <p:val>
                                            <p:fltVal val="0"/>
                                          </p:val>
                                        </p:tav>
                                        <p:tav tm="100000">
                                          <p:val>
                                            <p:strVal val="#ppt_h"/>
                                          </p:val>
                                        </p:tav>
                                      </p:tavLst>
                                    </p:anim>
                                    <p:animEffect transition="in" filter="fade">
                                      <p:cBhvr>
                                        <p:cTn id="9" dur="500"/>
                                        <p:tgtEl>
                                          <p:spTgt spid="6146"/>
                                        </p:tgtEl>
                                      </p:cBhvr>
                                    </p:animEffect>
                                  </p:childTnLst>
                                </p:cTn>
                              </p:par>
                              <p:par>
                                <p:cTn id="10" presetID="53" presetClass="entr" presetSubtype="0" fill="hold" nodeType="withEffect">
                                  <p:stCondLst>
                                    <p:cond delay="0"/>
                                  </p:stCondLst>
                                  <p:childTnLst>
                                    <p:set>
                                      <p:cBhvr>
                                        <p:cTn id="11" dur="1" fill="hold">
                                          <p:stCondLst>
                                            <p:cond delay="0"/>
                                          </p:stCondLst>
                                        </p:cTn>
                                        <p:tgtEl>
                                          <p:spTgt spid="6147"/>
                                        </p:tgtEl>
                                        <p:attrNameLst>
                                          <p:attrName>style.visibility</p:attrName>
                                        </p:attrNameLst>
                                      </p:cBhvr>
                                      <p:to>
                                        <p:strVal val="visible"/>
                                      </p:to>
                                    </p:set>
                                    <p:anim calcmode="lin" valueType="num">
                                      <p:cBhvr>
                                        <p:cTn id="12" dur="500" fill="hold"/>
                                        <p:tgtEl>
                                          <p:spTgt spid="6147"/>
                                        </p:tgtEl>
                                        <p:attrNameLst>
                                          <p:attrName>ppt_w</p:attrName>
                                        </p:attrNameLst>
                                      </p:cBhvr>
                                      <p:tavLst>
                                        <p:tav tm="0">
                                          <p:val>
                                            <p:fltVal val="0"/>
                                          </p:val>
                                        </p:tav>
                                        <p:tav tm="100000">
                                          <p:val>
                                            <p:strVal val="#ppt_w"/>
                                          </p:val>
                                        </p:tav>
                                      </p:tavLst>
                                    </p:anim>
                                    <p:anim calcmode="lin" valueType="num">
                                      <p:cBhvr>
                                        <p:cTn id="13" dur="500" fill="hold"/>
                                        <p:tgtEl>
                                          <p:spTgt spid="6147"/>
                                        </p:tgtEl>
                                        <p:attrNameLst>
                                          <p:attrName>ppt_h</p:attrName>
                                        </p:attrNameLst>
                                      </p:cBhvr>
                                      <p:tavLst>
                                        <p:tav tm="0">
                                          <p:val>
                                            <p:fltVal val="0"/>
                                          </p:val>
                                        </p:tav>
                                        <p:tav tm="100000">
                                          <p:val>
                                            <p:strVal val="#ppt_h"/>
                                          </p:val>
                                        </p:tav>
                                      </p:tavLst>
                                    </p:anim>
                                    <p:animEffect transition="in" filter="fade">
                                      <p:cBhvr>
                                        <p:cTn id="14" dur="500"/>
                                        <p:tgtEl>
                                          <p:spTgt spid="6147"/>
                                        </p:tgtEl>
                                      </p:cBhvr>
                                    </p:animEffect>
                                  </p:childTnLst>
                                </p:cTn>
                              </p:par>
                              <p:par>
                                <p:cTn id="15" presetID="53"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500" fill="hold"/>
                                        <p:tgtEl>
                                          <p:spTgt spid="1026"/>
                                        </p:tgtEl>
                                        <p:attrNameLst>
                                          <p:attrName>ppt_w</p:attrName>
                                        </p:attrNameLst>
                                      </p:cBhvr>
                                      <p:tavLst>
                                        <p:tav tm="0">
                                          <p:val>
                                            <p:fltVal val="0"/>
                                          </p:val>
                                        </p:tav>
                                        <p:tav tm="100000">
                                          <p:val>
                                            <p:strVal val="#ppt_w"/>
                                          </p:val>
                                        </p:tav>
                                      </p:tavLst>
                                    </p:anim>
                                    <p:anim calcmode="lin" valueType="num">
                                      <p:cBhvr>
                                        <p:cTn id="18" dur="500" fill="hold"/>
                                        <p:tgtEl>
                                          <p:spTgt spid="1026"/>
                                        </p:tgtEl>
                                        <p:attrNameLst>
                                          <p:attrName>ppt_h</p:attrName>
                                        </p:attrNameLst>
                                      </p:cBhvr>
                                      <p:tavLst>
                                        <p:tav tm="0">
                                          <p:val>
                                            <p:fltVal val="0"/>
                                          </p:val>
                                        </p:tav>
                                        <p:tav tm="100000">
                                          <p:val>
                                            <p:strVal val="#ppt_h"/>
                                          </p:val>
                                        </p:tav>
                                      </p:tavLst>
                                    </p:anim>
                                    <p:animEffect transition="in" filter="fade">
                                      <p:cBhvr>
                                        <p:cTn id="1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Daniel\Documents\Conference Notes\FGA 2015 Workshop\African body art 01.jpg"/>
          <p:cNvPicPr>
            <a:picLocks noChangeAspect="1" noChangeArrowheads="1"/>
          </p:cNvPicPr>
          <p:nvPr/>
        </p:nvPicPr>
        <p:blipFill>
          <a:blip r:embed="rId2" cstate="screen"/>
          <a:srcRect/>
          <a:stretch>
            <a:fillRect/>
          </a:stretch>
        </p:blipFill>
        <p:spPr bwMode="auto">
          <a:xfrm>
            <a:off x="457200" y="2590800"/>
            <a:ext cx="4340225" cy="2920744"/>
          </a:xfrm>
          <a:prstGeom prst="rect">
            <a:avLst/>
          </a:prstGeom>
          <a:noFill/>
          <a:ln w="76200">
            <a:solidFill>
              <a:srgbClr val="F8F8F8"/>
            </a:solidFill>
          </a:ln>
        </p:spPr>
      </p:pic>
      <p:pic>
        <p:nvPicPr>
          <p:cNvPr id="7170" name="Picture 2" descr="C:\Users\Daniel\Documents\Conference Notes\FGA 2015 Workshop\Piercing 01.jpg"/>
          <p:cNvPicPr>
            <a:picLocks noChangeAspect="1" noChangeArrowheads="1"/>
          </p:cNvPicPr>
          <p:nvPr/>
        </p:nvPicPr>
        <p:blipFill>
          <a:blip r:embed="rId3" cstate="screen"/>
          <a:srcRect/>
          <a:stretch>
            <a:fillRect/>
          </a:stretch>
        </p:blipFill>
        <p:spPr bwMode="auto">
          <a:xfrm>
            <a:off x="4343400" y="685800"/>
            <a:ext cx="4572000" cy="3173412"/>
          </a:xfrm>
          <a:prstGeom prst="rect">
            <a:avLst/>
          </a:prstGeom>
          <a:noFill/>
          <a:ln w="76200">
            <a:solidFill>
              <a:srgbClr val="F8F8F8"/>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p:cTn id="7" dur="500" fill="hold"/>
                                        <p:tgtEl>
                                          <p:spTgt spid="7171"/>
                                        </p:tgtEl>
                                        <p:attrNameLst>
                                          <p:attrName>ppt_w</p:attrName>
                                        </p:attrNameLst>
                                      </p:cBhvr>
                                      <p:tavLst>
                                        <p:tav tm="0">
                                          <p:val>
                                            <p:fltVal val="0"/>
                                          </p:val>
                                        </p:tav>
                                        <p:tav tm="100000">
                                          <p:val>
                                            <p:strVal val="#ppt_w"/>
                                          </p:val>
                                        </p:tav>
                                      </p:tavLst>
                                    </p:anim>
                                    <p:anim calcmode="lin" valueType="num">
                                      <p:cBhvr>
                                        <p:cTn id="8" dur="500" fill="hold"/>
                                        <p:tgtEl>
                                          <p:spTgt spid="7171"/>
                                        </p:tgtEl>
                                        <p:attrNameLst>
                                          <p:attrName>ppt_h</p:attrName>
                                        </p:attrNameLst>
                                      </p:cBhvr>
                                      <p:tavLst>
                                        <p:tav tm="0">
                                          <p:val>
                                            <p:fltVal val="0"/>
                                          </p:val>
                                        </p:tav>
                                        <p:tav tm="100000">
                                          <p:val>
                                            <p:strVal val="#ppt_h"/>
                                          </p:val>
                                        </p:tav>
                                      </p:tavLst>
                                    </p:anim>
                                    <p:animEffect transition="in" filter="fade">
                                      <p:cBhvr>
                                        <p:cTn id="9" dur="500"/>
                                        <p:tgtEl>
                                          <p:spTgt spid="7171"/>
                                        </p:tgtEl>
                                      </p:cBhvr>
                                    </p:animEffect>
                                  </p:childTnLst>
                                </p:cTn>
                              </p:par>
                              <p:par>
                                <p:cTn id="10" presetID="53" presetClass="entr" presetSubtype="0" fill="hold" nodeType="withEffect">
                                  <p:stCondLst>
                                    <p:cond delay="0"/>
                                  </p:stCondLst>
                                  <p:childTnLst>
                                    <p:set>
                                      <p:cBhvr>
                                        <p:cTn id="11" dur="1" fill="hold">
                                          <p:stCondLst>
                                            <p:cond delay="0"/>
                                          </p:stCondLst>
                                        </p:cTn>
                                        <p:tgtEl>
                                          <p:spTgt spid="7170"/>
                                        </p:tgtEl>
                                        <p:attrNameLst>
                                          <p:attrName>style.visibility</p:attrName>
                                        </p:attrNameLst>
                                      </p:cBhvr>
                                      <p:to>
                                        <p:strVal val="visible"/>
                                      </p:to>
                                    </p:set>
                                    <p:anim calcmode="lin" valueType="num">
                                      <p:cBhvr>
                                        <p:cTn id="12" dur="500" fill="hold"/>
                                        <p:tgtEl>
                                          <p:spTgt spid="7170"/>
                                        </p:tgtEl>
                                        <p:attrNameLst>
                                          <p:attrName>ppt_w</p:attrName>
                                        </p:attrNameLst>
                                      </p:cBhvr>
                                      <p:tavLst>
                                        <p:tav tm="0">
                                          <p:val>
                                            <p:fltVal val="0"/>
                                          </p:val>
                                        </p:tav>
                                        <p:tav tm="100000">
                                          <p:val>
                                            <p:strVal val="#ppt_w"/>
                                          </p:val>
                                        </p:tav>
                                      </p:tavLst>
                                    </p:anim>
                                    <p:anim calcmode="lin" valueType="num">
                                      <p:cBhvr>
                                        <p:cTn id="13" dur="500" fill="hold"/>
                                        <p:tgtEl>
                                          <p:spTgt spid="7170"/>
                                        </p:tgtEl>
                                        <p:attrNameLst>
                                          <p:attrName>ppt_h</p:attrName>
                                        </p:attrNameLst>
                                      </p:cBhvr>
                                      <p:tavLst>
                                        <p:tav tm="0">
                                          <p:val>
                                            <p:fltVal val="0"/>
                                          </p:val>
                                        </p:tav>
                                        <p:tav tm="100000">
                                          <p:val>
                                            <p:strVal val="#ppt_h"/>
                                          </p:val>
                                        </p:tav>
                                      </p:tavLst>
                                    </p:anim>
                                    <p:animEffect transition="in" filter="fade">
                                      <p:cBhvr>
                                        <p:cTn id="14"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795</TotalTime>
  <Words>1021</Words>
  <Application>Microsoft Office PowerPoint</Application>
  <PresentationFormat>On-screen Show (4:3)</PresentationFormat>
  <Paragraphs>75</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Daniel Hill</dc:creator>
  <cp:lastModifiedBy>Daniel Hill</cp:lastModifiedBy>
  <cp:revision>71</cp:revision>
  <dcterms:created xsi:type="dcterms:W3CDTF">2015-09-08T17:51:31Z</dcterms:created>
  <dcterms:modified xsi:type="dcterms:W3CDTF">2016-02-18T18:39:55Z</dcterms:modified>
</cp:coreProperties>
</file>