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3"/>
  </p:handoutMasterIdLst>
  <p:sldIdLst>
    <p:sldId id="278" r:id="rId2"/>
    <p:sldId id="256" r:id="rId3"/>
    <p:sldId id="257" r:id="rId4"/>
    <p:sldId id="258" r:id="rId5"/>
    <p:sldId id="259" r:id="rId6"/>
    <p:sldId id="260"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84" r:id="rId24"/>
    <p:sldId id="280" r:id="rId25"/>
    <p:sldId id="281" r:id="rId26"/>
    <p:sldId id="282" r:id="rId27"/>
    <p:sldId id="283" r:id="rId28"/>
    <p:sldId id="287" r:id="rId29"/>
    <p:sldId id="298" r:id="rId30"/>
    <p:sldId id="299" r:id="rId31"/>
    <p:sldId id="288" r:id="rId32"/>
    <p:sldId id="317" r:id="rId33"/>
    <p:sldId id="290" r:id="rId34"/>
    <p:sldId id="291" r:id="rId35"/>
    <p:sldId id="300" r:id="rId36"/>
    <p:sldId id="301" r:id="rId37"/>
    <p:sldId id="302" r:id="rId38"/>
    <p:sldId id="303" r:id="rId39"/>
    <p:sldId id="294" r:id="rId40"/>
    <p:sldId id="289" r:id="rId41"/>
    <p:sldId id="316" r:id="rId42"/>
    <p:sldId id="315" r:id="rId43"/>
    <p:sldId id="296" r:id="rId44"/>
    <p:sldId id="304" r:id="rId45"/>
    <p:sldId id="305" r:id="rId46"/>
    <p:sldId id="292" r:id="rId47"/>
    <p:sldId id="310" r:id="rId48"/>
    <p:sldId id="311" r:id="rId49"/>
    <p:sldId id="313" r:id="rId50"/>
    <p:sldId id="312" r:id="rId51"/>
    <p:sldId id="308" r:id="rId52"/>
    <p:sldId id="309" r:id="rId53"/>
    <p:sldId id="314" r:id="rId54"/>
    <p:sldId id="261" r:id="rId55"/>
    <p:sldId id="286" r:id="rId56"/>
    <p:sldId id="318" r:id="rId57"/>
    <p:sldId id="293" r:id="rId58"/>
    <p:sldId id="306" r:id="rId59"/>
    <p:sldId id="307" r:id="rId60"/>
    <p:sldId id="320" r:id="rId61"/>
    <p:sldId id="319"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2" d="100"/>
          <a:sy n="122" d="100"/>
        </p:scale>
        <p:origin x="-121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182B3F-A9A6-4E7B-AAAF-79A02A9D2CA2}" type="datetimeFigureOut">
              <a:rPr lang="en-US" smtClean="0"/>
              <a:t>8/16/12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AA8263-5ED1-4904-BC78-985E25FCCE3D}" type="slidenum">
              <a:rPr lang="en-US" smtClean="0"/>
              <a:t>‹#›</a:t>
            </a:fld>
            <a:endParaRPr lang="en-US"/>
          </a:p>
        </p:txBody>
      </p:sp>
    </p:spTree>
    <p:extLst>
      <p:ext uri="{BB962C8B-B14F-4D97-AF65-F5344CB8AC3E}">
        <p14:creationId xmlns:p14="http://schemas.microsoft.com/office/powerpoint/2010/main" val="21385028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D6615E-865B-4D8F-9CB3-A71AA4490E57}" type="datetimeFigureOut">
              <a:rPr lang="en-US" smtClean="0"/>
              <a:t>8/16/12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1327620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D6615E-865B-4D8F-9CB3-A71AA4490E57}" type="datetimeFigureOut">
              <a:rPr lang="en-US" smtClean="0"/>
              <a:t>8/16/12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4080450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D6615E-865B-4D8F-9CB3-A71AA4490E57}" type="datetimeFigureOut">
              <a:rPr lang="en-US" smtClean="0"/>
              <a:t>8/16/12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3586982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D6615E-865B-4D8F-9CB3-A71AA4490E57}" type="datetimeFigureOut">
              <a:rPr lang="en-US" smtClean="0"/>
              <a:t>8/16/12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3442423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D6615E-865B-4D8F-9CB3-A71AA4490E57}" type="datetimeFigureOut">
              <a:rPr lang="en-US" smtClean="0"/>
              <a:t>8/16/12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3966504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D6615E-865B-4D8F-9CB3-A71AA4490E57}" type="datetimeFigureOut">
              <a:rPr lang="en-US" smtClean="0"/>
              <a:t>8/16/12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102977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D6615E-865B-4D8F-9CB3-A71AA4490E57}" type="datetimeFigureOut">
              <a:rPr lang="en-US" smtClean="0"/>
              <a:t>8/16/12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290990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D6615E-865B-4D8F-9CB3-A71AA4490E57}" type="datetimeFigureOut">
              <a:rPr lang="en-US" smtClean="0"/>
              <a:t>8/16/12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194153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6615E-865B-4D8F-9CB3-A71AA4490E57}" type="datetimeFigureOut">
              <a:rPr lang="en-US" smtClean="0"/>
              <a:t>8/16/12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3780356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D6615E-865B-4D8F-9CB3-A71AA4490E57}" type="datetimeFigureOut">
              <a:rPr lang="en-US" smtClean="0"/>
              <a:t>8/16/12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1934086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D6615E-865B-4D8F-9CB3-A71AA4490E57}" type="datetimeFigureOut">
              <a:rPr lang="en-US" smtClean="0"/>
              <a:t>8/16/12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6EB63B-E91B-48B3-9872-E86D305B568E}" type="slidenum">
              <a:rPr lang="en-US" smtClean="0"/>
              <a:t>‹#›</a:t>
            </a:fld>
            <a:endParaRPr lang="en-US"/>
          </a:p>
        </p:txBody>
      </p:sp>
    </p:spTree>
    <p:extLst>
      <p:ext uri="{BB962C8B-B14F-4D97-AF65-F5344CB8AC3E}">
        <p14:creationId xmlns:p14="http://schemas.microsoft.com/office/powerpoint/2010/main" val="3736928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6615E-865B-4D8F-9CB3-A71AA4490E57}" type="datetimeFigureOut">
              <a:rPr lang="en-US" smtClean="0"/>
              <a:t>8/16/12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EB63B-E91B-48B3-9872-E86D305B568E}" type="slidenum">
              <a:rPr lang="en-US" smtClean="0"/>
              <a:t>‹#›</a:t>
            </a:fld>
            <a:endParaRPr lang="en-US"/>
          </a:p>
        </p:txBody>
      </p:sp>
    </p:spTree>
    <p:extLst>
      <p:ext uri="{BB962C8B-B14F-4D97-AF65-F5344CB8AC3E}">
        <p14:creationId xmlns:p14="http://schemas.microsoft.com/office/powerpoint/2010/main" val="4084207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gif"/><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 Id="rId3" Type="http://schemas.openxmlformats.org/officeDocument/2006/relationships/image" Target="../media/image9.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rchive.org/details/lydgatestroyno9702lydguoft" TargetMode="External"/><Relationship Id="rId4" Type="http://schemas.openxmlformats.org/officeDocument/2006/relationships/hyperlink" Target="http://en.wikipedia.org/wiki/Wynkyn_de_Worde" TargetMode="External"/><Relationship Id="rId1" Type="http://schemas.openxmlformats.org/officeDocument/2006/relationships/slideLayout" Target="../slideLayouts/slideLayout2.xml"/><Relationship Id="rId2" Type="http://schemas.openxmlformats.org/officeDocument/2006/relationships/hyperlink" Target="http://books.google.com.au/books?id=jR9tGAh29jEC"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pic>
        <p:nvPicPr>
          <p:cNvPr id="7" name="Content Placeholder 6"/>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4572000" cy="6857999"/>
          </a:xfrm>
          <a:prstGeom prst="rect">
            <a:avLst/>
          </a:prstGeom>
        </p:spPr>
      </p:pic>
      <p:pic>
        <p:nvPicPr>
          <p:cNvPr id="8" name="Content Placeholder 7"/>
          <p:cNvPicPr>
            <a:picLocks noGrp="1"/>
          </p:cNvPicPr>
          <p:nvPr>
            <p:ph sz="quarter" idx="4"/>
          </p:nvPr>
        </p:nvPicPr>
        <p:blipFill>
          <a:blip r:embed="rId3">
            <a:extLst>
              <a:ext uri="{28A0092B-C50C-407E-A947-70E740481C1C}">
                <a14:useLocalDpi xmlns:a14="http://schemas.microsoft.com/office/drawing/2010/main" val="0"/>
              </a:ext>
            </a:extLst>
          </a:blip>
          <a:stretch>
            <a:fillRect/>
          </a:stretch>
        </p:blipFill>
        <p:spPr>
          <a:xfrm>
            <a:off x="4495801" y="0"/>
            <a:ext cx="4648200" cy="7391400"/>
          </a:xfrm>
          <a:prstGeom prst="rect">
            <a:avLst/>
          </a:prstGeom>
        </p:spPr>
      </p:pic>
    </p:spTree>
    <p:extLst>
      <p:ext uri="{BB962C8B-B14F-4D97-AF65-F5344CB8AC3E}">
        <p14:creationId xmlns:p14="http://schemas.microsoft.com/office/powerpoint/2010/main" val="197749021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pPr algn="l"/>
            <a:r>
              <a:rPr lang="en-US" dirty="0" smtClean="0"/>
              <a:t>  </a:t>
            </a:r>
            <a:r>
              <a:rPr lang="en-US" b="1" u="sng" dirty="0" smtClean="0"/>
              <a:t>Jeremiah Burroughs </a:t>
            </a:r>
            <a:r>
              <a:rPr lang="en-US" sz="2800" dirty="0" smtClean="0"/>
              <a:t>(1600-1646) </a:t>
            </a:r>
            <a:r>
              <a:rPr lang="en-US" sz="2200" dirty="0" smtClean="0"/>
              <a:t>Cambridge grad, rector  </a:t>
            </a:r>
            <a:br>
              <a:rPr lang="en-US" sz="2200" dirty="0" smtClean="0"/>
            </a:br>
            <a:r>
              <a:rPr lang="en-US" sz="2200" dirty="0" smtClean="0"/>
              <a:t>   </a:t>
            </a:r>
            <a:r>
              <a:rPr lang="en-US" sz="2800" dirty="0" smtClean="0"/>
              <a:t>Saints rescued from Great Tribulation            </a:t>
            </a:r>
            <a:r>
              <a:rPr lang="en-US" sz="2200" dirty="0"/>
              <a:t> </a:t>
            </a:r>
            <a:r>
              <a:rPr lang="en-US" sz="2200" dirty="0" smtClean="0"/>
              <a:t>      Westminster Assembly </a:t>
            </a:r>
            <a:endParaRPr lang="en-US" sz="2200" dirty="0"/>
          </a:p>
        </p:txBody>
      </p:sp>
      <p:sp>
        <p:nvSpPr>
          <p:cNvPr id="4" name="Content Placeholder 3"/>
          <p:cNvSpPr>
            <a:spLocks noGrp="1"/>
          </p:cNvSpPr>
          <p:nvPr>
            <p:ph sz="half" idx="2"/>
          </p:nvPr>
        </p:nvSpPr>
        <p:spPr>
          <a:xfrm>
            <a:off x="3581400" y="1447800"/>
            <a:ext cx="5410200" cy="5257800"/>
          </a:xfrm>
        </p:spPr>
        <p:txBody>
          <a:bodyPr>
            <a:normAutofit fontScale="77500" lnSpcReduction="20000"/>
          </a:bodyPr>
          <a:lstStyle/>
          <a:p>
            <a:pPr marL="0" marR="0" indent="0">
              <a:lnSpc>
                <a:spcPct val="115000"/>
              </a:lnSpc>
              <a:spcBef>
                <a:spcPts val="0"/>
              </a:spcBef>
              <a:spcAft>
                <a:spcPts val="0"/>
              </a:spcAft>
              <a:buNone/>
            </a:pPr>
            <a:r>
              <a:rPr lang="en-US" dirty="0">
                <a:solidFill>
                  <a:srgbClr val="000000"/>
                </a:solidFill>
                <a:latin typeface="Times New Roman"/>
                <a:ea typeface="Calibri"/>
              </a:rPr>
              <a:t>“The first thing that shall be done in this great day of </a:t>
            </a:r>
            <a:r>
              <a:rPr lang="en-US" dirty="0" err="1">
                <a:solidFill>
                  <a:srgbClr val="000000"/>
                </a:solidFill>
                <a:latin typeface="Times New Roman"/>
                <a:ea typeface="Calibri"/>
              </a:rPr>
              <a:t>Jezreel</a:t>
            </a:r>
            <a:r>
              <a:rPr lang="en-US" dirty="0">
                <a:solidFill>
                  <a:srgbClr val="000000"/>
                </a:solidFill>
                <a:latin typeface="Times New Roman"/>
                <a:ea typeface="Calibri"/>
              </a:rPr>
              <a:t>, shall be the deliverance of the Churches from </a:t>
            </a:r>
            <a:r>
              <a:rPr lang="en-US" dirty="0" err="1">
                <a:solidFill>
                  <a:srgbClr val="000000"/>
                </a:solidFill>
                <a:latin typeface="Times New Roman"/>
                <a:ea typeface="Calibri"/>
              </a:rPr>
              <a:t>wofull</a:t>
            </a:r>
            <a:r>
              <a:rPr lang="en-US" dirty="0">
                <a:solidFill>
                  <a:srgbClr val="000000"/>
                </a:solidFill>
                <a:latin typeface="Times New Roman"/>
                <a:ea typeface="Calibri"/>
              </a:rPr>
              <a:t> affliction which they shall be found to be in a little before, For so the Scripture tells us, </a:t>
            </a:r>
            <a:r>
              <a:rPr lang="en-US" i="1" dirty="0">
                <a:solidFill>
                  <a:srgbClr val="000000"/>
                </a:solidFill>
                <a:latin typeface="Times New Roman"/>
                <a:ea typeface="Calibri"/>
              </a:rPr>
              <a:t>Dan.12.1. </a:t>
            </a:r>
            <a:r>
              <a:rPr lang="en-US" dirty="0">
                <a:solidFill>
                  <a:srgbClr val="000000"/>
                </a:solidFill>
                <a:latin typeface="Times New Roman"/>
                <a:ea typeface="Calibri"/>
              </a:rPr>
              <a:t>that </a:t>
            </a:r>
            <a:r>
              <a:rPr lang="en-US" i="1" dirty="0">
                <a:solidFill>
                  <a:srgbClr val="000000"/>
                </a:solidFill>
                <a:latin typeface="Times New Roman"/>
                <a:ea typeface="Calibri"/>
              </a:rPr>
              <a:t>before this day there shall be a time of trouble such as never was…and at that time thy people shall be delivered…</a:t>
            </a:r>
            <a:r>
              <a:rPr lang="en-US" dirty="0">
                <a:solidFill>
                  <a:srgbClr val="000000"/>
                </a:solidFill>
                <a:latin typeface="Times New Roman"/>
                <a:ea typeface="Calibri"/>
              </a:rPr>
              <a:t>it is therefore called </a:t>
            </a:r>
            <a:r>
              <a:rPr lang="en-US" i="1" dirty="0">
                <a:solidFill>
                  <a:srgbClr val="000000"/>
                </a:solidFill>
                <a:latin typeface="Times New Roman"/>
                <a:ea typeface="Calibri"/>
              </a:rPr>
              <a:t>a great day</a:t>
            </a:r>
            <a:r>
              <a:rPr lang="en-US" dirty="0">
                <a:solidFill>
                  <a:srgbClr val="000000"/>
                </a:solidFill>
                <a:latin typeface="Times New Roman"/>
                <a:ea typeface="Calibri"/>
              </a:rPr>
              <a:t>, because of Gods appearing so gloriously in the deliverance of his Church at that day. … </a:t>
            </a:r>
            <a:r>
              <a:rPr lang="en-US" dirty="0" smtClean="0">
                <a:solidFill>
                  <a:srgbClr val="000000"/>
                </a:solidFill>
                <a:latin typeface="Times New Roman"/>
                <a:ea typeface="Calibri"/>
              </a:rPr>
              <a:t>It </a:t>
            </a:r>
            <a:r>
              <a:rPr lang="en-US" dirty="0">
                <a:solidFill>
                  <a:srgbClr val="000000"/>
                </a:solidFill>
                <a:latin typeface="Times New Roman"/>
                <a:ea typeface="Calibri"/>
              </a:rPr>
              <a:t>is a going up, it is a </a:t>
            </a:r>
            <a:r>
              <a:rPr lang="en-US" dirty="0" smtClean="0">
                <a:solidFill>
                  <a:srgbClr val="000000"/>
                </a:solidFill>
                <a:latin typeface="Times New Roman"/>
                <a:ea typeface="Calibri"/>
              </a:rPr>
              <a:t>rising… search </a:t>
            </a:r>
            <a:r>
              <a:rPr lang="en-US" dirty="0">
                <a:solidFill>
                  <a:srgbClr val="000000"/>
                </a:solidFill>
                <a:latin typeface="Times New Roman"/>
                <a:ea typeface="Calibri"/>
              </a:rPr>
              <a:t>into these truths of God, that so they may be the better prepared to meet Christ their Bride-groom when he </a:t>
            </a:r>
            <a:r>
              <a:rPr lang="en-US" dirty="0" err="1">
                <a:solidFill>
                  <a:srgbClr val="000000"/>
                </a:solidFill>
                <a:latin typeface="Times New Roman"/>
                <a:ea typeface="Calibri"/>
              </a:rPr>
              <a:t>commeth</a:t>
            </a:r>
            <a:r>
              <a:rPr lang="en-US" dirty="0" smtClean="0">
                <a:solidFill>
                  <a:srgbClr val="000000"/>
                </a:solidFill>
                <a:latin typeface="Times New Roman"/>
                <a:ea typeface="Calibri"/>
              </a:rPr>
              <a:t>.</a:t>
            </a:r>
          </a:p>
          <a:p>
            <a:pPr marL="0" marR="0" indent="0">
              <a:lnSpc>
                <a:spcPct val="115000"/>
              </a:lnSpc>
              <a:spcBef>
                <a:spcPts val="0"/>
              </a:spcBef>
              <a:spcAft>
                <a:spcPts val="0"/>
              </a:spcAft>
              <a:buNone/>
            </a:pPr>
            <a:endParaRPr lang="en-US" sz="1300" dirty="0" smtClean="0">
              <a:effectLst/>
              <a:latin typeface="Times New Roman"/>
              <a:ea typeface="Times New Roman"/>
            </a:endParaRPr>
          </a:p>
          <a:p>
            <a:pPr marL="0" lvl="0" indent="0">
              <a:spcBef>
                <a:spcPts val="0"/>
              </a:spcBef>
              <a:buNone/>
              <a:tabLst>
                <a:tab pos="457200" algn="l"/>
              </a:tabLst>
            </a:pPr>
            <a:r>
              <a:rPr lang="en-US" sz="2000" i="1" dirty="0" smtClean="0">
                <a:solidFill>
                  <a:srgbClr val="000000"/>
                </a:solidFill>
                <a:ea typeface="Calibri"/>
                <a:cs typeface="Times New Roman"/>
              </a:rPr>
              <a:t>An </a:t>
            </a:r>
            <a:r>
              <a:rPr lang="en-US" sz="2000" i="1" dirty="0">
                <a:solidFill>
                  <a:srgbClr val="000000"/>
                </a:solidFill>
                <a:ea typeface="Calibri"/>
                <a:cs typeface="Times New Roman"/>
              </a:rPr>
              <a:t>Exposition of The </a:t>
            </a:r>
            <a:r>
              <a:rPr lang="en-US" sz="2000" i="1" dirty="0" err="1">
                <a:solidFill>
                  <a:srgbClr val="000000"/>
                </a:solidFill>
                <a:ea typeface="Calibri"/>
                <a:cs typeface="Times New Roman"/>
              </a:rPr>
              <a:t>Prophesie</a:t>
            </a:r>
            <a:r>
              <a:rPr lang="en-US" sz="2000" i="1" dirty="0">
                <a:solidFill>
                  <a:srgbClr val="000000"/>
                </a:solidFill>
                <a:ea typeface="Calibri"/>
                <a:cs typeface="Times New Roman"/>
              </a:rPr>
              <a:t> of Hosea</a:t>
            </a:r>
            <a:r>
              <a:rPr lang="en-US" sz="2000" dirty="0">
                <a:solidFill>
                  <a:srgbClr val="000000"/>
                </a:solidFill>
                <a:ea typeface="Calibri"/>
                <a:cs typeface="Times New Roman"/>
              </a:rPr>
              <a:t> (London, 1643), </a:t>
            </a:r>
            <a:r>
              <a:rPr lang="en-US" sz="2000" dirty="0" smtClean="0">
                <a:solidFill>
                  <a:srgbClr val="000000"/>
                </a:solidFill>
                <a:ea typeface="Calibri"/>
                <a:cs typeface="Times New Roman"/>
              </a:rPr>
              <a:t>187, 195.</a:t>
            </a:r>
            <a:endParaRPr lang="en-US" sz="1800" dirty="0" smtClean="0">
              <a:effectLst/>
              <a:latin typeface="Times New Roman"/>
              <a:ea typeface="Times New Roman"/>
              <a:cs typeface="Times New Roman"/>
            </a:endParaRPr>
          </a:p>
        </p:txBody>
      </p:sp>
      <p:pic>
        <p:nvPicPr>
          <p:cNvPr id="5" name="Content Placeholder 4"/>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76200" y="1524000"/>
            <a:ext cx="3733801" cy="5029200"/>
          </a:xfrm>
          <a:prstGeom prst="rect">
            <a:avLst/>
          </a:prstGeom>
        </p:spPr>
      </p:pic>
    </p:spTree>
    <p:extLst>
      <p:ext uri="{BB962C8B-B14F-4D97-AF65-F5344CB8AC3E}">
        <p14:creationId xmlns:p14="http://schemas.microsoft.com/office/powerpoint/2010/main" val="303815900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295400"/>
          </a:xfrm>
        </p:spPr>
        <p:txBody>
          <a:bodyPr>
            <a:normAutofit fontScale="90000"/>
          </a:bodyPr>
          <a:lstStyle/>
          <a:p>
            <a:pPr marL="0" marR="0">
              <a:lnSpc>
                <a:spcPct val="115000"/>
              </a:lnSpc>
              <a:spcBef>
                <a:spcPts val="0"/>
              </a:spcBef>
              <a:spcAft>
                <a:spcPts val="1000"/>
              </a:spcAft>
            </a:pPr>
            <a:r>
              <a:rPr lang="en-US" sz="3300" b="1" u="sng" dirty="0">
                <a:solidFill>
                  <a:srgbClr val="000000"/>
                </a:solidFill>
              </a:rPr>
              <a:t>Ephraim </a:t>
            </a:r>
            <a:r>
              <a:rPr lang="en-US" sz="3300" b="1" u="sng" dirty="0" err="1">
                <a:solidFill>
                  <a:srgbClr val="000000"/>
                </a:solidFill>
              </a:rPr>
              <a:t>Huit</a:t>
            </a:r>
            <a:r>
              <a:rPr lang="en-US" sz="3300" b="1" u="sng" dirty="0">
                <a:solidFill>
                  <a:srgbClr val="000000"/>
                </a:solidFill>
              </a:rPr>
              <a:t> </a:t>
            </a:r>
            <a:r>
              <a:rPr lang="en-US" sz="3100" b="1" u="sng" dirty="0">
                <a:solidFill>
                  <a:srgbClr val="000000"/>
                </a:solidFill>
              </a:rPr>
              <a:t>(Hewitt)</a:t>
            </a:r>
            <a:r>
              <a:rPr lang="en-US" sz="3100" dirty="0">
                <a:solidFill>
                  <a:srgbClr val="000000"/>
                </a:solidFill>
              </a:rPr>
              <a:t> </a:t>
            </a:r>
            <a:r>
              <a:rPr lang="en-US" sz="2900" dirty="0">
                <a:solidFill>
                  <a:srgbClr val="000000"/>
                </a:solidFill>
              </a:rPr>
              <a:t>(1604-1644) </a:t>
            </a:r>
            <a:r>
              <a:rPr lang="en-US" sz="2900" dirty="0" smtClean="0">
                <a:solidFill>
                  <a:srgbClr val="000000"/>
                </a:solidFill>
              </a:rPr>
              <a:t> </a:t>
            </a:r>
            <a:r>
              <a:rPr lang="en-US" sz="2200" dirty="0" smtClean="0">
                <a:solidFill>
                  <a:srgbClr val="000000"/>
                </a:solidFill>
              </a:rPr>
              <a:t>Connecticut </a:t>
            </a:r>
            <a:r>
              <a:rPr lang="en-US" sz="2200" dirty="0">
                <a:solidFill>
                  <a:srgbClr val="000000"/>
                </a:solidFill>
              </a:rPr>
              <a:t>Puritan </a:t>
            </a:r>
            <a:r>
              <a:rPr lang="en-US" sz="2200" dirty="0" smtClean="0">
                <a:solidFill>
                  <a:srgbClr val="000000"/>
                </a:solidFill>
              </a:rPr>
              <a:t>minister</a:t>
            </a:r>
            <a:r>
              <a:rPr lang="en-US" sz="2000" dirty="0">
                <a:cs typeface="Times New Roman"/>
              </a:rPr>
              <a:t/>
            </a:r>
            <a:br>
              <a:rPr lang="en-US" sz="2000" dirty="0">
                <a:cs typeface="Times New Roman"/>
              </a:rPr>
            </a:br>
            <a:r>
              <a:rPr lang="en-US" sz="2300" dirty="0" smtClean="0">
                <a:cs typeface="Times New Roman"/>
              </a:rPr>
              <a:t>Christians delivered &amp; preserved, Kingdom given to Jews who settle Judah, </a:t>
            </a:r>
            <a:br>
              <a:rPr lang="en-US" sz="2300" dirty="0" smtClean="0">
                <a:cs typeface="Times New Roman"/>
              </a:rPr>
            </a:br>
            <a:r>
              <a:rPr lang="en-US" sz="2300" u="sng" dirty="0" smtClean="0">
                <a:cs typeface="Times New Roman"/>
              </a:rPr>
              <a:t>Gog &amp; </a:t>
            </a:r>
            <a:r>
              <a:rPr lang="en-US" sz="2300" u="sng" dirty="0" err="1" smtClean="0">
                <a:cs typeface="Times New Roman"/>
              </a:rPr>
              <a:t>Magog</a:t>
            </a:r>
            <a:r>
              <a:rPr lang="en-US" sz="2300" u="sng" dirty="0" smtClean="0">
                <a:cs typeface="Times New Roman"/>
              </a:rPr>
              <a:t> invade, Christ’s bride returns to earth to set up Christ’s Kingdom</a:t>
            </a:r>
            <a:endParaRPr lang="en-US" sz="2300" b="1" u="sng" dirty="0"/>
          </a:p>
        </p:txBody>
      </p:sp>
      <p:sp>
        <p:nvSpPr>
          <p:cNvPr id="3" name="Content Placeholder 2"/>
          <p:cNvSpPr>
            <a:spLocks noGrp="1"/>
          </p:cNvSpPr>
          <p:nvPr>
            <p:ph idx="1"/>
          </p:nvPr>
        </p:nvSpPr>
        <p:spPr>
          <a:xfrm>
            <a:off x="152400" y="1371600"/>
            <a:ext cx="8839200" cy="5486400"/>
          </a:xfrm>
        </p:spPr>
        <p:txBody>
          <a:bodyPr>
            <a:normAutofit fontScale="92500" lnSpcReduction="10000"/>
          </a:bodyPr>
          <a:lstStyle/>
          <a:p>
            <a:pPr marL="0" marR="0" indent="0">
              <a:lnSpc>
                <a:spcPct val="115000"/>
              </a:lnSpc>
              <a:spcBef>
                <a:spcPts val="0"/>
              </a:spcBef>
              <a:spcAft>
                <a:spcPts val="1000"/>
              </a:spcAft>
              <a:buNone/>
            </a:pPr>
            <a:r>
              <a:rPr lang="en-US" sz="2400" dirty="0">
                <a:solidFill>
                  <a:srgbClr val="000000"/>
                </a:solidFill>
                <a:latin typeface="Times New Roman" pitchFamily="18" charset="0"/>
                <a:ea typeface="Calibri"/>
                <a:cs typeface="Times New Roman" pitchFamily="18" charset="0"/>
              </a:rPr>
              <a:t>“deliverance from outward trials is expressed by the Lords coming in the clouds…in the deliverance of his Church, from Egypt, and preservation in the </a:t>
            </a:r>
            <a:r>
              <a:rPr lang="en-US" sz="2400" dirty="0" err="1">
                <a:solidFill>
                  <a:srgbClr val="000000"/>
                </a:solidFill>
                <a:latin typeface="Times New Roman" pitchFamily="18" charset="0"/>
                <a:ea typeface="Calibri"/>
                <a:cs typeface="Times New Roman" pitchFamily="18" charset="0"/>
              </a:rPr>
              <a:t>wildernesse</a:t>
            </a:r>
            <a:r>
              <a:rPr lang="en-US" sz="2400" dirty="0">
                <a:solidFill>
                  <a:srgbClr val="000000"/>
                </a:solidFill>
                <a:latin typeface="Times New Roman" pitchFamily="18" charset="0"/>
                <a:ea typeface="Calibri"/>
                <a:cs typeface="Times New Roman" pitchFamily="18" charset="0"/>
              </a:rPr>
              <a:t> is described by his riding on the heavens…upon this </a:t>
            </a:r>
            <a:r>
              <a:rPr lang="en-US" sz="2400" dirty="0" smtClean="0">
                <a:solidFill>
                  <a:srgbClr val="000000"/>
                </a:solidFill>
                <a:latin typeface="Times New Roman" pitchFamily="18" charset="0"/>
                <a:ea typeface="Calibri"/>
                <a:cs typeface="Times New Roman" pitchFamily="18" charset="0"/>
              </a:rPr>
              <a:t>coming </a:t>
            </a:r>
            <a:r>
              <a:rPr lang="en-US" sz="2400" dirty="0">
                <a:solidFill>
                  <a:srgbClr val="000000"/>
                </a:solidFill>
                <a:latin typeface="Times New Roman" pitchFamily="18" charset="0"/>
                <a:ea typeface="Calibri"/>
                <a:cs typeface="Times New Roman" pitchFamily="18" charset="0"/>
              </a:rPr>
              <a:t>of the Son of Man in the </a:t>
            </a:r>
            <a:r>
              <a:rPr lang="en-US" sz="2400" dirty="0" err="1">
                <a:solidFill>
                  <a:srgbClr val="000000"/>
                </a:solidFill>
                <a:latin typeface="Times New Roman" pitchFamily="18" charset="0"/>
                <a:ea typeface="Calibri"/>
                <a:cs typeface="Times New Roman" pitchFamily="18" charset="0"/>
              </a:rPr>
              <a:t>cloudes</a:t>
            </a:r>
            <a:r>
              <a:rPr lang="en-US" sz="2400" dirty="0">
                <a:solidFill>
                  <a:srgbClr val="000000"/>
                </a:solidFill>
                <a:latin typeface="Times New Roman" pitchFamily="18" charset="0"/>
                <a:ea typeface="Calibri"/>
                <a:cs typeface="Times New Roman" pitchFamily="18" charset="0"/>
              </a:rPr>
              <a:t>, the kingdom is given to the </a:t>
            </a:r>
            <a:r>
              <a:rPr lang="en-US" sz="2400" dirty="0" err="1">
                <a:solidFill>
                  <a:srgbClr val="000000"/>
                </a:solidFill>
                <a:latin typeface="Times New Roman" pitchFamily="18" charset="0"/>
                <a:ea typeface="Calibri"/>
                <a:cs typeface="Times New Roman" pitchFamily="18" charset="0"/>
              </a:rPr>
              <a:t>Iewes</a:t>
            </a:r>
            <a:r>
              <a:rPr lang="en-US" sz="2400" dirty="0">
                <a:solidFill>
                  <a:srgbClr val="000000"/>
                </a:solidFill>
                <a:latin typeface="Times New Roman" pitchFamily="18" charset="0"/>
                <a:ea typeface="Calibri"/>
                <a:cs typeface="Times New Roman" pitchFamily="18" charset="0"/>
              </a:rPr>
              <a:t>…but upon the Incarnation of our Lord, the kingdom was taken from the </a:t>
            </a:r>
            <a:r>
              <a:rPr lang="en-US" sz="2400" dirty="0" err="1" smtClean="0">
                <a:solidFill>
                  <a:srgbClr val="000000"/>
                </a:solidFill>
                <a:latin typeface="Times New Roman" pitchFamily="18" charset="0"/>
                <a:ea typeface="Calibri"/>
                <a:cs typeface="Times New Roman" pitchFamily="18" charset="0"/>
              </a:rPr>
              <a:t>Iewes</a:t>
            </a:r>
            <a:r>
              <a:rPr lang="en-US" sz="2400" dirty="0" smtClean="0">
                <a:solidFill>
                  <a:srgbClr val="000000"/>
                </a:solidFill>
                <a:latin typeface="Times New Roman" pitchFamily="18" charset="0"/>
                <a:ea typeface="Calibri"/>
                <a:cs typeface="Times New Roman" pitchFamily="18" charset="0"/>
              </a:rPr>
              <a:t>…</a:t>
            </a:r>
            <a:r>
              <a:rPr lang="en-US" sz="2400" dirty="0">
                <a:solidFill>
                  <a:srgbClr val="000000"/>
                </a:solidFill>
                <a:latin typeface="Times New Roman" pitchFamily="18" charset="0"/>
                <a:ea typeface="Calibri"/>
                <a:cs typeface="Times New Roman" pitchFamily="18" charset="0"/>
              </a:rPr>
              <a:t> </a:t>
            </a:r>
            <a:r>
              <a:rPr lang="en-US" sz="2400" dirty="0" smtClean="0">
                <a:solidFill>
                  <a:srgbClr val="000000"/>
                </a:solidFill>
                <a:latin typeface="Times New Roman" pitchFamily="18" charset="0"/>
                <a:ea typeface="Calibri"/>
                <a:cs typeface="Times New Roman" pitchFamily="18" charset="0"/>
              </a:rPr>
              <a:t>&amp; given to the Gentiles [until] the </a:t>
            </a:r>
            <a:r>
              <a:rPr lang="en-US" sz="2400" dirty="0">
                <a:solidFill>
                  <a:srgbClr val="000000"/>
                </a:solidFill>
                <a:latin typeface="Times New Roman" pitchFamily="18" charset="0"/>
                <a:ea typeface="Calibri"/>
                <a:cs typeface="Times New Roman" pitchFamily="18" charset="0"/>
              </a:rPr>
              <a:t>summoning of the Elect by the sound of a trumpet…our Lord Mat 24.30. &amp; his beloved disciple </a:t>
            </a:r>
            <a:r>
              <a:rPr lang="en-US" sz="2400" dirty="0" err="1">
                <a:solidFill>
                  <a:srgbClr val="000000"/>
                </a:solidFill>
                <a:latin typeface="Times New Roman" pitchFamily="18" charset="0"/>
                <a:ea typeface="Calibri"/>
                <a:cs typeface="Times New Roman" pitchFamily="18" charset="0"/>
              </a:rPr>
              <a:t>Iohn</a:t>
            </a:r>
            <a:r>
              <a:rPr lang="en-US" sz="2400" dirty="0">
                <a:solidFill>
                  <a:srgbClr val="000000"/>
                </a:solidFill>
                <a:latin typeface="Times New Roman" pitchFamily="18" charset="0"/>
                <a:ea typeface="Calibri"/>
                <a:cs typeface="Times New Roman" pitchFamily="18" charset="0"/>
              </a:rPr>
              <a:t> Rev 1.7. do couple this coming of the Son of man in the </a:t>
            </a:r>
            <a:r>
              <a:rPr lang="en-US" sz="2400" dirty="0" err="1">
                <a:solidFill>
                  <a:srgbClr val="000000"/>
                </a:solidFill>
                <a:latin typeface="Times New Roman" pitchFamily="18" charset="0"/>
                <a:ea typeface="Calibri"/>
                <a:cs typeface="Times New Roman" pitchFamily="18" charset="0"/>
              </a:rPr>
              <a:t>Cloudes</a:t>
            </a:r>
            <a:r>
              <a:rPr lang="en-US" sz="2400" dirty="0">
                <a:solidFill>
                  <a:srgbClr val="000000"/>
                </a:solidFill>
                <a:latin typeface="Times New Roman" pitchFamily="18" charset="0"/>
                <a:ea typeface="Calibri"/>
                <a:cs typeface="Times New Roman" pitchFamily="18" charset="0"/>
              </a:rPr>
              <a:t> with that holy wailing of the </a:t>
            </a:r>
            <a:r>
              <a:rPr lang="en-US" sz="2400" dirty="0" err="1">
                <a:solidFill>
                  <a:srgbClr val="000000"/>
                </a:solidFill>
                <a:latin typeface="Times New Roman" pitchFamily="18" charset="0"/>
                <a:ea typeface="Calibri"/>
                <a:cs typeface="Times New Roman" pitchFamily="18" charset="0"/>
              </a:rPr>
              <a:t>Iewes</a:t>
            </a:r>
            <a:r>
              <a:rPr lang="en-US" sz="2400" dirty="0">
                <a:solidFill>
                  <a:srgbClr val="000000"/>
                </a:solidFill>
                <a:latin typeface="Times New Roman" pitchFamily="18" charset="0"/>
                <a:ea typeface="Calibri"/>
                <a:cs typeface="Times New Roman" pitchFamily="18" charset="0"/>
              </a:rPr>
              <a:t> in their </a:t>
            </a:r>
            <a:r>
              <a:rPr lang="en-US" sz="2400" dirty="0" err="1" smtClean="0">
                <a:solidFill>
                  <a:srgbClr val="000000"/>
                </a:solidFill>
                <a:latin typeface="Times New Roman" pitchFamily="18" charset="0"/>
                <a:ea typeface="Calibri"/>
                <a:cs typeface="Times New Roman" pitchFamily="18" charset="0"/>
              </a:rPr>
              <a:t>conuersion</a:t>
            </a:r>
            <a:r>
              <a:rPr lang="en-US" sz="2400" dirty="0" smtClean="0">
                <a:solidFill>
                  <a:srgbClr val="000000"/>
                </a:solidFill>
                <a:latin typeface="Times New Roman" pitchFamily="18" charset="0"/>
                <a:ea typeface="Calibri"/>
                <a:cs typeface="Times New Roman" pitchFamily="18" charset="0"/>
              </a:rPr>
              <a:t>…</a:t>
            </a:r>
            <a:r>
              <a:rPr lang="en-US" sz="2400" dirty="0" err="1" smtClean="0">
                <a:solidFill>
                  <a:srgbClr val="000000"/>
                </a:solidFill>
                <a:latin typeface="Times New Roman" pitchFamily="18" charset="0"/>
                <a:ea typeface="Calibri"/>
                <a:cs typeface="Times New Roman" pitchFamily="18" charset="0"/>
              </a:rPr>
              <a:t>Zac</a:t>
            </a:r>
            <a:r>
              <a:rPr lang="en-US" sz="2400" dirty="0">
                <a:solidFill>
                  <a:srgbClr val="000000"/>
                </a:solidFill>
                <a:latin typeface="Times New Roman" pitchFamily="18" charset="0"/>
                <a:ea typeface="Calibri"/>
                <a:cs typeface="Times New Roman" pitchFamily="18" charset="0"/>
              </a:rPr>
              <a:t> </a:t>
            </a:r>
            <a:r>
              <a:rPr lang="en-US" sz="2400" dirty="0" smtClean="0">
                <a:solidFill>
                  <a:srgbClr val="000000"/>
                </a:solidFill>
                <a:latin typeface="Times New Roman" pitchFamily="18" charset="0"/>
                <a:ea typeface="Calibri"/>
                <a:cs typeface="Times New Roman" pitchFamily="18" charset="0"/>
              </a:rPr>
              <a:t>12.10.”</a:t>
            </a:r>
            <a:r>
              <a:rPr lang="en-US" sz="2400" dirty="0">
                <a:latin typeface="Times New Roman" pitchFamily="18" charset="0"/>
                <a:ea typeface="Calibri"/>
                <a:cs typeface="Times New Roman" pitchFamily="18" charset="0"/>
              </a:rPr>
              <a:t> </a:t>
            </a:r>
            <a:r>
              <a:rPr lang="en-US" sz="2400" dirty="0" smtClean="0">
                <a:latin typeface="Times New Roman" pitchFamily="18" charset="0"/>
                <a:ea typeface="Calibri"/>
                <a:cs typeface="Times New Roman" pitchFamily="18" charset="0"/>
              </a:rPr>
              <a:t>    </a:t>
            </a:r>
            <a:r>
              <a:rPr lang="en-US" sz="1500" dirty="0" smtClean="0">
                <a:solidFill>
                  <a:srgbClr val="000000"/>
                </a:solidFill>
                <a:ea typeface="Calibri"/>
                <a:cs typeface="Times New Roman"/>
              </a:rPr>
              <a:t>-</a:t>
            </a:r>
            <a:r>
              <a:rPr lang="en-US" sz="1500" i="1" dirty="0" smtClean="0">
                <a:solidFill>
                  <a:srgbClr val="000000"/>
                </a:solidFill>
                <a:ea typeface="Calibri"/>
                <a:cs typeface="Times New Roman"/>
              </a:rPr>
              <a:t>The </a:t>
            </a:r>
            <a:r>
              <a:rPr lang="en-US" sz="1500" i="1" dirty="0">
                <a:solidFill>
                  <a:srgbClr val="000000"/>
                </a:solidFill>
                <a:ea typeface="Calibri"/>
                <a:cs typeface="Times New Roman"/>
              </a:rPr>
              <a:t>whole </a:t>
            </a:r>
            <a:r>
              <a:rPr lang="en-US" sz="1500" i="1" dirty="0" err="1">
                <a:solidFill>
                  <a:srgbClr val="000000"/>
                </a:solidFill>
                <a:ea typeface="Calibri"/>
                <a:cs typeface="Times New Roman"/>
              </a:rPr>
              <a:t>Prophecie</a:t>
            </a:r>
            <a:r>
              <a:rPr lang="en-US" sz="1500" i="1" dirty="0">
                <a:solidFill>
                  <a:srgbClr val="000000"/>
                </a:solidFill>
                <a:ea typeface="Calibri"/>
                <a:cs typeface="Times New Roman"/>
              </a:rPr>
              <a:t> of Daniel Explained, by a Paraphrase, Analysis </a:t>
            </a:r>
            <a:r>
              <a:rPr lang="en-US" sz="1500" i="1" dirty="0" smtClean="0">
                <a:solidFill>
                  <a:srgbClr val="000000"/>
                </a:solidFill>
                <a:ea typeface="Calibri"/>
                <a:cs typeface="Times New Roman"/>
              </a:rPr>
              <a:t> </a:t>
            </a:r>
            <a:r>
              <a:rPr lang="en-US" sz="1500" dirty="0">
                <a:solidFill>
                  <a:srgbClr val="000000"/>
                </a:solidFill>
                <a:ea typeface="Calibri"/>
                <a:cs typeface="Times New Roman"/>
              </a:rPr>
              <a:t>(London, 1643), 196-199</a:t>
            </a:r>
            <a:r>
              <a:rPr lang="en-US" sz="1500" dirty="0" smtClean="0">
                <a:solidFill>
                  <a:srgbClr val="000000"/>
                </a:solidFill>
                <a:ea typeface="Calibri"/>
                <a:cs typeface="Times New Roman"/>
              </a:rPr>
              <a:t>.</a:t>
            </a:r>
            <a:endParaRPr lang="en-US" sz="1500" dirty="0">
              <a:ea typeface="Calibri"/>
              <a:cs typeface="Times New Roman"/>
            </a:endParaRPr>
          </a:p>
          <a:p>
            <a:pPr marL="0" lvl="0" indent="0">
              <a:spcBef>
                <a:spcPts val="0"/>
              </a:spcBef>
              <a:buNone/>
            </a:pPr>
            <a:r>
              <a:rPr lang="en-US" sz="2400" dirty="0" smtClean="0">
                <a:solidFill>
                  <a:srgbClr val="000000"/>
                </a:solidFill>
                <a:latin typeface="Times New Roman"/>
                <a:ea typeface="Calibri"/>
              </a:rPr>
              <a:t>“The estate of the Jews even in those times of their restore are said to be very </a:t>
            </a:r>
            <a:r>
              <a:rPr lang="en-US" sz="2400" dirty="0">
                <a:solidFill>
                  <a:srgbClr val="000000"/>
                </a:solidFill>
                <a:latin typeface="Times New Roman"/>
                <a:ea typeface="Calibri"/>
              </a:rPr>
              <a:t>troublous, </a:t>
            </a:r>
            <a:r>
              <a:rPr lang="en-US" sz="2400" dirty="0" smtClean="0">
                <a:solidFill>
                  <a:srgbClr val="000000"/>
                </a:solidFill>
                <a:latin typeface="Times New Roman"/>
                <a:ea typeface="Calibri"/>
              </a:rPr>
              <a:t>for that, 1. Warfare… 2. Also the Adversary they cope with is the Turkish State, whose rage and Terror is well known…” </a:t>
            </a:r>
            <a:r>
              <a:rPr lang="en-US" sz="1500" dirty="0">
                <a:solidFill>
                  <a:prstClr val="black"/>
                </a:solidFill>
                <a:ea typeface="Calibri"/>
                <a:cs typeface="Times New Roman"/>
              </a:rPr>
              <a:t>Ibid., </a:t>
            </a:r>
            <a:r>
              <a:rPr lang="en-US" sz="1500" dirty="0" smtClean="0">
                <a:solidFill>
                  <a:prstClr val="black"/>
                </a:solidFill>
                <a:ea typeface="Calibri"/>
                <a:cs typeface="Times New Roman"/>
              </a:rPr>
              <a:t>347.</a:t>
            </a:r>
            <a:endParaRPr lang="en-US" sz="1500" dirty="0">
              <a:solidFill>
                <a:prstClr val="black"/>
              </a:solidFill>
              <a:ea typeface="Calibri"/>
              <a:cs typeface="Times New Roman"/>
            </a:endParaRPr>
          </a:p>
          <a:p>
            <a:pPr marL="0" lvl="0" indent="0">
              <a:spcBef>
                <a:spcPts val="0"/>
              </a:spcBef>
              <a:buNone/>
            </a:pPr>
            <a:endParaRPr lang="en-US" sz="1000" dirty="0" smtClean="0">
              <a:solidFill>
                <a:srgbClr val="000000"/>
              </a:solidFill>
              <a:latin typeface="Times New Roman"/>
              <a:ea typeface="Calibri"/>
            </a:endParaRPr>
          </a:p>
          <a:p>
            <a:pPr marL="0" lvl="0" indent="0">
              <a:spcBef>
                <a:spcPts val="0"/>
              </a:spcBef>
              <a:buNone/>
            </a:pPr>
            <a:r>
              <a:rPr lang="en-US" sz="2400" dirty="0" smtClean="0">
                <a:solidFill>
                  <a:srgbClr val="000000"/>
                </a:solidFill>
                <a:latin typeface="Times New Roman"/>
                <a:ea typeface="Calibri"/>
              </a:rPr>
              <a:t>…</a:t>
            </a:r>
            <a:r>
              <a:rPr lang="en-US" sz="2400" dirty="0">
                <a:solidFill>
                  <a:srgbClr val="000000"/>
                </a:solidFill>
                <a:latin typeface="Times New Roman"/>
                <a:ea typeface="Calibri"/>
              </a:rPr>
              <a:t>G</a:t>
            </a:r>
            <a:r>
              <a:rPr lang="en-US" sz="2400" dirty="0" smtClean="0">
                <a:solidFill>
                  <a:srgbClr val="000000"/>
                </a:solidFill>
                <a:latin typeface="Times New Roman"/>
                <a:ea typeface="Calibri"/>
              </a:rPr>
              <a:t>ods </a:t>
            </a:r>
            <a:r>
              <a:rPr lang="en-US" sz="2400" dirty="0">
                <a:solidFill>
                  <a:srgbClr val="000000"/>
                </a:solidFill>
                <a:latin typeface="Times New Roman"/>
                <a:ea typeface="Calibri"/>
              </a:rPr>
              <a:t>Church as a Bride royally attired descends from </a:t>
            </a:r>
            <a:r>
              <a:rPr lang="en-US" sz="2400" dirty="0" smtClean="0">
                <a:solidFill>
                  <a:srgbClr val="000000"/>
                </a:solidFill>
                <a:latin typeface="Times New Roman"/>
                <a:ea typeface="Calibri"/>
              </a:rPr>
              <a:t>Heaven…the Saints are here said to take the Kingdom.”  </a:t>
            </a:r>
            <a:r>
              <a:rPr lang="en-US" sz="1500" dirty="0" smtClean="0">
                <a:ea typeface="Calibri"/>
                <a:cs typeface="Times New Roman"/>
              </a:rPr>
              <a:t>Ibid., 204-205.</a:t>
            </a:r>
            <a:endParaRPr lang="en-US" sz="1500" dirty="0">
              <a:ea typeface="Calibri"/>
              <a:cs typeface="Times New Roman"/>
            </a:endParaRPr>
          </a:p>
        </p:txBody>
      </p:sp>
    </p:spTree>
    <p:extLst>
      <p:ext uri="{BB962C8B-B14F-4D97-AF65-F5344CB8AC3E}">
        <p14:creationId xmlns:p14="http://schemas.microsoft.com/office/powerpoint/2010/main" val="220758671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295400"/>
          </a:xfrm>
        </p:spPr>
        <p:txBody>
          <a:bodyPr>
            <a:normAutofit fontScale="90000"/>
          </a:bodyPr>
          <a:lstStyle/>
          <a:p>
            <a:r>
              <a:rPr lang="en-US" sz="3600" b="1" u="sng" dirty="0">
                <a:solidFill>
                  <a:prstClr val="black"/>
                </a:solidFill>
              </a:rPr>
              <a:t>Elizabeth Avery </a:t>
            </a:r>
            <a:r>
              <a:rPr lang="en-US" sz="3200" dirty="0">
                <a:solidFill>
                  <a:prstClr val="black"/>
                </a:solidFill>
              </a:rPr>
              <a:t>(ca. </a:t>
            </a:r>
            <a:r>
              <a:rPr lang="en-US" sz="3200" dirty="0" smtClean="0">
                <a:solidFill>
                  <a:prstClr val="black"/>
                </a:solidFill>
              </a:rPr>
              <a:t>1640s)  </a:t>
            </a:r>
            <a:r>
              <a:rPr lang="en-US" sz="2300" dirty="0" smtClean="0">
                <a:solidFill>
                  <a:prstClr val="black"/>
                </a:solidFill>
              </a:rPr>
              <a:t>The Saints are taken out of “the </a:t>
            </a:r>
            <a:br>
              <a:rPr lang="en-US" sz="2300" dirty="0" smtClean="0">
                <a:solidFill>
                  <a:prstClr val="black"/>
                </a:solidFill>
              </a:rPr>
            </a:br>
            <a:r>
              <a:rPr lang="en-US" sz="2300" dirty="0" smtClean="0">
                <a:solidFill>
                  <a:prstClr val="black"/>
                </a:solidFill>
              </a:rPr>
              <a:t>Great Tribulation” to “a place of safety…a resting place for…for three </a:t>
            </a:r>
            <a:r>
              <a:rPr lang="en-US" sz="2300" dirty="0" err="1" smtClean="0">
                <a:solidFill>
                  <a:prstClr val="black"/>
                </a:solidFill>
              </a:rPr>
              <a:t>yeers</a:t>
            </a:r>
            <a:r>
              <a:rPr lang="en-US" sz="2300" dirty="0" smtClean="0">
                <a:solidFill>
                  <a:prstClr val="black"/>
                </a:solidFill>
              </a:rPr>
              <a:t> </a:t>
            </a:r>
            <a:br>
              <a:rPr lang="en-US" sz="2300" dirty="0" smtClean="0">
                <a:solidFill>
                  <a:prstClr val="black"/>
                </a:solidFill>
              </a:rPr>
            </a:br>
            <a:r>
              <a:rPr lang="en-US" sz="2300" u="sng" dirty="0" smtClean="0">
                <a:solidFill>
                  <a:prstClr val="black"/>
                </a:solidFill>
              </a:rPr>
              <a:t>and a half” then Christ will gather the Saints will come  </a:t>
            </a:r>
            <a:endParaRPr lang="en-US" sz="2300" u="sng" dirty="0"/>
          </a:p>
        </p:txBody>
      </p:sp>
      <p:sp>
        <p:nvSpPr>
          <p:cNvPr id="3" name="Content Placeholder 2"/>
          <p:cNvSpPr>
            <a:spLocks noGrp="1"/>
          </p:cNvSpPr>
          <p:nvPr>
            <p:ph idx="1"/>
          </p:nvPr>
        </p:nvSpPr>
        <p:spPr>
          <a:xfrm>
            <a:off x="152400" y="1371600"/>
            <a:ext cx="8763000" cy="5334000"/>
          </a:xfrm>
        </p:spPr>
        <p:txBody>
          <a:bodyPr>
            <a:noAutofit/>
          </a:bodyPr>
          <a:lstStyle/>
          <a:p>
            <a:pPr marL="0" indent="0">
              <a:buNone/>
            </a:pPr>
            <a:r>
              <a:rPr lang="en-US" sz="2200" dirty="0" smtClean="0">
                <a:latin typeface="Times New Roman"/>
                <a:ea typeface="Calibri"/>
              </a:rPr>
              <a:t>“he </a:t>
            </a:r>
            <a:r>
              <a:rPr lang="en-US" sz="2200" dirty="0">
                <a:latin typeface="Times New Roman"/>
                <a:ea typeface="Calibri"/>
              </a:rPr>
              <a:t>will gather all his from all </a:t>
            </a:r>
            <a:r>
              <a:rPr lang="en-US" sz="2200" dirty="0" smtClean="0">
                <a:latin typeface="Times New Roman"/>
                <a:ea typeface="Calibri"/>
              </a:rPr>
              <a:t>places…</a:t>
            </a:r>
            <a:r>
              <a:rPr lang="en-US" sz="2200" b="1" dirty="0" smtClean="0">
                <a:latin typeface="Times New Roman"/>
                <a:ea typeface="Calibri"/>
              </a:rPr>
              <a:t>the </a:t>
            </a:r>
            <a:r>
              <a:rPr lang="en-US" sz="2200" b="1" dirty="0">
                <a:latin typeface="Times New Roman"/>
                <a:ea typeface="Calibri"/>
              </a:rPr>
              <a:t>great Tribulation</a:t>
            </a:r>
            <a:r>
              <a:rPr lang="en-US" sz="2200" dirty="0">
                <a:latin typeface="Times New Roman"/>
                <a:ea typeface="Calibri"/>
              </a:rPr>
              <a:t> which shall befall the Church of God immediately before her deliverance out of </a:t>
            </a:r>
            <a:r>
              <a:rPr lang="en-US" sz="2200" dirty="0" smtClean="0">
                <a:latin typeface="Times New Roman"/>
                <a:ea typeface="Calibri"/>
              </a:rPr>
              <a:t>Babylon …so </a:t>
            </a:r>
            <a:r>
              <a:rPr lang="en-US" sz="2200" dirty="0">
                <a:latin typeface="Times New Roman"/>
                <a:ea typeface="Calibri"/>
              </a:rPr>
              <a:t>the Church shall be </a:t>
            </a:r>
            <a:r>
              <a:rPr lang="en-US" sz="2200" dirty="0" smtClean="0">
                <a:latin typeface="Times New Roman"/>
                <a:ea typeface="Calibri"/>
              </a:rPr>
              <a:t>secured…in the </a:t>
            </a:r>
            <a:r>
              <a:rPr lang="en-US" sz="2200" dirty="0" err="1" smtClean="0">
                <a:latin typeface="Times New Roman"/>
                <a:ea typeface="Calibri"/>
              </a:rPr>
              <a:t>wildernesse</a:t>
            </a:r>
            <a:r>
              <a:rPr lang="en-US" sz="2200" dirty="0" smtClean="0">
                <a:latin typeface="Times New Roman"/>
                <a:ea typeface="Calibri"/>
              </a:rPr>
              <a:t>…which </a:t>
            </a:r>
            <a:r>
              <a:rPr lang="en-US" sz="2200" dirty="0">
                <a:latin typeface="Times New Roman"/>
                <a:ea typeface="Calibri"/>
              </a:rPr>
              <a:t>is </a:t>
            </a:r>
            <a:r>
              <a:rPr lang="en-US" sz="2200" b="1" dirty="0">
                <a:latin typeface="Times New Roman"/>
                <a:ea typeface="Calibri"/>
              </a:rPr>
              <a:t>a place of </a:t>
            </a:r>
            <a:r>
              <a:rPr lang="en-US" sz="2200" b="1" dirty="0" smtClean="0">
                <a:latin typeface="Times New Roman"/>
                <a:ea typeface="Calibri"/>
              </a:rPr>
              <a:t>safety…God </a:t>
            </a:r>
            <a:r>
              <a:rPr lang="en-US" sz="2200" b="1" dirty="0">
                <a:latin typeface="Times New Roman"/>
                <a:ea typeface="Calibri"/>
              </a:rPr>
              <a:t>will provide as a resting-place </a:t>
            </a:r>
            <a:r>
              <a:rPr lang="en-US" sz="2200" dirty="0">
                <a:latin typeface="Times New Roman"/>
                <a:ea typeface="Calibri"/>
              </a:rPr>
              <a:t>for the Saints: which I say is an undoubted truth, in respect of the </a:t>
            </a:r>
            <a:r>
              <a:rPr lang="en-US" sz="2200" dirty="0" err="1" smtClean="0">
                <a:latin typeface="Times New Roman"/>
                <a:ea typeface="Calibri"/>
              </a:rPr>
              <a:t>judgements</a:t>
            </a:r>
            <a:r>
              <a:rPr lang="en-US" sz="2200" dirty="0" smtClean="0">
                <a:latin typeface="Times New Roman"/>
                <a:ea typeface="Calibri"/>
              </a:rPr>
              <a:t> </a:t>
            </a:r>
            <a:r>
              <a:rPr lang="en-US" sz="2200" dirty="0">
                <a:latin typeface="Times New Roman"/>
                <a:ea typeface="Calibri"/>
              </a:rPr>
              <a:t>of God which are coming on the </a:t>
            </a:r>
            <a:r>
              <a:rPr lang="en-US" sz="2200" dirty="0" smtClean="0">
                <a:latin typeface="Times New Roman"/>
                <a:ea typeface="Calibri"/>
              </a:rPr>
              <a:t>earth…that is </a:t>
            </a:r>
            <a:r>
              <a:rPr lang="en-US" sz="2200" b="1" dirty="0" smtClean="0">
                <a:latin typeface="Times New Roman"/>
                <a:ea typeface="Calibri"/>
              </a:rPr>
              <a:t>three </a:t>
            </a:r>
            <a:r>
              <a:rPr lang="en-US" sz="2200" b="1" dirty="0" err="1" smtClean="0">
                <a:latin typeface="Times New Roman"/>
                <a:ea typeface="Calibri"/>
              </a:rPr>
              <a:t>yeers</a:t>
            </a:r>
            <a:r>
              <a:rPr lang="en-US" sz="2200" b="1" dirty="0" smtClean="0">
                <a:latin typeface="Times New Roman"/>
                <a:ea typeface="Calibri"/>
              </a:rPr>
              <a:t> and a half</a:t>
            </a:r>
            <a:r>
              <a:rPr lang="en-US" sz="2200" dirty="0" smtClean="0">
                <a:latin typeface="Times New Roman"/>
                <a:ea typeface="Calibri"/>
              </a:rPr>
              <a:t>…expect </a:t>
            </a:r>
            <a:r>
              <a:rPr lang="en-US" sz="2200" dirty="0">
                <a:latin typeface="Times New Roman"/>
                <a:ea typeface="Calibri"/>
              </a:rPr>
              <a:t>a dissolution of all things at the last days, when </a:t>
            </a:r>
            <a:r>
              <a:rPr lang="en-US" sz="2200" i="1" dirty="0">
                <a:latin typeface="Times New Roman"/>
                <a:ea typeface="Calibri"/>
              </a:rPr>
              <a:t>the Son of man shall come in the clouds of heaven with power and great glory,</a:t>
            </a:r>
            <a:r>
              <a:rPr lang="en-US" sz="2200" dirty="0">
                <a:latin typeface="Times New Roman"/>
                <a:ea typeface="Calibri"/>
              </a:rPr>
              <a:t> and </a:t>
            </a:r>
            <a:r>
              <a:rPr lang="en-US" sz="2200" b="1" dirty="0">
                <a:latin typeface="Times New Roman"/>
                <a:ea typeface="Calibri"/>
              </a:rPr>
              <a:t>all the Saints with </a:t>
            </a:r>
            <a:r>
              <a:rPr lang="en-US" sz="2200" b="1" dirty="0" smtClean="0">
                <a:latin typeface="Times New Roman"/>
                <a:ea typeface="Calibri"/>
              </a:rPr>
              <a:t>him</a:t>
            </a:r>
            <a:r>
              <a:rPr lang="en-US" sz="2200" dirty="0" smtClean="0">
                <a:latin typeface="Times New Roman"/>
                <a:ea typeface="Calibri"/>
              </a:rPr>
              <a:t>, </a:t>
            </a:r>
            <a:r>
              <a:rPr lang="en-US" sz="2200" dirty="0">
                <a:latin typeface="Times New Roman"/>
                <a:ea typeface="Calibri"/>
              </a:rPr>
              <a:t>who shall be </a:t>
            </a:r>
            <a:r>
              <a:rPr lang="en-US" sz="2200" b="1" dirty="0">
                <a:latin typeface="Times New Roman"/>
                <a:ea typeface="Calibri"/>
              </a:rPr>
              <a:t>gathered together</a:t>
            </a:r>
            <a:r>
              <a:rPr lang="en-US" sz="2200" dirty="0">
                <a:latin typeface="Times New Roman"/>
                <a:ea typeface="Calibri"/>
              </a:rPr>
              <a:t> by the sound of a trumpet, as in </a:t>
            </a:r>
            <a:r>
              <a:rPr lang="en-US" sz="2200" i="1" dirty="0">
                <a:latin typeface="Times New Roman"/>
                <a:ea typeface="Calibri"/>
              </a:rPr>
              <a:t>1 </a:t>
            </a:r>
            <a:r>
              <a:rPr lang="en-US" sz="2200" i="1" dirty="0" err="1">
                <a:latin typeface="Times New Roman"/>
                <a:ea typeface="Calibri"/>
              </a:rPr>
              <a:t>Cor</a:t>
            </a:r>
            <a:r>
              <a:rPr lang="en-US" sz="2200" i="1" dirty="0">
                <a:latin typeface="Times New Roman"/>
                <a:ea typeface="Calibri"/>
              </a:rPr>
              <a:t> 15</a:t>
            </a:r>
            <a:r>
              <a:rPr lang="en-US" sz="2200" i="1" dirty="0" smtClean="0">
                <a:latin typeface="Times New Roman"/>
                <a:ea typeface="Calibri"/>
              </a:rPr>
              <a:t>. </a:t>
            </a:r>
            <a:r>
              <a:rPr lang="en-US" sz="2200" dirty="0" smtClean="0">
                <a:latin typeface="Times New Roman"/>
                <a:ea typeface="Calibri"/>
              </a:rPr>
              <a:t>And </a:t>
            </a:r>
            <a:r>
              <a:rPr lang="en-US" sz="2200" i="1" dirty="0">
                <a:latin typeface="Times New Roman"/>
                <a:ea typeface="Calibri"/>
              </a:rPr>
              <a:t>1 </a:t>
            </a:r>
            <a:r>
              <a:rPr lang="en-US" sz="2200" i="1" dirty="0" err="1">
                <a:latin typeface="Times New Roman"/>
                <a:ea typeface="Calibri"/>
              </a:rPr>
              <a:t>Thess</a:t>
            </a:r>
            <a:r>
              <a:rPr lang="en-US" sz="2200" i="1" dirty="0">
                <a:latin typeface="Times New Roman"/>
                <a:ea typeface="Calibri"/>
              </a:rPr>
              <a:t> 4 </a:t>
            </a:r>
            <a:r>
              <a:rPr lang="en-US" sz="2200" dirty="0">
                <a:latin typeface="Times New Roman"/>
                <a:ea typeface="Calibri"/>
              </a:rPr>
              <a:t>and</a:t>
            </a:r>
            <a:r>
              <a:rPr lang="en-US" sz="2200" i="1" dirty="0">
                <a:latin typeface="Times New Roman"/>
                <a:ea typeface="Calibri"/>
              </a:rPr>
              <a:t> </a:t>
            </a:r>
            <a:r>
              <a:rPr lang="en-US" sz="2200" i="1" dirty="0" smtClean="0">
                <a:latin typeface="Times New Roman"/>
                <a:ea typeface="Calibri"/>
              </a:rPr>
              <a:t>5</a:t>
            </a:r>
            <a:r>
              <a:rPr lang="en-US" sz="2200" dirty="0" smtClean="0">
                <a:latin typeface="Times New Roman"/>
                <a:ea typeface="Calibri"/>
              </a:rPr>
              <a:t>… </a:t>
            </a:r>
            <a:r>
              <a:rPr lang="en-US" sz="2200" i="1" dirty="0">
                <a:latin typeface="Times New Roman"/>
                <a:ea typeface="Calibri"/>
              </a:rPr>
              <a:t>1 Pet 3</a:t>
            </a:r>
            <a:r>
              <a:rPr lang="en-US" sz="2200" i="1" dirty="0" smtClean="0">
                <a:latin typeface="Times New Roman"/>
                <a:ea typeface="Calibri"/>
              </a:rPr>
              <a:t>. </a:t>
            </a:r>
            <a:r>
              <a:rPr lang="en-US" sz="2200" dirty="0" smtClean="0">
                <a:latin typeface="Times New Roman"/>
                <a:ea typeface="Calibri"/>
              </a:rPr>
              <a:t>Where </a:t>
            </a:r>
            <a:r>
              <a:rPr lang="en-US" sz="2200" dirty="0">
                <a:latin typeface="Times New Roman"/>
                <a:ea typeface="Calibri"/>
              </a:rPr>
              <a:t>it is said, that </a:t>
            </a:r>
            <a:r>
              <a:rPr lang="en-US" sz="2200" i="1" dirty="0">
                <a:latin typeface="Times New Roman"/>
                <a:ea typeface="Calibri"/>
              </a:rPr>
              <a:t>the day shall come </a:t>
            </a:r>
            <a:r>
              <a:rPr lang="en-US" sz="2200" b="1" i="1" dirty="0">
                <a:latin typeface="Times New Roman"/>
                <a:ea typeface="Calibri"/>
              </a:rPr>
              <a:t>as a thief in the night</a:t>
            </a:r>
            <a:r>
              <a:rPr lang="en-US" sz="2200" i="1" dirty="0">
                <a:latin typeface="Times New Roman"/>
                <a:ea typeface="Calibri"/>
              </a:rPr>
              <a:t>…</a:t>
            </a:r>
            <a:r>
              <a:rPr lang="en-US" sz="2200" dirty="0">
                <a:latin typeface="Times New Roman"/>
                <a:ea typeface="Calibri"/>
              </a:rPr>
              <a:t>those that are risen at the coming of Christ, with those who are risen from the dead, shall be </a:t>
            </a:r>
            <a:r>
              <a:rPr lang="en-US" sz="2200" b="1" dirty="0">
                <a:latin typeface="Times New Roman"/>
                <a:ea typeface="Calibri"/>
              </a:rPr>
              <a:t>caught up</a:t>
            </a:r>
            <a:r>
              <a:rPr lang="en-US" sz="2200" dirty="0">
                <a:latin typeface="Times New Roman"/>
                <a:ea typeface="Calibri"/>
              </a:rPr>
              <a:t> into the clouds, to meet the Lord in the </a:t>
            </a:r>
            <a:r>
              <a:rPr lang="en-US" sz="2200" dirty="0" smtClean="0">
                <a:latin typeface="Times New Roman"/>
                <a:ea typeface="Calibri"/>
              </a:rPr>
              <a:t>air. Now these clouds are not the clouds of the air, but the clouds of heaven.” </a:t>
            </a:r>
            <a:r>
              <a:rPr lang="en-US" sz="2200" dirty="0">
                <a:latin typeface="Times New Roman"/>
                <a:ea typeface="Calibri"/>
              </a:rPr>
              <a:t> </a:t>
            </a:r>
            <a:r>
              <a:rPr lang="en-US" sz="2200" dirty="0" smtClean="0">
                <a:latin typeface="Times New Roman"/>
                <a:ea typeface="Calibri"/>
              </a:rPr>
              <a:t>“Christ coming in glory spiritually, and all his Saints with him…”</a:t>
            </a:r>
          </a:p>
          <a:p>
            <a:pPr marL="0" indent="0">
              <a:buNone/>
            </a:pPr>
            <a:r>
              <a:rPr lang="en-US" sz="2200" dirty="0" smtClean="0">
                <a:latin typeface="Times New Roman"/>
                <a:ea typeface="Calibri"/>
              </a:rPr>
              <a:t>     </a:t>
            </a:r>
            <a:r>
              <a:rPr lang="en-US" sz="1800" i="1" dirty="0" smtClean="0">
                <a:ea typeface="Calibri"/>
                <a:cs typeface="Times New Roman"/>
              </a:rPr>
              <a:t>Scripture-Prophecies Opened </a:t>
            </a:r>
            <a:r>
              <a:rPr lang="en-US" sz="1800" dirty="0">
                <a:ea typeface="Calibri"/>
                <a:cs typeface="Times New Roman"/>
              </a:rPr>
              <a:t>(London, 1647), </a:t>
            </a:r>
            <a:r>
              <a:rPr lang="en-US" sz="1800" dirty="0" smtClean="0">
                <a:ea typeface="Calibri"/>
                <a:cs typeface="Times New Roman"/>
              </a:rPr>
              <a:t>7-9,19,25.</a:t>
            </a:r>
            <a:endParaRPr lang="en-US" sz="1800" dirty="0"/>
          </a:p>
        </p:txBody>
      </p:sp>
    </p:spTree>
    <p:extLst>
      <p:ext uri="{BB962C8B-B14F-4D97-AF65-F5344CB8AC3E}">
        <p14:creationId xmlns:p14="http://schemas.microsoft.com/office/powerpoint/2010/main" val="9674559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066800"/>
          </a:xfrm>
        </p:spPr>
        <p:txBody>
          <a:bodyPr>
            <a:normAutofit/>
          </a:bodyPr>
          <a:lstStyle/>
          <a:p>
            <a:r>
              <a:rPr lang="en-US" sz="3600" b="1" u="sng" dirty="0" smtClean="0"/>
              <a:t>Nathaniel Homes </a:t>
            </a:r>
            <a:r>
              <a:rPr lang="en-US" sz="2800" dirty="0" smtClean="0"/>
              <a:t>(1599-1678) </a:t>
            </a:r>
            <a:r>
              <a:rPr lang="en-US" sz="2000" dirty="0" smtClean="0"/>
              <a:t>Oxford DD, </a:t>
            </a:r>
            <a:r>
              <a:rPr lang="en-US" sz="2000" dirty="0" err="1" smtClean="0"/>
              <a:t>Congreg</a:t>
            </a:r>
            <a:r>
              <a:rPr lang="en-US" sz="2000" dirty="0" smtClean="0"/>
              <a:t>. Pastor</a:t>
            </a:r>
            <a:r>
              <a:rPr lang="en-US" sz="2200" dirty="0" smtClean="0"/>
              <a:t/>
            </a:r>
            <a:br>
              <a:rPr lang="en-US" sz="2200" dirty="0" smtClean="0"/>
            </a:br>
            <a:r>
              <a:rPr lang="en-US" sz="2000" u="sng" dirty="0" smtClean="0"/>
              <a:t>Rapture to heaven before </a:t>
            </a:r>
            <a:r>
              <a:rPr lang="en-US" sz="2000" u="sng" dirty="0"/>
              <a:t>C</a:t>
            </a:r>
            <a:r>
              <a:rPr lang="en-US" sz="2000" u="sng" dirty="0" smtClean="0"/>
              <a:t>onflagration &amp; Armageddon, then earthly millennium</a:t>
            </a:r>
            <a:endParaRPr lang="en-US" sz="2200" u="sng" dirty="0"/>
          </a:p>
        </p:txBody>
      </p:sp>
      <p:sp>
        <p:nvSpPr>
          <p:cNvPr id="3" name="Content Placeholder 2"/>
          <p:cNvSpPr>
            <a:spLocks noGrp="1"/>
          </p:cNvSpPr>
          <p:nvPr>
            <p:ph idx="1"/>
          </p:nvPr>
        </p:nvSpPr>
        <p:spPr>
          <a:xfrm>
            <a:off x="228600" y="1219200"/>
            <a:ext cx="8686800" cy="5410200"/>
          </a:xfrm>
        </p:spPr>
        <p:txBody>
          <a:bodyPr>
            <a:normAutofit fontScale="70000" lnSpcReduction="20000"/>
          </a:bodyPr>
          <a:lstStyle/>
          <a:p>
            <a:pPr marL="0" marR="0" indent="0">
              <a:lnSpc>
                <a:spcPct val="115000"/>
              </a:lnSpc>
              <a:spcBef>
                <a:spcPts val="0"/>
              </a:spcBef>
              <a:spcAft>
                <a:spcPts val="0"/>
              </a:spcAft>
              <a:buNone/>
            </a:pPr>
            <a:r>
              <a:rPr lang="en-US" dirty="0">
                <a:solidFill>
                  <a:srgbClr val="000000"/>
                </a:solidFill>
                <a:latin typeface="Times New Roman"/>
                <a:ea typeface="Calibri"/>
              </a:rPr>
              <a:t>“all </a:t>
            </a:r>
            <a:r>
              <a:rPr lang="en-US" b="1" dirty="0">
                <a:solidFill>
                  <a:srgbClr val="000000"/>
                </a:solidFill>
                <a:latin typeface="Times New Roman"/>
                <a:ea typeface="Calibri"/>
              </a:rPr>
              <a:t>mankind shall rise in their order</a:t>
            </a:r>
            <a:r>
              <a:rPr lang="en-US" dirty="0">
                <a:solidFill>
                  <a:srgbClr val="000000"/>
                </a:solidFill>
                <a:latin typeface="Times New Roman"/>
                <a:ea typeface="Calibri"/>
              </a:rPr>
              <a:t>, </a:t>
            </a:r>
            <a:r>
              <a:rPr lang="en-US" u="sng" dirty="0">
                <a:solidFill>
                  <a:srgbClr val="000000"/>
                </a:solidFill>
                <a:latin typeface="Times New Roman"/>
                <a:ea typeface="Calibri"/>
              </a:rPr>
              <a:t>Christ</a:t>
            </a:r>
            <a:r>
              <a:rPr lang="en-US" dirty="0">
                <a:solidFill>
                  <a:srgbClr val="000000"/>
                </a:solidFill>
                <a:latin typeface="Times New Roman"/>
                <a:ea typeface="Calibri"/>
              </a:rPr>
              <a:t> the first </a:t>
            </a:r>
            <a:r>
              <a:rPr lang="en-US" dirty="0" smtClean="0">
                <a:solidFill>
                  <a:srgbClr val="000000"/>
                </a:solidFill>
                <a:latin typeface="Times New Roman"/>
                <a:ea typeface="Calibri"/>
              </a:rPr>
              <a:t>fruits…</a:t>
            </a:r>
            <a:r>
              <a:rPr lang="en-US" u="sng" dirty="0" smtClean="0">
                <a:solidFill>
                  <a:srgbClr val="000000"/>
                </a:solidFill>
                <a:latin typeface="Times New Roman"/>
                <a:ea typeface="Calibri"/>
              </a:rPr>
              <a:t>afterwards</a:t>
            </a:r>
            <a:r>
              <a:rPr lang="en-US" u="sng" dirty="0">
                <a:solidFill>
                  <a:srgbClr val="000000"/>
                </a:solidFill>
                <a:latin typeface="Times New Roman"/>
                <a:ea typeface="Calibri"/>
              </a:rPr>
              <a:t>, they that are </a:t>
            </a:r>
            <a:r>
              <a:rPr lang="en-US" u="sng" dirty="0" err="1">
                <a:solidFill>
                  <a:srgbClr val="000000"/>
                </a:solidFill>
                <a:latin typeface="Times New Roman"/>
                <a:ea typeface="Calibri"/>
              </a:rPr>
              <a:t>Christs</a:t>
            </a:r>
            <a:r>
              <a:rPr lang="en-US" u="sng" dirty="0">
                <a:solidFill>
                  <a:srgbClr val="000000"/>
                </a:solidFill>
                <a:latin typeface="Times New Roman"/>
                <a:ea typeface="Calibri"/>
              </a:rPr>
              <a:t> </a:t>
            </a:r>
            <a:r>
              <a:rPr lang="en-US" dirty="0">
                <a:solidFill>
                  <a:srgbClr val="000000"/>
                </a:solidFill>
                <a:latin typeface="Times New Roman"/>
                <a:ea typeface="Calibri"/>
              </a:rPr>
              <a:t>at his coming…notes a distance of time of above a thousand and a </a:t>
            </a:r>
            <a:r>
              <a:rPr lang="en-US" dirty="0" err="1">
                <a:solidFill>
                  <a:srgbClr val="000000"/>
                </a:solidFill>
                <a:latin typeface="Times New Roman"/>
                <a:ea typeface="Calibri"/>
              </a:rPr>
              <a:t>halfe</a:t>
            </a:r>
            <a:r>
              <a:rPr lang="en-US" dirty="0">
                <a:solidFill>
                  <a:srgbClr val="000000"/>
                </a:solidFill>
                <a:latin typeface="Times New Roman"/>
                <a:ea typeface="Calibri"/>
              </a:rPr>
              <a:t> of </a:t>
            </a:r>
            <a:r>
              <a:rPr lang="en-US" dirty="0" err="1">
                <a:solidFill>
                  <a:srgbClr val="000000"/>
                </a:solidFill>
                <a:latin typeface="Times New Roman"/>
                <a:ea typeface="Calibri"/>
              </a:rPr>
              <a:t>yeers</a:t>
            </a:r>
            <a:r>
              <a:rPr lang="en-US" dirty="0">
                <a:solidFill>
                  <a:srgbClr val="000000"/>
                </a:solidFill>
                <a:latin typeface="Times New Roman"/>
                <a:ea typeface="Calibri"/>
              </a:rPr>
              <a:t>…the </a:t>
            </a:r>
            <a:r>
              <a:rPr lang="en-US" b="1" dirty="0">
                <a:solidFill>
                  <a:srgbClr val="000000"/>
                </a:solidFill>
                <a:latin typeface="Times New Roman"/>
                <a:ea typeface="Calibri"/>
              </a:rPr>
              <a:t>rapture </a:t>
            </a:r>
            <a:r>
              <a:rPr lang="en-US" dirty="0">
                <a:solidFill>
                  <a:srgbClr val="000000"/>
                </a:solidFill>
                <a:latin typeface="Times New Roman"/>
                <a:ea typeface="Calibri"/>
              </a:rPr>
              <a:t>of the Saints into the clouds, to be </a:t>
            </a:r>
            <a:r>
              <a:rPr lang="en-US" dirty="0" smtClean="0">
                <a:solidFill>
                  <a:srgbClr val="000000"/>
                </a:solidFill>
                <a:latin typeface="Times New Roman"/>
                <a:ea typeface="Calibri"/>
              </a:rPr>
              <a:t>their </a:t>
            </a:r>
            <a:r>
              <a:rPr lang="en-US" dirty="0">
                <a:solidFill>
                  <a:srgbClr val="000000"/>
                </a:solidFill>
                <a:latin typeface="Times New Roman"/>
                <a:ea typeface="Calibri"/>
              </a:rPr>
              <a:t>present translation </a:t>
            </a:r>
            <a:r>
              <a:rPr lang="en-US" b="1" dirty="0">
                <a:solidFill>
                  <a:srgbClr val="000000"/>
                </a:solidFill>
                <a:latin typeface="Times New Roman"/>
                <a:ea typeface="Calibri"/>
              </a:rPr>
              <a:t>into heaven</a:t>
            </a:r>
            <a:r>
              <a:rPr lang="en-US" dirty="0">
                <a:solidFill>
                  <a:srgbClr val="000000"/>
                </a:solidFill>
                <a:latin typeface="Times New Roman"/>
                <a:ea typeface="Calibri"/>
              </a:rPr>
              <a:t>…this our gathering together unto Christ at his coming (so the Apostle calls this </a:t>
            </a:r>
            <a:r>
              <a:rPr lang="en-US" b="1" dirty="0">
                <a:solidFill>
                  <a:srgbClr val="000000"/>
                </a:solidFill>
                <a:latin typeface="Times New Roman"/>
                <a:ea typeface="Calibri"/>
              </a:rPr>
              <a:t>rapture</a:t>
            </a:r>
            <a:r>
              <a:rPr lang="en-US" dirty="0">
                <a:solidFill>
                  <a:srgbClr val="000000"/>
                </a:solidFill>
                <a:latin typeface="Times New Roman"/>
                <a:ea typeface="Calibri"/>
              </a:rPr>
              <a:t>, 2 Thess.2.1.) wee shall from henceforth never lose his presence, but always enjoy it, partly on earth, during his reign of the thousand </a:t>
            </a:r>
            <a:r>
              <a:rPr lang="en-US" dirty="0" err="1">
                <a:solidFill>
                  <a:srgbClr val="000000"/>
                </a:solidFill>
                <a:latin typeface="Times New Roman"/>
                <a:ea typeface="Calibri"/>
              </a:rPr>
              <a:t>yeers</a:t>
            </a:r>
            <a:r>
              <a:rPr lang="en-US" dirty="0">
                <a:solidFill>
                  <a:srgbClr val="000000"/>
                </a:solidFill>
                <a:latin typeface="Times New Roman"/>
                <a:ea typeface="Calibri"/>
              </a:rPr>
              <a:t>, and partly in heaven, when wee shall be translated thither. [Why] this </a:t>
            </a:r>
            <a:r>
              <a:rPr lang="en-US" b="1" dirty="0">
                <a:solidFill>
                  <a:srgbClr val="000000"/>
                </a:solidFill>
                <a:latin typeface="Times New Roman"/>
                <a:ea typeface="Calibri"/>
              </a:rPr>
              <a:t>rapture</a:t>
            </a:r>
            <a:r>
              <a:rPr lang="en-US" dirty="0">
                <a:solidFill>
                  <a:srgbClr val="000000"/>
                </a:solidFill>
                <a:latin typeface="Times New Roman"/>
                <a:ea typeface="Calibri"/>
              </a:rPr>
              <a:t> of the Saints on high to meet the Lord in the clouds, rather then to wait his coming to the earth. What if it bee, that they may be </a:t>
            </a:r>
            <a:r>
              <a:rPr lang="en-US" b="1" dirty="0">
                <a:solidFill>
                  <a:srgbClr val="000000"/>
                </a:solidFill>
                <a:latin typeface="Times New Roman"/>
                <a:ea typeface="Calibri"/>
              </a:rPr>
              <a:t>preserved during the conflagration </a:t>
            </a:r>
            <a:r>
              <a:rPr lang="en-US" dirty="0">
                <a:solidFill>
                  <a:srgbClr val="000000"/>
                </a:solidFill>
                <a:latin typeface="Times New Roman"/>
                <a:ea typeface="Calibri"/>
              </a:rPr>
              <a:t>of the earth, and the works thereof, 2 Pet.3.10. That as </a:t>
            </a:r>
            <a:r>
              <a:rPr lang="en-US" u="sng" dirty="0">
                <a:solidFill>
                  <a:srgbClr val="000000"/>
                </a:solidFill>
                <a:latin typeface="Times New Roman"/>
                <a:ea typeface="Calibri"/>
              </a:rPr>
              <a:t>Noah</a:t>
            </a:r>
            <a:r>
              <a:rPr lang="en-US" dirty="0">
                <a:solidFill>
                  <a:srgbClr val="000000"/>
                </a:solidFill>
                <a:latin typeface="Times New Roman"/>
                <a:ea typeface="Calibri"/>
              </a:rPr>
              <a:t>, and his family were preserved from the deluge, by being lift up above the waters in the Ark, so should the Saints at the conflagration bee lift up in the clouds unto their Ark, Christ, to be preserved there from the Deluge of fire, wherein the wicked shall be consumed</a:t>
            </a:r>
            <a:r>
              <a:rPr lang="en-US" dirty="0" smtClean="0">
                <a:solidFill>
                  <a:srgbClr val="000000"/>
                </a:solidFill>
                <a:latin typeface="Times New Roman"/>
                <a:ea typeface="Calibri"/>
              </a:rPr>
              <a:t>?”</a:t>
            </a:r>
          </a:p>
          <a:p>
            <a:pPr marL="0" marR="0" indent="0">
              <a:lnSpc>
                <a:spcPct val="115000"/>
              </a:lnSpc>
              <a:spcBef>
                <a:spcPts val="0"/>
              </a:spcBef>
              <a:spcAft>
                <a:spcPts val="0"/>
              </a:spcAft>
              <a:buNone/>
            </a:pPr>
            <a:endParaRPr lang="en-US" sz="1100" dirty="0">
              <a:latin typeface="Times New Roman"/>
              <a:ea typeface="Times New Roman"/>
            </a:endParaRPr>
          </a:p>
          <a:p>
            <a:pPr marL="0" lvl="0" indent="0">
              <a:spcBef>
                <a:spcPts val="0"/>
              </a:spcBef>
              <a:buNone/>
              <a:tabLst>
                <a:tab pos="0" algn="l"/>
              </a:tabLst>
            </a:pPr>
            <a:r>
              <a:rPr lang="en-US" sz="2800" dirty="0">
                <a:solidFill>
                  <a:srgbClr val="000000"/>
                </a:solidFill>
                <a:ea typeface="Calibri"/>
                <a:cs typeface="Times New Roman"/>
              </a:rPr>
              <a:t>-</a:t>
            </a:r>
            <a:r>
              <a:rPr lang="en-US" sz="2800" i="1" dirty="0" smtClean="0">
                <a:solidFill>
                  <a:srgbClr val="000000"/>
                </a:solidFill>
                <a:ea typeface="Calibri"/>
                <a:cs typeface="Times New Roman"/>
              </a:rPr>
              <a:t>The </a:t>
            </a:r>
            <a:r>
              <a:rPr lang="en-US" sz="2800" i="1" dirty="0">
                <a:solidFill>
                  <a:srgbClr val="000000"/>
                </a:solidFill>
                <a:ea typeface="Calibri"/>
                <a:cs typeface="Times New Roman"/>
              </a:rPr>
              <a:t>Resurrection </a:t>
            </a:r>
            <a:r>
              <a:rPr lang="en-US" sz="2800" i="1" dirty="0" smtClean="0">
                <a:solidFill>
                  <a:srgbClr val="000000"/>
                </a:solidFill>
                <a:ea typeface="Calibri"/>
                <a:cs typeface="Times New Roman"/>
              </a:rPr>
              <a:t>Revealed</a:t>
            </a:r>
            <a:r>
              <a:rPr lang="en-US" sz="2800" i="1" dirty="0">
                <a:solidFill>
                  <a:srgbClr val="000000"/>
                </a:solidFill>
                <a:ea typeface="Calibri"/>
                <a:cs typeface="Times New Roman"/>
              </a:rPr>
              <a:t> </a:t>
            </a:r>
            <a:r>
              <a:rPr lang="en-US" sz="2800" dirty="0" smtClean="0">
                <a:solidFill>
                  <a:srgbClr val="000000"/>
                </a:solidFill>
                <a:ea typeface="Calibri"/>
                <a:cs typeface="Times New Roman"/>
              </a:rPr>
              <a:t>(London,1653</a:t>
            </a:r>
            <a:r>
              <a:rPr lang="en-US" sz="2800" dirty="0">
                <a:solidFill>
                  <a:srgbClr val="000000"/>
                </a:solidFill>
                <a:ea typeface="Calibri"/>
                <a:cs typeface="Times New Roman"/>
              </a:rPr>
              <a:t>), 492,494.</a:t>
            </a:r>
            <a:endParaRPr lang="en-US" sz="2000" dirty="0">
              <a:latin typeface="Times New Roman"/>
              <a:ea typeface="Times New Roman"/>
              <a:cs typeface="Times New Roman"/>
            </a:endParaRPr>
          </a:p>
          <a:p>
            <a:pPr marL="0" marR="0">
              <a:lnSpc>
                <a:spcPct val="115000"/>
              </a:lnSpc>
              <a:spcBef>
                <a:spcPts val="0"/>
              </a:spcBef>
              <a:spcAft>
                <a:spcPts val="1000"/>
              </a:spcAft>
            </a:pPr>
            <a:endParaRPr lang="en-US" sz="1800" dirty="0">
              <a:ea typeface="Calibri"/>
              <a:cs typeface="Times New Roman"/>
            </a:endParaRPr>
          </a:p>
          <a:p>
            <a:endParaRPr lang="en-US" dirty="0"/>
          </a:p>
        </p:txBody>
      </p:sp>
    </p:spTree>
    <p:extLst>
      <p:ext uri="{BB962C8B-B14F-4D97-AF65-F5344CB8AC3E}">
        <p14:creationId xmlns:p14="http://schemas.microsoft.com/office/powerpoint/2010/main" val="26373928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rmAutofit fontScale="90000"/>
          </a:bodyPr>
          <a:lstStyle/>
          <a:p>
            <a:r>
              <a:rPr lang="en-US" sz="3100" b="1" dirty="0" smtClean="0"/>
              <a:t>Homes on a Jewish kingdom while the Church is in heaven</a:t>
            </a:r>
            <a:r>
              <a:rPr lang="en-US" sz="3000" b="1" dirty="0" smtClean="0"/>
              <a:t/>
            </a:r>
            <a:br>
              <a:rPr lang="en-US" sz="3000" b="1" dirty="0" smtClean="0"/>
            </a:br>
            <a:r>
              <a:rPr lang="en-US" sz="2100" u="sng" dirty="0">
                <a:solidFill>
                  <a:prstClr val="black"/>
                </a:solidFill>
              </a:rPr>
              <a:t>Christ appears in clouds </a:t>
            </a:r>
            <a:r>
              <a:rPr lang="en-US" sz="2100" u="sng" dirty="0" smtClean="0">
                <a:solidFill>
                  <a:prstClr val="black"/>
                </a:solidFill>
              </a:rPr>
              <a:t>for </a:t>
            </a:r>
            <a:r>
              <a:rPr lang="en-US" sz="2100" u="sng" dirty="0" smtClean="0"/>
              <a:t>rapture &amp; calling of Jews, then Israel restored, Armageddon</a:t>
            </a:r>
            <a:endParaRPr lang="en-US" sz="2100" u="sng" dirty="0"/>
          </a:p>
        </p:txBody>
      </p:sp>
      <p:sp>
        <p:nvSpPr>
          <p:cNvPr id="3" name="Content Placeholder 2"/>
          <p:cNvSpPr>
            <a:spLocks noGrp="1"/>
          </p:cNvSpPr>
          <p:nvPr>
            <p:ph idx="1"/>
          </p:nvPr>
        </p:nvSpPr>
        <p:spPr>
          <a:xfrm>
            <a:off x="228600" y="1143000"/>
            <a:ext cx="8610600" cy="5410200"/>
          </a:xfrm>
        </p:spPr>
        <p:txBody>
          <a:bodyPr>
            <a:normAutofit fontScale="77500" lnSpcReduction="20000"/>
          </a:bodyPr>
          <a:lstStyle/>
          <a:p>
            <a:pPr marL="0" marR="0" indent="0">
              <a:lnSpc>
                <a:spcPct val="115000"/>
              </a:lnSpc>
              <a:spcBef>
                <a:spcPts val="0"/>
              </a:spcBef>
              <a:spcAft>
                <a:spcPts val="0"/>
              </a:spcAft>
              <a:buNone/>
            </a:pPr>
            <a:r>
              <a:rPr lang="en-US" sz="3400" dirty="0" smtClean="0">
                <a:solidFill>
                  <a:srgbClr val="000000"/>
                </a:solidFill>
                <a:latin typeface="Times New Roman"/>
                <a:ea typeface="Calibri"/>
              </a:rPr>
              <a:t>“conversion </a:t>
            </a:r>
            <a:r>
              <a:rPr lang="en-US" sz="3400" dirty="0">
                <a:solidFill>
                  <a:srgbClr val="000000"/>
                </a:solidFill>
                <a:latin typeface="Times New Roman"/>
                <a:ea typeface="Calibri"/>
              </a:rPr>
              <a:t>of the </a:t>
            </a:r>
            <a:r>
              <a:rPr lang="en-US" sz="3400" dirty="0" err="1">
                <a:solidFill>
                  <a:srgbClr val="000000"/>
                </a:solidFill>
                <a:latin typeface="Times New Roman"/>
                <a:ea typeface="Calibri"/>
              </a:rPr>
              <a:t>Jewes</a:t>
            </a:r>
            <a:r>
              <a:rPr lang="en-US" sz="3400" dirty="0">
                <a:solidFill>
                  <a:srgbClr val="000000"/>
                </a:solidFill>
                <a:latin typeface="Times New Roman"/>
                <a:ea typeface="Calibri"/>
              </a:rPr>
              <a:t> yet to come, at the beginning of the Restitution of all things. …</a:t>
            </a:r>
            <a:r>
              <a:rPr lang="en-US" sz="3400" b="1" u="sng" dirty="0">
                <a:solidFill>
                  <a:srgbClr val="000000"/>
                </a:solidFill>
                <a:latin typeface="Times New Roman"/>
                <a:ea typeface="Calibri"/>
              </a:rPr>
              <a:t>this coming </a:t>
            </a:r>
            <a:r>
              <a:rPr lang="en-US" sz="3400" dirty="0">
                <a:solidFill>
                  <a:srgbClr val="000000"/>
                </a:solidFill>
                <a:latin typeface="Times New Roman"/>
                <a:ea typeface="Calibri"/>
              </a:rPr>
              <a:t>is meant of a coming after his Ascension, and yet </a:t>
            </a:r>
            <a:r>
              <a:rPr lang="en-US" sz="3400" b="1" dirty="0">
                <a:solidFill>
                  <a:srgbClr val="000000"/>
                </a:solidFill>
                <a:latin typeface="Times New Roman"/>
                <a:ea typeface="Calibri"/>
              </a:rPr>
              <a:t>before the ultimate day of </a:t>
            </a:r>
            <a:r>
              <a:rPr lang="en-US" sz="3400" b="1" dirty="0" err="1" smtClean="0">
                <a:solidFill>
                  <a:srgbClr val="000000"/>
                </a:solidFill>
                <a:latin typeface="Times New Roman"/>
                <a:ea typeface="Calibri"/>
              </a:rPr>
              <a:t>doome</a:t>
            </a:r>
            <a:r>
              <a:rPr lang="en-US" sz="3400" b="1" dirty="0" smtClean="0">
                <a:solidFill>
                  <a:srgbClr val="000000"/>
                </a:solidFill>
                <a:latin typeface="Times New Roman"/>
                <a:ea typeface="Calibri"/>
              </a:rPr>
              <a:t> </a:t>
            </a:r>
            <a:r>
              <a:rPr lang="en-US" sz="3400" dirty="0" smtClean="0">
                <a:solidFill>
                  <a:srgbClr val="000000"/>
                </a:solidFill>
                <a:latin typeface="Times New Roman"/>
                <a:ea typeface="Calibri"/>
              </a:rPr>
              <a:t>…a </a:t>
            </a:r>
            <a:r>
              <a:rPr lang="en-US" sz="3400" dirty="0">
                <a:solidFill>
                  <a:srgbClr val="000000"/>
                </a:solidFill>
                <a:latin typeface="Times New Roman"/>
                <a:ea typeface="Calibri"/>
              </a:rPr>
              <a:t>future thing</a:t>
            </a:r>
            <a:r>
              <a:rPr lang="en-US" sz="3400" dirty="0" smtClean="0">
                <a:solidFill>
                  <a:srgbClr val="000000"/>
                </a:solidFill>
                <a:latin typeface="Times New Roman"/>
                <a:ea typeface="Calibri"/>
              </a:rPr>
              <a:t>… But </a:t>
            </a:r>
            <a:r>
              <a:rPr lang="en-US" sz="3400" dirty="0">
                <a:solidFill>
                  <a:srgbClr val="000000"/>
                </a:solidFill>
                <a:latin typeface="Times New Roman"/>
                <a:ea typeface="Calibri"/>
              </a:rPr>
              <a:t>this </a:t>
            </a:r>
            <a:r>
              <a:rPr lang="en-US" sz="3400" b="1" dirty="0">
                <a:solidFill>
                  <a:srgbClr val="000000"/>
                </a:solidFill>
                <a:latin typeface="Times New Roman"/>
                <a:ea typeface="Calibri"/>
              </a:rPr>
              <a:t>cannot be understood of his appearance at the ultimate day of </a:t>
            </a:r>
            <a:r>
              <a:rPr lang="en-US" sz="3400" b="1" dirty="0" err="1">
                <a:solidFill>
                  <a:srgbClr val="000000"/>
                </a:solidFill>
                <a:latin typeface="Times New Roman"/>
                <a:ea typeface="Calibri"/>
              </a:rPr>
              <a:t>judgement</a:t>
            </a:r>
            <a:r>
              <a:rPr lang="en-US" sz="3400" dirty="0">
                <a:solidFill>
                  <a:srgbClr val="000000"/>
                </a:solidFill>
                <a:latin typeface="Times New Roman"/>
                <a:ea typeface="Calibri"/>
              </a:rPr>
              <a:t>, because they speak of his </a:t>
            </a:r>
            <a:r>
              <a:rPr lang="en-US" sz="3400" b="1" dirty="0">
                <a:solidFill>
                  <a:srgbClr val="000000"/>
                </a:solidFill>
                <a:latin typeface="Times New Roman"/>
                <a:ea typeface="Calibri"/>
              </a:rPr>
              <a:t>pouring out of grace, and giving repentance </a:t>
            </a:r>
            <a:r>
              <a:rPr lang="en-US" sz="3400" dirty="0">
                <a:solidFill>
                  <a:srgbClr val="000000"/>
                </a:solidFill>
                <a:latin typeface="Times New Roman"/>
                <a:ea typeface="Calibri"/>
              </a:rPr>
              <a:t>to the families of the </a:t>
            </a:r>
            <a:r>
              <a:rPr lang="en-US" sz="3400" dirty="0" err="1" smtClean="0">
                <a:solidFill>
                  <a:srgbClr val="000000"/>
                </a:solidFill>
                <a:latin typeface="Times New Roman"/>
                <a:ea typeface="Calibri"/>
              </a:rPr>
              <a:t>Jewes</a:t>
            </a:r>
            <a:r>
              <a:rPr lang="en-US" sz="3400" dirty="0" smtClean="0">
                <a:solidFill>
                  <a:srgbClr val="000000"/>
                </a:solidFill>
                <a:latin typeface="Times New Roman"/>
                <a:ea typeface="Calibri"/>
              </a:rPr>
              <a:t> …</a:t>
            </a:r>
            <a:r>
              <a:rPr lang="en-US" sz="3400" dirty="0" smtClean="0">
                <a:latin typeface="Times New Roman"/>
                <a:ea typeface="Calibri"/>
              </a:rPr>
              <a:t>The </a:t>
            </a:r>
            <a:r>
              <a:rPr lang="en-US" sz="3400" b="1" dirty="0">
                <a:latin typeface="Times New Roman"/>
                <a:ea typeface="Calibri"/>
              </a:rPr>
              <a:t>Israelites</a:t>
            </a:r>
            <a:r>
              <a:rPr lang="en-US" sz="3400" dirty="0">
                <a:latin typeface="Times New Roman"/>
                <a:ea typeface="Calibri"/>
              </a:rPr>
              <a:t> after their </a:t>
            </a:r>
            <a:r>
              <a:rPr lang="en-US" sz="3400" b="1" dirty="0">
                <a:latin typeface="Times New Roman"/>
                <a:ea typeface="Calibri"/>
              </a:rPr>
              <a:t>return</a:t>
            </a:r>
            <a:r>
              <a:rPr lang="en-US" sz="3400" dirty="0">
                <a:latin typeface="Times New Roman"/>
                <a:ea typeface="Calibri"/>
              </a:rPr>
              <a:t> into their own Country </a:t>
            </a:r>
            <a:r>
              <a:rPr lang="en-US" sz="3400" dirty="0" smtClean="0">
                <a:latin typeface="Times New Roman"/>
                <a:ea typeface="Calibri"/>
              </a:rPr>
              <a:t> at </a:t>
            </a:r>
            <a:r>
              <a:rPr lang="en-US" sz="3400" dirty="0">
                <a:latin typeface="Times New Roman"/>
                <a:ea typeface="Calibri"/>
              </a:rPr>
              <a:t>the time of their redemption, are not to </a:t>
            </a:r>
            <a:r>
              <a:rPr lang="en-US" sz="3400" dirty="0" err="1">
                <a:latin typeface="Times New Roman"/>
                <a:ea typeface="Calibri"/>
              </a:rPr>
              <a:t>injoy</a:t>
            </a:r>
            <a:r>
              <a:rPr lang="en-US" sz="3400" dirty="0">
                <a:latin typeface="Times New Roman"/>
                <a:ea typeface="Calibri"/>
              </a:rPr>
              <a:t> a full and perfect tranquility, and peace, until the last </a:t>
            </a:r>
            <a:r>
              <a:rPr lang="en-US" sz="3400" b="1" dirty="0">
                <a:latin typeface="Times New Roman"/>
                <a:ea typeface="Calibri"/>
              </a:rPr>
              <a:t>war with Gog and </a:t>
            </a:r>
            <a:r>
              <a:rPr lang="en-US" sz="3400" b="1" dirty="0" err="1">
                <a:latin typeface="Times New Roman"/>
                <a:ea typeface="Calibri"/>
              </a:rPr>
              <a:t>Magog</a:t>
            </a:r>
            <a:r>
              <a:rPr lang="en-US" sz="3400" b="1" dirty="0">
                <a:latin typeface="Times New Roman"/>
                <a:ea typeface="Calibri"/>
              </a:rPr>
              <a:t> </a:t>
            </a:r>
            <a:r>
              <a:rPr lang="en-US" sz="3400" dirty="0">
                <a:latin typeface="Times New Roman"/>
                <a:ea typeface="Calibri"/>
              </a:rPr>
              <a:t>shall be finished. For it shall come to pass that </a:t>
            </a:r>
            <a:r>
              <a:rPr lang="en-US" sz="3400" b="1" dirty="0">
                <a:latin typeface="Times New Roman"/>
                <a:ea typeface="Calibri"/>
              </a:rPr>
              <a:t>after the Israelites shall </a:t>
            </a:r>
            <a:r>
              <a:rPr lang="en-US" sz="3400" b="1" dirty="0" err="1">
                <a:latin typeface="Times New Roman"/>
                <a:ea typeface="Calibri"/>
              </a:rPr>
              <a:t>returne</a:t>
            </a:r>
            <a:r>
              <a:rPr lang="en-US" sz="3400" b="1" dirty="0">
                <a:latin typeface="Times New Roman"/>
                <a:ea typeface="Calibri"/>
              </a:rPr>
              <a:t> into Palestine</a:t>
            </a:r>
            <a:r>
              <a:rPr lang="en-US" sz="3400" dirty="0">
                <a:latin typeface="Times New Roman"/>
                <a:ea typeface="Calibri"/>
              </a:rPr>
              <a:t>, that Nation of Gog and </a:t>
            </a:r>
            <a:r>
              <a:rPr lang="en-US" sz="3400" dirty="0" err="1">
                <a:latin typeface="Times New Roman"/>
                <a:ea typeface="Calibri"/>
              </a:rPr>
              <a:t>Magog</a:t>
            </a:r>
            <a:r>
              <a:rPr lang="en-US" sz="3400" dirty="0">
                <a:latin typeface="Times New Roman"/>
                <a:ea typeface="Calibri"/>
              </a:rPr>
              <a:t> shall come to invade…the Holy </a:t>
            </a:r>
            <a:r>
              <a:rPr lang="en-US" sz="3400" dirty="0" smtClean="0">
                <a:latin typeface="Times New Roman"/>
                <a:ea typeface="Calibri"/>
              </a:rPr>
              <a:t>Land…confirmed by </a:t>
            </a:r>
            <a:r>
              <a:rPr lang="en-US" sz="2900" dirty="0" smtClean="0">
                <a:latin typeface="Times New Roman"/>
                <a:ea typeface="Calibri"/>
              </a:rPr>
              <a:t>[</a:t>
            </a:r>
            <a:r>
              <a:rPr lang="en-US" sz="2900" dirty="0" err="1" smtClean="0">
                <a:latin typeface="Times New Roman"/>
                <a:ea typeface="Calibri"/>
              </a:rPr>
              <a:t>Ezek</a:t>
            </a:r>
            <a:r>
              <a:rPr lang="en-US" sz="2900" dirty="0" smtClean="0">
                <a:latin typeface="Times New Roman"/>
                <a:ea typeface="Calibri"/>
              </a:rPr>
              <a:t>, Joel, Dan].</a:t>
            </a:r>
            <a:r>
              <a:rPr lang="en-US" sz="3100" dirty="0" smtClean="0">
                <a:latin typeface="Times New Roman"/>
                <a:ea typeface="Calibri"/>
              </a:rPr>
              <a:t>”</a:t>
            </a:r>
            <a:endParaRPr lang="en-US" sz="3100" dirty="0">
              <a:latin typeface="Times New Roman"/>
              <a:ea typeface="Times New Roman"/>
            </a:endParaRPr>
          </a:p>
          <a:p>
            <a:pPr marL="0" indent="0">
              <a:spcBef>
                <a:spcPts val="0"/>
              </a:spcBef>
              <a:buNone/>
            </a:pPr>
            <a:endParaRPr lang="en-US" sz="1000" dirty="0" smtClean="0">
              <a:solidFill>
                <a:srgbClr val="000000"/>
              </a:solidFill>
              <a:ea typeface="Calibri"/>
              <a:cs typeface="Times New Roman"/>
            </a:endParaRPr>
          </a:p>
          <a:p>
            <a:pPr marL="0" indent="0">
              <a:spcBef>
                <a:spcPts val="0"/>
              </a:spcBef>
              <a:buNone/>
            </a:pPr>
            <a:r>
              <a:rPr lang="en-US" sz="2500" dirty="0">
                <a:solidFill>
                  <a:srgbClr val="000000"/>
                </a:solidFill>
                <a:ea typeface="Calibri"/>
                <a:cs typeface="Times New Roman"/>
              </a:rPr>
              <a:t>-</a:t>
            </a:r>
            <a:r>
              <a:rPr lang="en-US" sz="2500" i="1" dirty="0" smtClean="0">
                <a:solidFill>
                  <a:srgbClr val="000000"/>
                </a:solidFill>
                <a:ea typeface="Calibri"/>
                <a:cs typeface="Times New Roman"/>
              </a:rPr>
              <a:t>The Resurrection </a:t>
            </a:r>
            <a:r>
              <a:rPr lang="en-US" sz="2500" i="1" dirty="0">
                <a:solidFill>
                  <a:srgbClr val="000000"/>
                </a:solidFill>
                <a:ea typeface="Calibri"/>
                <a:cs typeface="Times New Roman"/>
              </a:rPr>
              <a:t>Revealed </a:t>
            </a:r>
            <a:r>
              <a:rPr lang="en-US" sz="2500" dirty="0">
                <a:solidFill>
                  <a:srgbClr val="000000"/>
                </a:solidFill>
                <a:ea typeface="Calibri"/>
                <a:cs typeface="Times New Roman"/>
              </a:rPr>
              <a:t>(</a:t>
            </a:r>
            <a:r>
              <a:rPr lang="en-US" sz="2500" dirty="0" smtClean="0">
                <a:solidFill>
                  <a:srgbClr val="000000"/>
                </a:solidFill>
                <a:ea typeface="Calibri"/>
                <a:cs typeface="Times New Roman"/>
              </a:rPr>
              <a:t>London, 1653), 62-63, 80-82, 426-427.</a:t>
            </a:r>
            <a:endParaRPr lang="en-US" sz="2500" dirty="0">
              <a:latin typeface="Times New Roman"/>
              <a:ea typeface="Times New Roman"/>
              <a:cs typeface="Times New Roman"/>
            </a:endParaRPr>
          </a:p>
        </p:txBody>
      </p:sp>
    </p:spTree>
    <p:extLst>
      <p:ext uri="{BB962C8B-B14F-4D97-AF65-F5344CB8AC3E}">
        <p14:creationId xmlns:p14="http://schemas.microsoft.com/office/powerpoint/2010/main" val="32047702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1265238"/>
          </a:xfrm>
        </p:spPr>
        <p:txBody>
          <a:bodyPr>
            <a:normAutofit fontScale="90000"/>
          </a:bodyPr>
          <a:lstStyle/>
          <a:p>
            <a:r>
              <a:rPr lang="en-US" sz="4000" b="1" u="sng" dirty="0" smtClean="0"/>
              <a:t>William </a:t>
            </a:r>
            <a:r>
              <a:rPr lang="en-US" sz="4000" b="1" u="sng" dirty="0" err="1" smtClean="0"/>
              <a:t>Aspinwall</a:t>
            </a:r>
            <a:r>
              <a:rPr lang="en-US" sz="4000" b="1" u="sng" dirty="0" smtClean="0"/>
              <a:t> </a:t>
            </a:r>
            <a:r>
              <a:rPr lang="en-US" sz="3200" dirty="0" smtClean="0"/>
              <a:t>(1605-1662) </a:t>
            </a:r>
            <a:br>
              <a:rPr lang="en-US" sz="3200" dirty="0" smtClean="0"/>
            </a:br>
            <a:r>
              <a:rPr lang="en-US" sz="2400" dirty="0" smtClean="0"/>
              <a:t>left Boston with Anne Hutchinson for Rhode Island in 1637, </a:t>
            </a:r>
            <a:br>
              <a:rPr lang="en-US" sz="2400" dirty="0" smtClean="0"/>
            </a:br>
            <a:r>
              <a:rPr lang="en-US" sz="2400" u="sng" dirty="0" smtClean="0"/>
              <a:t>returned to England 1651, 5</a:t>
            </a:r>
            <a:r>
              <a:rPr lang="en-US" sz="2400" u="sng" baseline="30000" dirty="0" smtClean="0"/>
              <a:t>th</a:t>
            </a:r>
            <a:r>
              <a:rPr lang="en-US" sz="2400" u="sng" dirty="0" smtClean="0"/>
              <a:t> Monarchist, back to New England 1659</a:t>
            </a:r>
            <a:endParaRPr lang="en-US" sz="2400" u="sng" dirty="0"/>
          </a:p>
        </p:txBody>
      </p:sp>
      <p:sp>
        <p:nvSpPr>
          <p:cNvPr id="3" name="Content Placeholder 2"/>
          <p:cNvSpPr>
            <a:spLocks noGrp="1"/>
          </p:cNvSpPr>
          <p:nvPr>
            <p:ph idx="1"/>
          </p:nvPr>
        </p:nvSpPr>
        <p:spPr>
          <a:xfrm>
            <a:off x="381000" y="1600200"/>
            <a:ext cx="8382000" cy="4953000"/>
          </a:xfrm>
        </p:spPr>
        <p:txBody>
          <a:bodyPr>
            <a:normAutofit/>
          </a:bodyPr>
          <a:lstStyle/>
          <a:p>
            <a:pPr marL="0" marR="0" indent="0">
              <a:lnSpc>
                <a:spcPct val="115000"/>
              </a:lnSpc>
              <a:spcBef>
                <a:spcPts val="0"/>
              </a:spcBef>
              <a:spcAft>
                <a:spcPts val="0"/>
              </a:spcAft>
              <a:buNone/>
            </a:pPr>
            <a:r>
              <a:rPr lang="en-US" sz="2900" dirty="0" smtClean="0">
                <a:solidFill>
                  <a:srgbClr val="000000"/>
                </a:solidFill>
                <a:latin typeface="Times New Roman"/>
                <a:ea typeface="Calibri"/>
              </a:rPr>
              <a:t>“If </a:t>
            </a:r>
            <a:r>
              <a:rPr lang="en-US" sz="2900" dirty="0">
                <a:solidFill>
                  <a:srgbClr val="000000"/>
                </a:solidFill>
                <a:latin typeface="Times New Roman"/>
                <a:ea typeface="Calibri"/>
              </a:rPr>
              <a:t>God by some voice from heaven, I mean out of his Churches, say </a:t>
            </a:r>
            <a:r>
              <a:rPr lang="en-US" sz="2900" i="1" dirty="0">
                <a:solidFill>
                  <a:srgbClr val="000000"/>
                </a:solidFill>
                <a:latin typeface="Times New Roman"/>
                <a:ea typeface="Calibri"/>
              </a:rPr>
              <a:t>Come up hither</a:t>
            </a:r>
            <a:r>
              <a:rPr lang="en-US" sz="2900" dirty="0">
                <a:solidFill>
                  <a:srgbClr val="000000"/>
                </a:solidFill>
                <a:latin typeface="Times New Roman"/>
                <a:ea typeface="Calibri"/>
              </a:rPr>
              <a:t>, Rev.11.12,13. Follow his </a:t>
            </a:r>
            <a:r>
              <a:rPr lang="en-US" sz="2900" dirty="0" smtClean="0">
                <a:solidFill>
                  <a:srgbClr val="000000"/>
                </a:solidFill>
                <a:latin typeface="Times New Roman"/>
                <a:ea typeface="Calibri"/>
              </a:rPr>
              <a:t>call</a:t>
            </a:r>
            <a:r>
              <a:rPr lang="en-US" sz="2900" dirty="0">
                <a:solidFill>
                  <a:srgbClr val="000000"/>
                </a:solidFill>
                <a:latin typeface="Times New Roman"/>
                <a:ea typeface="Calibri"/>
              </a:rPr>
              <a:t>, and fear not enemies; though you see them, &amp; they see </a:t>
            </a:r>
            <a:r>
              <a:rPr lang="en-US" sz="2900" b="1" dirty="0">
                <a:solidFill>
                  <a:srgbClr val="000000"/>
                </a:solidFill>
                <a:latin typeface="Times New Roman"/>
                <a:ea typeface="Calibri"/>
              </a:rPr>
              <a:t>you ascend up to heaven, you shall be safe</a:t>
            </a:r>
            <a:r>
              <a:rPr lang="en-US" sz="2900" dirty="0">
                <a:solidFill>
                  <a:srgbClr val="000000"/>
                </a:solidFill>
                <a:latin typeface="Times New Roman"/>
                <a:ea typeface="Calibri"/>
              </a:rPr>
              <a:t>. Some </a:t>
            </a:r>
            <a:r>
              <a:rPr lang="en-US" sz="2900" b="1" dirty="0">
                <a:solidFill>
                  <a:srgbClr val="000000"/>
                </a:solidFill>
                <a:latin typeface="Times New Roman"/>
                <a:ea typeface="Calibri"/>
              </a:rPr>
              <a:t>commotion or earthquake </a:t>
            </a:r>
            <a:r>
              <a:rPr lang="en-US" sz="2900" b="1" dirty="0" smtClean="0">
                <a:solidFill>
                  <a:srgbClr val="000000"/>
                </a:solidFill>
                <a:latin typeface="Times New Roman"/>
                <a:ea typeface="Calibri"/>
              </a:rPr>
              <a:t>will </a:t>
            </a:r>
            <a:r>
              <a:rPr lang="en-US" sz="2900" b="1" dirty="0">
                <a:solidFill>
                  <a:srgbClr val="000000"/>
                </a:solidFill>
                <a:latin typeface="Times New Roman"/>
                <a:ea typeface="Calibri"/>
              </a:rPr>
              <a:t>ensue</a:t>
            </a:r>
            <a:r>
              <a:rPr lang="en-US" sz="2900" dirty="0">
                <a:solidFill>
                  <a:srgbClr val="000000"/>
                </a:solidFill>
                <a:latin typeface="Times New Roman"/>
                <a:ea typeface="Calibri"/>
              </a:rPr>
              <a:t>, but no detriment to you that obey the voice from heaven, The detriment </a:t>
            </a:r>
            <a:r>
              <a:rPr lang="en-US" sz="2900" dirty="0" smtClean="0">
                <a:solidFill>
                  <a:srgbClr val="000000"/>
                </a:solidFill>
                <a:latin typeface="Times New Roman"/>
                <a:ea typeface="Calibri"/>
              </a:rPr>
              <a:t>will </a:t>
            </a:r>
            <a:r>
              <a:rPr lang="en-US" sz="2900" dirty="0">
                <a:solidFill>
                  <a:srgbClr val="000000"/>
                </a:solidFill>
                <a:latin typeface="Times New Roman"/>
                <a:ea typeface="Calibri"/>
              </a:rPr>
              <a:t>be to the enemies themselves</a:t>
            </a:r>
            <a:r>
              <a:rPr lang="en-US" sz="2900" dirty="0" smtClean="0">
                <a:solidFill>
                  <a:srgbClr val="000000"/>
                </a:solidFill>
                <a:latin typeface="Times New Roman"/>
                <a:ea typeface="Calibri"/>
              </a:rPr>
              <a:t>…”</a:t>
            </a:r>
          </a:p>
          <a:p>
            <a:pPr marL="0" marR="0" indent="0">
              <a:lnSpc>
                <a:spcPct val="115000"/>
              </a:lnSpc>
              <a:spcBef>
                <a:spcPts val="0"/>
              </a:spcBef>
              <a:spcAft>
                <a:spcPts val="0"/>
              </a:spcAft>
              <a:buNone/>
            </a:pPr>
            <a:endParaRPr lang="en-US" sz="1200" dirty="0">
              <a:latin typeface="Times New Roman"/>
              <a:ea typeface="Times New Roman"/>
            </a:endParaRPr>
          </a:p>
          <a:p>
            <a:pPr marL="0" lvl="0" indent="0">
              <a:spcBef>
                <a:spcPts val="0"/>
              </a:spcBef>
              <a:buNone/>
            </a:pPr>
            <a:r>
              <a:rPr lang="en-US" sz="2000" dirty="0">
                <a:solidFill>
                  <a:srgbClr val="000000"/>
                </a:solidFill>
                <a:ea typeface="Calibri"/>
                <a:cs typeface="Times New Roman"/>
              </a:rPr>
              <a:t>-</a:t>
            </a:r>
            <a:r>
              <a:rPr lang="en-US" sz="2000" i="1" dirty="0" smtClean="0">
                <a:solidFill>
                  <a:srgbClr val="000000"/>
                </a:solidFill>
                <a:latin typeface="Times New Roman"/>
                <a:ea typeface="Calibri"/>
                <a:cs typeface="Times New Roman"/>
              </a:rPr>
              <a:t>A </a:t>
            </a:r>
            <a:r>
              <a:rPr lang="en-US" sz="2000" i="1" dirty="0">
                <a:solidFill>
                  <a:srgbClr val="000000"/>
                </a:solidFill>
                <a:latin typeface="Times New Roman"/>
                <a:ea typeface="Calibri"/>
                <a:cs typeface="Times New Roman"/>
              </a:rPr>
              <a:t>Brief Description of the Fifth Monarchy, or Kingdome, That shortly is to come</a:t>
            </a:r>
            <a:r>
              <a:rPr lang="en-US" sz="2000" dirty="0">
                <a:solidFill>
                  <a:srgbClr val="000000"/>
                </a:solidFill>
                <a:latin typeface="Times New Roman"/>
                <a:ea typeface="Calibri"/>
                <a:cs typeface="Times New Roman"/>
              </a:rPr>
              <a:t> (London, 1653)</a:t>
            </a:r>
            <a:r>
              <a:rPr lang="en-US" sz="2000" dirty="0">
                <a:solidFill>
                  <a:srgbClr val="000000"/>
                </a:solidFill>
                <a:ea typeface="Calibri"/>
                <a:cs typeface="Times New Roman"/>
              </a:rPr>
              <a:t>, 9-10</a:t>
            </a:r>
            <a:r>
              <a:rPr lang="en-US" sz="2000" dirty="0" smtClean="0">
                <a:solidFill>
                  <a:srgbClr val="000000"/>
                </a:solidFill>
                <a:ea typeface="Calibri"/>
                <a:cs typeface="Times New Roman"/>
              </a:rPr>
              <a:t>.</a:t>
            </a:r>
            <a:endParaRPr lang="en-US" sz="2000" dirty="0">
              <a:latin typeface="Times New Roman"/>
              <a:ea typeface="Times New Roman"/>
              <a:cs typeface="Times New Roman"/>
            </a:endParaRPr>
          </a:p>
        </p:txBody>
      </p:sp>
    </p:spTree>
    <p:extLst>
      <p:ext uri="{BB962C8B-B14F-4D97-AF65-F5344CB8AC3E}">
        <p14:creationId xmlns:p14="http://schemas.microsoft.com/office/powerpoint/2010/main" val="15494850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rmAutofit fontScale="90000"/>
          </a:bodyPr>
          <a:lstStyle/>
          <a:p>
            <a:r>
              <a:rPr lang="en-US" sz="3700" b="1" u="sng" dirty="0" smtClean="0"/>
              <a:t>Capt. John Browne </a:t>
            </a:r>
            <a:r>
              <a:rPr lang="en-US" sz="3000" dirty="0" smtClean="0"/>
              <a:t>(1582-1659) </a:t>
            </a:r>
            <a:r>
              <a:rPr lang="en-US" sz="2000" dirty="0" smtClean="0"/>
              <a:t>of merchant ship (London-Annapolis)   </a:t>
            </a:r>
            <a:br>
              <a:rPr lang="en-US" sz="2000" dirty="0" smtClean="0"/>
            </a:br>
            <a:r>
              <a:rPr lang="en-US" sz="2100" dirty="0" smtClean="0"/>
              <a:t>144,000 on earth after rapture while church in heaven, then Jews called, </a:t>
            </a:r>
            <a:br>
              <a:rPr lang="en-US" sz="2100" dirty="0" smtClean="0"/>
            </a:br>
            <a:r>
              <a:rPr lang="en-US" sz="2100" u="sng" dirty="0" smtClean="0"/>
              <a:t>Jerusalem &amp; Temple rebuilt, the Beast rages until cast into pit</a:t>
            </a:r>
            <a:endParaRPr lang="en-US" sz="2100" u="sng" dirty="0"/>
          </a:p>
        </p:txBody>
      </p:sp>
      <p:sp>
        <p:nvSpPr>
          <p:cNvPr id="4" name="Content Placeholder 3"/>
          <p:cNvSpPr>
            <a:spLocks noGrp="1"/>
          </p:cNvSpPr>
          <p:nvPr>
            <p:ph sz="half" idx="2"/>
          </p:nvPr>
        </p:nvSpPr>
        <p:spPr>
          <a:xfrm>
            <a:off x="3810000" y="1295400"/>
            <a:ext cx="5334000" cy="5486400"/>
          </a:xfrm>
        </p:spPr>
        <p:txBody>
          <a:bodyPr>
            <a:noAutofit/>
          </a:bodyPr>
          <a:lstStyle/>
          <a:p>
            <a:pPr marL="0" marR="0" indent="0">
              <a:spcBef>
                <a:spcPts val="0"/>
              </a:spcBef>
              <a:spcAft>
                <a:spcPts val="0"/>
              </a:spcAft>
              <a:buNone/>
            </a:pPr>
            <a:r>
              <a:rPr lang="en-US" sz="2100" dirty="0">
                <a:solidFill>
                  <a:srgbClr val="000000"/>
                </a:solidFill>
                <a:latin typeface="Times New Roman"/>
                <a:ea typeface="Calibri"/>
              </a:rPr>
              <a:t>“the hundred forty and four thousand, who are called Virgins, cannot be said to be the Virgins that attend the Spouse, the Lamb’s Wife, seeing that they are</a:t>
            </a:r>
            <a:r>
              <a:rPr lang="en-US" sz="2100" b="1" dirty="0">
                <a:solidFill>
                  <a:srgbClr val="000000"/>
                </a:solidFill>
                <a:latin typeface="Times New Roman"/>
                <a:ea typeface="Calibri"/>
              </a:rPr>
              <a:t> upon the Earth after the said Spouse is taken up</a:t>
            </a:r>
            <a:r>
              <a:rPr lang="en-US" sz="2100" dirty="0">
                <a:solidFill>
                  <a:srgbClr val="000000"/>
                </a:solidFill>
                <a:latin typeface="Times New Roman"/>
                <a:ea typeface="Calibri"/>
              </a:rPr>
              <a:t>. </a:t>
            </a:r>
            <a:r>
              <a:rPr lang="en-US" sz="2100" dirty="0" smtClean="0">
                <a:solidFill>
                  <a:srgbClr val="000000"/>
                </a:solidFill>
                <a:latin typeface="Times New Roman"/>
                <a:ea typeface="Calibri"/>
              </a:rPr>
              <a:t>…</a:t>
            </a:r>
            <a:r>
              <a:rPr lang="en-US" sz="2100" dirty="0" smtClean="0">
                <a:latin typeface="Times New Roman"/>
                <a:ea typeface="Calibri"/>
              </a:rPr>
              <a:t>then </a:t>
            </a:r>
            <a:r>
              <a:rPr lang="en-US" sz="2100" dirty="0" smtClean="0">
                <a:solidFill>
                  <a:srgbClr val="000000"/>
                </a:solidFill>
                <a:latin typeface="Times New Roman"/>
                <a:ea typeface="Calibri"/>
                <a:cs typeface="Times New Roman"/>
              </a:rPr>
              <a:t>will </a:t>
            </a:r>
            <a:r>
              <a:rPr lang="en-US" sz="2100" dirty="0">
                <a:solidFill>
                  <a:srgbClr val="000000"/>
                </a:solidFill>
                <a:latin typeface="Times New Roman"/>
                <a:ea typeface="Calibri"/>
                <a:cs typeface="Times New Roman"/>
              </a:rPr>
              <a:t>follow the calling of the two Tribes of Judah and Benjamin to Jerusalem…and then </a:t>
            </a:r>
            <a:r>
              <a:rPr lang="en-US" sz="2100" b="1" dirty="0">
                <a:solidFill>
                  <a:srgbClr val="000000"/>
                </a:solidFill>
                <a:latin typeface="Times New Roman"/>
                <a:ea typeface="Calibri"/>
                <a:cs typeface="Times New Roman"/>
              </a:rPr>
              <a:t>the City is built</a:t>
            </a:r>
            <a:r>
              <a:rPr lang="en-US" sz="2100" dirty="0">
                <a:solidFill>
                  <a:srgbClr val="000000"/>
                </a:solidFill>
                <a:latin typeface="Times New Roman"/>
                <a:ea typeface="Calibri"/>
                <a:cs typeface="Times New Roman"/>
              </a:rPr>
              <a:t>, which bringing back of the ten Tribes will not be completed till </a:t>
            </a:r>
            <a:r>
              <a:rPr lang="en-US" sz="2100" b="1" dirty="0">
                <a:solidFill>
                  <a:srgbClr val="000000"/>
                </a:solidFill>
                <a:latin typeface="Times New Roman"/>
                <a:ea typeface="Calibri"/>
                <a:cs typeface="Times New Roman"/>
              </a:rPr>
              <a:t>after the Saints are taken up</a:t>
            </a:r>
            <a:r>
              <a:rPr lang="en-US" sz="2100" dirty="0">
                <a:solidFill>
                  <a:srgbClr val="000000"/>
                </a:solidFill>
                <a:latin typeface="Times New Roman"/>
                <a:ea typeface="Calibri"/>
                <a:cs typeface="Times New Roman"/>
              </a:rPr>
              <a:t>, when as before that time </a:t>
            </a:r>
            <a:r>
              <a:rPr lang="en-US" sz="2100" b="1" dirty="0">
                <a:solidFill>
                  <a:srgbClr val="000000"/>
                </a:solidFill>
                <a:latin typeface="Times New Roman"/>
                <a:ea typeface="Calibri"/>
                <a:cs typeface="Times New Roman"/>
              </a:rPr>
              <a:t>both Jerusalem and the Temple will be built</a:t>
            </a:r>
            <a:r>
              <a:rPr lang="en-US" sz="2100" dirty="0">
                <a:solidFill>
                  <a:srgbClr val="000000"/>
                </a:solidFill>
                <a:latin typeface="Times New Roman"/>
                <a:ea typeface="Calibri"/>
                <a:cs typeface="Times New Roman"/>
              </a:rPr>
              <a:t>, and Sacrifice offered…After the calling of the two Tribes for to build and </a:t>
            </a:r>
            <a:r>
              <a:rPr lang="en-US" sz="2100" dirty="0" err="1">
                <a:solidFill>
                  <a:srgbClr val="000000"/>
                </a:solidFill>
                <a:latin typeface="Times New Roman"/>
                <a:ea typeface="Calibri"/>
                <a:cs typeface="Times New Roman"/>
              </a:rPr>
              <a:t>inhabite</a:t>
            </a:r>
            <a:r>
              <a:rPr lang="en-US" sz="2100" dirty="0">
                <a:solidFill>
                  <a:srgbClr val="000000"/>
                </a:solidFill>
                <a:latin typeface="Times New Roman"/>
                <a:ea typeface="Calibri"/>
                <a:cs typeface="Times New Roman"/>
              </a:rPr>
              <a:t> Jerusalem, the next remarkable thing that will in those days fall out to be, is the rising or </a:t>
            </a:r>
            <a:r>
              <a:rPr lang="en-US" sz="2100" dirty="0" smtClean="0">
                <a:solidFill>
                  <a:srgbClr val="000000"/>
                </a:solidFill>
                <a:latin typeface="Times New Roman"/>
                <a:ea typeface="Calibri"/>
                <a:cs typeface="Times New Roman"/>
              </a:rPr>
              <a:t>manifesting of </a:t>
            </a:r>
            <a:r>
              <a:rPr lang="en-US" sz="2100" dirty="0">
                <a:solidFill>
                  <a:srgbClr val="000000"/>
                </a:solidFill>
                <a:latin typeface="Times New Roman"/>
                <a:ea typeface="Calibri"/>
                <a:cs typeface="Times New Roman"/>
              </a:rPr>
              <a:t>the </a:t>
            </a:r>
            <a:r>
              <a:rPr lang="en-US" sz="2100" dirty="0" smtClean="0">
                <a:solidFill>
                  <a:srgbClr val="000000"/>
                </a:solidFill>
                <a:latin typeface="Times New Roman"/>
                <a:ea typeface="Calibri"/>
                <a:cs typeface="Times New Roman"/>
              </a:rPr>
              <a:t>Beast…” </a:t>
            </a:r>
            <a:r>
              <a:rPr lang="en-US" sz="1600" i="1" dirty="0" smtClean="0">
                <a:solidFill>
                  <a:srgbClr val="000000"/>
                </a:solidFill>
                <a:latin typeface="Times New Roman"/>
                <a:ea typeface="Times New Roman"/>
                <a:cs typeface="Times New Roman"/>
              </a:rPr>
              <a:t>A Brief Survey of the Prophetical and Evangelical Events of Last Times</a:t>
            </a:r>
            <a:r>
              <a:rPr lang="en-US" sz="1600" dirty="0" smtClean="0">
                <a:solidFill>
                  <a:srgbClr val="000000"/>
                </a:solidFill>
                <a:latin typeface="Times New Roman"/>
                <a:ea typeface="Times New Roman"/>
                <a:cs typeface="Times New Roman"/>
              </a:rPr>
              <a:t> (London,1654),7,12-13.</a:t>
            </a:r>
            <a:endParaRPr lang="en-US" sz="1600" dirty="0">
              <a:latin typeface="Times New Roman"/>
              <a:ea typeface="Times New Roman"/>
              <a:cs typeface="Times New Roman"/>
            </a:endParaRPr>
          </a:p>
        </p:txBody>
      </p:sp>
      <p:pic>
        <p:nvPicPr>
          <p:cNvPr id="5" name="Content Placeholder 4" descr="JohnBrowneJP.jpg"/>
          <p:cNvPicPr>
            <a:picLocks noGrp="1"/>
          </p:cNvPicPr>
          <p:nvPr>
            <p:ph sz="half" idx="1"/>
          </p:nvPr>
        </p:nvPicPr>
        <p:blipFill>
          <a:blip r:embed="rId2"/>
          <a:stretch>
            <a:fillRect/>
          </a:stretch>
        </p:blipFill>
        <p:spPr>
          <a:xfrm>
            <a:off x="0" y="1295400"/>
            <a:ext cx="3810000" cy="5105400"/>
          </a:xfrm>
          <a:prstGeom prst="rect">
            <a:avLst/>
          </a:prstGeom>
        </p:spPr>
      </p:pic>
    </p:spTree>
    <p:extLst>
      <p:ext uri="{BB962C8B-B14F-4D97-AF65-F5344CB8AC3E}">
        <p14:creationId xmlns:p14="http://schemas.microsoft.com/office/powerpoint/2010/main" val="34693390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457200"/>
          </a:xfrm>
        </p:spPr>
        <p:txBody>
          <a:bodyPr>
            <a:normAutofit fontScale="90000"/>
          </a:bodyPr>
          <a:lstStyle/>
          <a:p>
            <a:r>
              <a:rPr lang="en-US" sz="3200" b="1" u="sng" dirty="0" smtClean="0"/>
              <a:t>Capt. John Browne’s Order of Events in Last Days</a:t>
            </a:r>
            <a:endParaRPr lang="en-US" sz="3200" b="1" u="sng" dirty="0"/>
          </a:p>
        </p:txBody>
      </p:sp>
      <p:sp>
        <p:nvSpPr>
          <p:cNvPr id="3" name="Content Placeholder 2"/>
          <p:cNvSpPr>
            <a:spLocks noGrp="1"/>
          </p:cNvSpPr>
          <p:nvPr>
            <p:ph idx="1"/>
          </p:nvPr>
        </p:nvSpPr>
        <p:spPr>
          <a:xfrm>
            <a:off x="76200" y="533400"/>
            <a:ext cx="9067800" cy="6248400"/>
          </a:xfrm>
        </p:spPr>
        <p:txBody>
          <a:bodyPr>
            <a:normAutofit fontScale="25000" lnSpcReduction="20000"/>
          </a:bodyPr>
          <a:lstStyle/>
          <a:p>
            <a:pPr marL="0" marR="0" indent="0">
              <a:lnSpc>
                <a:spcPct val="115000"/>
              </a:lnSpc>
              <a:spcBef>
                <a:spcPts val="0"/>
              </a:spcBef>
              <a:spcAft>
                <a:spcPts val="0"/>
              </a:spcAft>
              <a:buNone/>
            </a:pPr>
            <a:r>
              <a:rPr lang="en-US" sz="6400" dirty="0" smtClean="0">
                <a:solidFill>
                  <a:srgbClr val="000000"/>
                </a:solidFill>
                <a:latin typeface="Times New Roman"/>
                <a:ea typeface="Calibri"/>
                <a:cs typeface="Times New Roman"/>
              </a:rPr>
              <a:t>1. “</a:t>
            </a:r>
            <a:r>
              <a:rPr lang="en-US" sz="6400" b="1" dirty="0">
                <a:solidFill>
                  <a:srgbClr val="000000"/>
                </a:solidFill>
                <a:latin typeface="Times New Roman"/>
                <a:ea typeface="Calibri"/>
                <a:cs typeface="Times New Roman"/>
              </a:rPr>
              <a:t>Falling away </a:t>
            </a:r>
            <a:r>
              <a:rPr lang="en-US" sz="6400" dirty="0">
                <a:solidFill>
                  <a:srgbClr val="000000"/>
                </a:solidFill>
                <a:latin typeface="Times New Roman"/>
                <a:ea typeface="Calibri"/>
                <a:cs typeface="Times New Roman"/>
              </a:rPr>
              <a:t>of the Churches…from the Truth of that Doctrine that was taught them by the Lord Jesus</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a falling away before the man of sin would be revealed, 2Thess.2.3. </a:t>
            </a:r>
            <a:endParaRPr lang="en-US" sz="6400"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2. “the coming forth of the </a:t>
            </a:r>
            <a:r>
              <a:rPr lang="en-US" sz="6400" dirty="0" err="1">
                <a:solidFill>
                  <a:srgbClr val="000000"/>
                </a:solidFill>
                <a:latin typeface="Times New Roman"/>
                <a:ea typeface="Calibri"/>
                <a:cs typeface="Times New Roman"/>
              </a:rPr>
              <a:t>Mysticall</a:t>
            </a:r>
            <a:r>
              <a:rPr lang="en-US" sz="6400" dirty="0">
                <a:solidFill>
                  <a:srgbClr val="000000"/>
                </a:solidFill>
                <a:latin typeface="Times New Roman"/>
                <a:ea typeface="Calibri"/>
                <a:cs typeface="Times New Roman"/>
              </a:rPr>
              <a:t> Whore of Babylon…The place of her abode…is that great City</a:t>
            </a:r>
            <a:r>
              <a:rPr lang="en-US" sz="6400" dirty="0" smtClean="0">
                <a:solidFill>
                  <a:srgbClr val="000000"/>
                </a:solidFill>
                <a:latin typeface="Times New Roman"/>
                <a:ea typeface="Calibri"/>
                <a:cs typeface="Times New Roman"/>
              </a:rPr>
              <a:t>… which </a:t>
            </a:r>
            <a:r>
              <a:rPr lang="en-US" sz="6400" dirty="0" err="1">
                <a:solidFill>
                  <a:srgbClr val="000000"/>
                </a:solidFill>
                <a:latin typeface="Times New Roman"/>
                <a:ea typeface="Calibri"/>
                <a:cs typeface="Times New Roman"/>
              </a:rPr>
              <a:t>reigneth</a:t>
            </a:r>
            <a:r>
              <a:rPr lang="en-US" sz="6400" dirty="0">
                <a:solidFill>
                  <a:srgbClr val="000000"/>
                </a:solidFill>
                <a:latin typeface="Times New Roman"/>
                <a:ea typeface="Calibri"/>
                <a:cs typeface="Times New Roman"/>
              </a:rPr>
              <a:t> over the Kings of the Earth…Rome, the chief Seat of the sixth Head, of Roman </a:t>
            </a:r>
            <a:r>
              <a:rPr lang="en-US" sz="6400" dirty="0" smtClean="0">
                <a:solidFill>
                  <a:srgbClr val="000000"/>
                </a:solidFill>
                <a:latin typeface="Times New Roman"/>
                <a:ea typeface="Calibri"/>
                <a:cs typeface="Times New Roman"/>
              </a:rPr>
              <a:t>Monarchy</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3. “the image which </a:t>
            </a:r>
            <a:r>
              <a:rPr lang="en-US" sz="6400" dirty="0" err="1">
                <a:solidFill>
                  <a:srgbClr val="000000"/>
                </a:solidFill>
                <a:latin typeface="Times New Roman"/>
                <a:ea typeface="Calibri"/>
                <a:cs typeface="Times New Roman"/>
              </a:rPr>
              <a:t>Nebuchadnezar</a:t>
            </a:r>
            <a:r>
              <a:rPr lang="en-US" sz="6400" dirty="0">
                <a:solidFill>
                  <a:srgbClr val="000000"/>
                </a:solidFill>
                <a:latin typeface="Times New Roman"/>
                <a:ea typeface="Calibri"/>
                <a:cs typeface="Times New Roman"/>
              </a:rPr>
              <a:t> saw consisting of two legs…this division of the Empire…the Western</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Empire is afterwards divided into </a:t>
            </a:r>
            <a:r>
              <a:rPr lang="en-US" sz="6400" dirty="0" err="1">
                <a:solidFill>
                  <a:srgbClr val="000000"/>
                </a:solidFill>
                <a:latin typeface="Times New Roman"/>
                <a:ea typeface="Calibri"/>
                <a:cs typeface="Times New Roman"/>
              </a:rPr>
              <a:t>severall</a:t>
            </a:r>
            <a:r>
              <a:rPr lang="en-US" sz="6400" dirty="0">
                <a:solidFill>
                  <a:srgbClr val="000000"/>
                </a:solidFill>
                <a:latin typeface="Times New Roman"/>
                <a:ea typeface="Calibri"/>
                <a:cs typeface="Times New Roman"/>
              </a:rPr>
              <a:t> Kingdoms…and the Eastern is quite devoured by the Turks</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4. “this </a:t>
            </a:r>
            <a:r>
              <a:rPr lang="en-US" sz="6400" b="1" dirty="0">
                <a:solidFill>
                  <a:srgbClr val="000000"/>
                </a:solidFill>
                <a:latin typeface="Times New Roman"/>
                <a:ea typeface="Calibri"/>
                <a:cs typeface="Times New Roman"/>
              </a:rPr>
              <a:t>Gospel of the Kingdom must be preached in all Nations </a:t>
            </a:r>
            <a:r>
              <a:rPr lang="en-US" sz="6400" dirty="0">
                <a:solidFill>
                  <a:srgbClr val="000000"/>
                </a:solidFill>
                <a:latin typeface="Times New Roman"/>
                <a:ea typeface="Calibri"/>
                <a:cs typeface="Times New Roman"/>
              </a:rPr>
              <a:t>after the falling away of the Churches</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5. “then will follow the </a:t>
            </a:r>
            <a:r>
              <a:rPr lang="en-US" sz="6400" b="1" dirty="0">
                <a:solidFill>
                  <a:srgbClr val="000000"/>
                </a:solidFill>
                <a:latin typeface="Times New Roman"/>
                <a:ea typeface="Calibri"/>
                <a:cs typeface="Times New Roman"/>
              </a:rPr>
              <a:t>calling of the two Tribes of Judah and Benjamin to Jerusalem</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6. “then the </a:t>
            </a:r>
            <a:r>
              <a:rPr lang="en-US" sz="6400" b="1" dirty="0">
                <a:solidFill>
                  <a:srgbClr val="000000"/>
                </a:solidFill>
                <a:latin typeface="Times New Roman"/>
                <a:ea typeface="Calibri"/>
                <a:cs typeface="Times New Roman"/>
              </a:rPr>
              <a:t>City is built…both Jerusalem and the Temple </a:t>
            </a:r>
            <a:r>
              <a:rPr lang="en-US" sz="6400" dirty="0">
                <a:solidFill>
                  <a:srgbClr val="000000"/>
                </a:solidFill>
                <a:latin typeface="Times New Roman"/>
                <a:ea typeface="Calibri"/>
                <a:cs typeface="Times New Roman"/>
              </a:rPr>
              <a:t>will be built, and Sacrifice offered</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7. “this seventh Head or Government is </a:t>
            </a:r>
            <a:r>
              <a:rPr lang="en-US" sz="6400" dirty="0" err="1">
                <a:solidFill>
                  <a:srgbClr val="000000"/>
                </a:solidFill>
                <a:latin typeface="Times New Roman"/>
                <a:ea typeface="Calibri"/>
                <a:cs typeface="Times New Roman"/>
              </a:rPr>
              <a:t>stiled</a:t>
            </a:r>
            <a:r>
              <a:rPr lang="en-US" sz="6400" dirty="0">
                <a:solidFill>
                  <a:srgbClr val="000000"/>
                </a:solidFill>
                <a:latin typeface="Times New Roman"/>
                <a:ea typeface="Calibri"/>
                <a:cs typeface="Times New Roman"/>
              </a:rPr>
              <a:t> a Raiser of Taxes…must immediately precede the vile </a:t>
            </a:r>
            <a:r>
              <a:rPr lang="en-US" sz="6400" dirty="0" smtClean="0">
                <a:solidFill>
                  <a:srgbClr val="000000"/>
                </a:solidFill>
                <a:latin typeface="Times New Roman"/>
                <a:ea typeface="Calibri"/>
                <a:cs typeface="Times New Roman"/>
              </a:rPr>
              <a:t>person …</a:t>
            </a:r>
            <a:r>
              <a:rPr lang="en-US" sz="6400" dirty="0">
                <a:solidFill>
                  <a:srgbClr val="000000"/>
                </a:solidFill>
                <a:latin typeface="Times New Roman"/>
                <a:ea typeface="Calibri"/>
                <a:cs typeface="Times New Roman"/>
              </a:rPr>
              <a:t>this little horn must be the same with the vile person, </a:t>
            </a:r>
            <a:r>
              <a:rPr lang="en-US" sz="6400" b="1" dirty="0">
                <a:solidFill>
                  <a:srgbClr val="000000"/>
                </a:solidFill>
                <a:latin typeface="Times New Roman"/>
                <a:ea typeface="Calibri"/>
                <a:cs typeface="Times New Roman"/>
              </a:rPr>
              <a:t>Man of Sin, and Beast</a:t>
            </a:r>
            <a:r>
              <a:rPr lang="en-US" sz="6400" dirty="0">
                <a:solidFill>
                  <a:srgbClr val="000000"/>
                </a:solidFill>
                <a:latin typeface="Times New Roman"/>
                <a:ea typeface="Calibri"/>
                <a:cs typeface="Times New Roman"/>
              </a:rPr>
              <a:t>…now is no treasure to be</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found nor Revenue left to defray the ordinary </a:t>
            </a:r>
            <a:r>
              <a:rPr lang="en-US" sz="6400" dirty="0" smtClean="0">
                <a:solidFill>
                  <a:srgbClr val="000000"/>
                </a:solidFill>
                <a:latin typeface="Times New Roman"/>
                <a:ea typeface="Calibri"/>
                <a:cs typeface="Times New Roman"/>
              </a:rPr>
              <a:t>charges thereunto</a:t>
            </a:r>
            <a:r>
              <a:rPr lang="en-US" sz="6400" dirty="0">
                <a:solidFill>
                  <a:srgbClr val="000000"/>
                </a:solidFill>
                <a:latin typeface="Times New Roman"/>
                <a:ea typeface="Calibri"/>
                <a:cs typeface="Times New Roman"/>
              </a:rPr>
              <a:t>, much </a:t>
            </a:r>
            <a:r>
              <a:rPr lang="en-US" sz="6400" dirty="0" err="1">
                <a:solidFill>
                  <a:srgbClr val="000000"/>
                </a:solidFill>
                <a:latin typeface="Times New Roman"/>
                <a:ea typeface="Calibri"/>
                <a:cs typeface="Times New Roman"/>
              </a:rPr>
              <a:t>lesse</a:t>
            </a:r>
            <a:r>
              <a:rPr lang="en-US" sz="6400" dirty="0">
                <a:solidFill>
                  <a:srgbClr val="000000"/>
                </a:solidFill>
                <a:latin typeface="Times New Roman"/>
                <a:ea typeface="Calibri"/>
                <a:cs typeface="Times New Roman"/>
              </a:rPr>
              <a:t> for the maintenance</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of an </a:t>
            </a:r>
            <a:r>
              <a:rPr lang="en-US" sz="6400" dirty="0" smtClean="0">
                <a:solidFill>
                  <a:srgbClr val="000000"/>
                </a:solidFill>
                <a:latin typeface="Times New Roman"/>
                <a:ea typeface="Calibri"/>
                <a:cs typeface="Times New Roman"/>
              </a:rPr>
              <a:t>Army</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8. “John’s Beast…shall return…causing them (viz. </a:t>
            </a:r>
            <a:r>
              <a:rPr lang="en-US" sz="6400" b="1" dirty="0">
                <a:solidFill>
                  <a:srgbClr val="000000"/>
                </a:solidFill>
                <a:latin typeface="Times New Roman"/>
                <a:ea typeface="Calibri"/>
                <a:cs typeface="Times New Roman"/>
              </a:rPr>
              <a:t>the </a:t>
            </a:r>
            <a:r>
              <a:rPr lang="en-US" sz="6400" b="1" dirty="0" err="1">
                <a:solidFill>
                  <a:srgbClr val="000000"/>
                </a:solidFill>
                <a:latin typeface="Times New Roman"/>
                <a:ea typeface="Calibri"/>
                <a:cs typeface="Times New Roman"/>
              </a:rPr>
              <a:t>Jewes</a:t>
            </a:r>
            <a:r>
              <a:rPr lang="en-US" sz="6400" b="1" dirty="0">
                <a:solidFill>
                  <a:srgbClr val="000000"/>
                </a:solidFill>
                <a:latin typeface="Times New Roman"/>
                <a:ea typeface="Calibri"/>
                <a:cs typeface="Times New Roman"/>
              </a:rPr>
              <a:t>) to be besieged</a:t>
            </a:r>
            <a:r>
              <a:rPr lang="en-US" sz="6400" dirty="0">
                <a:solidFill>
                  <a:srgbClr val="000000"/>
                </a:solidFill>
                <a:latin typeface="Times New Roman"/>
                <a:ea typeface="Calibri"/>
                <a:cs typeface="Times New Roman"/>
              </a:rPr>
              <a:t>…</a:t>
            </a:r>
            <a:r>
              <a:rPr lang="en-US" sz="6400" dirty="0" err="1">
                <a:solidFill>
                  <a:srgbClr val="000000"/>
                </a:solidFill>
                <a:latin typeface="Times New Roman"/>
                <a:ea typeface="Calibri"/>
                <a:cs typeface="Times New Roman"/>
              </a:rPr>
              <a:t>dayly</a:t>
            </a:r>
            <a:r>
              <a:rPr lang="en-US" sz="6400" dirty="0">
                <a:solidFill>
                  <a:srgbClr val="000000"/>
                </a:solidFill>
                <a:latin typeface="Times New Roman"/>
                <a:ea typeface="Calibri"/>
                <a:cs typeface="Times New Roman"/>
              </a:rPr>
              <a:t> Sacrifice shall</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be taken away, and the </a:t>
            </a:r>
            <a:r>
              <a:rPr lang="en-US" sz="6400" b="1" dirty="0">
                <a:solidFill>
                  <a:srgbClr val="000000"/>
                </a:solidFill>
                <a:latin typeface="Times New Roman"/>
                <a:ea typeface="Calibri"/>
                <a:cs typeface="Times New Roman"/>
              </a:rPr>
              <a:t>transgression of desolation…the Sanctuary…trodden under the feet</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9. “during the </a:t>
            </a:r>
            <a:r>
              <a:rPr lang="en-US" sz="6400" b="1" dirty="0">
                <a:solidFill>
                  <a:srgbClr val="000000"/>
                </a:solidFill>
                <a:latin typeface="Times New Roman"/>
                <a:ea typeface="Calibri"/>
                <a:cs typeface="Times New Roman"/>
              </a:rPr>
              <a:t>time of that terror </a:t>
            </a:r>
            <a:r>
              <a:rPr lang="en-US" sz="6400" dirty="0">
                <a:solidFill>
                  <a:srgbClr val="000000"/>
                </a:solidFill>
                <a:latin typeface="Times New Roman"/>
                <a:ea typeface="Calibri"/>
                <a:cs typeface="Times New Roman"/>
              </a:rPr>
              <a:t>will the Church of the </a:t>
            </a:r>
            <a:r>
              <a:rPr lang="en-US" sz="6400" dirty="0" err="1">
                <a:solidFill>
                  <a:srgbClr val="000000"/>
                </a:solidFill>
                <a:latin typeface="Times New Roman"/>
                <a:ea typeface="Calibri"/>
                <a:cs typeface="Times New Roman"/>
              </a:rPr>
              <a:t>Iews</a:t>
            </a:r>
            <a:r>
              <a:rPr lang="en-US" sz="6400" dirty="0">
                <a:solidFill>
                  <a:srgbClr val="000000"/>
                </a:solidFill>
                <a:latin typeface="Times New Roman"/>
                <a:ea typeface="Calibri"/>
                <a:cs typeface="Times New Roman"/>
              </a:rPr>
              <a:t> </a:t>
            </a:r>
            <a:r>
              <a:rPr lang="en-US" sz="6400" dirty="0" smtClean="0">
                <a:solidFill>
                  <a:srgbClr val="000000"/>
                </a:solidFill>
                <a:latin typeface="Times New Roman"/>
                <a:ea typeface="Calibri"/>
                <a:cs typeface="Times New Roman"/>
              </a:rPr>
              <a:t>(the </a:t>
            </a:r>
            <a:r>
              <a:rPr lang="en-US" sz="6400" dirty="0">
                <a:solidFill>
                  <a:srgbClr val="000000"/>
                </a:solidFill>
                <a:latin typeface="Times New Roman"/>
                <a:ea typeface="Calibri"/>
                <a:cs typeface="Times New Roman"/>
              </a:rPr>
              <a:t>one hundred and </a:t>
            </a:r>
            <a:r>
              <a:rPr lang="en-US" sz="6400" dirty="0" err="1">
                <a:solidFill>
                  <a:srgbClr val="000000"/>
                </a:solidFill>
                <a:latin typeface="Times New Roman"/>
                <a:ea typeface="Calibri"/>
                <a:cs typeface="Times New Roman"/>
              </a:rPr>
              <a:t>fourty</a:t>
            </a:r>
            <a:r>
              <a:rPr lang="en-US" sz="6400" dirty="0">
                <a:solidFill>
                  <a:srgbClr val="000000"/>
                </a:solidFill>
                <a:latin typeface="Times New Roman"/>
                <a:ea typeface="Calibri"/>
                <a:cs typeface="Times New Roman"/>
              </a:rPr>
              <a:t> four</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thousand) </a:t>
            </a:r>
            <a:r>
              <a:rPr lang="en-US" sz="6400" dirty="0" smtClean="0">
                <a:solidFill>
                  <a:srgbClr val="000000"/>
                </a:solidFill>
                <a:latin typeface="Times New Roman"/>
                <a:ea typeface="Calibri"/>
                <a:cs typeface="Times New Roman"/>
              </a:rPr>
              <a:t> fly </a:t>
            </a:r>
            <a:r>
              <a:rPr lang="en-US" sz="6400" dirty="0">
                <a:solidFill>
                  <a:srgbClr val="000000"/>
                </a:solidFill>
                <a:latin typeface="Times New Roman"/>
                <a:ea typeface="Calibri"/>
                <a:cs typeface="Times New Roman"/>
              </a:rPr>
              <a:t>out of </a:t>
            </a:r>
            <a:r>
              <a:rPr lang="en-US" sz="6400" dirty="0" err="1">
                <a:solidFill>
                  <a:srgbClr val="000000"/>
                </a:solidFill>
                <a:latin typeface="Times New Roman"/>
                <a:ea typeface="Calibri"/>
                <a:cs typeface="Times New Roman"/>
              </a:rPr>
              <a:t>Ierusalem</a:t>
            </a:r>
            <a:r>
              <a:rPr lang="en-US" sz="6400" dirty="0">
                <a:solidFill>
                  <a:srgbClr val="000000"/>
                </a:solidFill>
                <a:latin typeface="Times New Roman"/>
                <a:ea typeface="Calibri"/>
                <a:cs typeface="Times New Roman"/>
              </a:rPr>
              <a:t> into the </a:t>
            </a:r>
            <a:r>
              <a:rPr lang="en-US" sz="6400" dirty="0" err="1">
                <a:solidFill>
                  <a:srgbClr val="000000"/>
                </a:solidFill>
                <a:latin typeface="Times New Roman"/>
                <a:ea typeface="Calibri"/>
                <a:cs typeface="Times New Roman"/>
              </a:rPr>
              <a:t>wildernesse</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10. “the ten </a:t>
            </a:r>
            <a:r>
              <a:rPr lang="en-US" sz="6400" dirty="0" err="1">
                <a:solidFill>
                  <a:srgbClr val="000000"/>
                </a:solidFill>
                <a:latin typeface="Times New Roman"/>
                <a:ea typeface="Calibri"/>
                <a:cs typeface="Times New Roman"/>
              </a:rPr>
              <a:t>hornes</a:t>
            </a:r>
            <a:r>
              <a:rPr lang="en-US" sz="6400" dirty="0">
                <a:solidFill>
                  <a:srgbClr val="000000"/>
                </a:solidFill>
                <a:latin typeface="Times New Roman"/>
                <a:ea typeface="Calibri"/>
                <a:cs typeface="Times New Roman"/>
              </a:rPr>
              <a:t> and the Beast will arise, before whose power is at the height </a:t>
            </a:r>
            <a:r>
              <a:rPr lang="en-US" sz="6400" b="1" u="sng" dirty="0">
                <a:solidFill>
                  <a:srgbClr val="000000"/>
                </a:solidFill>
                <a:latin typeface="Times New Roman"/>
                <a:ea typeface="Calibri"/>
                <a:cs typeface="Times New Roman"/>
              </a:rPr>
              <a:t>the Saints will be taken </a:t>
            </a:r>
            <a:r>
              <a:rPr lang="en-US" sz="6400" b="1" u="sng" dirty="0" smtClean="0">
                <a:solidFill>
                  <a:srgbClr val="000000"/>
                </a:solidFill>
                <a:latin typeface="Times New Roman"/>
                <a:ea typeface="Calibri"/>
                <a:cs typeface="Times New Roman"/>
              </a:rPr>
              <a:t>up </a:t>
            </a:r>
            <a:r>
              <a:rPr lang="en-US" sz="6400" dirty="0" smtClean="0">
                <a:solidFill>
                  <a:srgbClr val="000000"/>
                </a:solidFill>
                <a:latin typeface="Times New Roman"/>
                <a:ea typeface="Calibri"/>
                <a:cs typeface="Times New Roman"/>
              </a:rPr>
              <a:t>…</a:t>
            </a:r>
            <a:r>
              <a:rPr lang="en-US" sz="6400" dirty="0">
                <a:solidFill>
                  <a:srgbClr val="000000"/>
                </a:solidFill>
                <a:latin typeface="Times New Roman"/>
                <a:ea typeface="Calibri"/>
                <a:cs typeface="Times New Roman"/>
              </a:rPr>
              <a:t>therefore the more the reason to set upon this most necessary work of preaching the Gospel</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11. “</a:t>
            </a:r>
            <a:r>
              <a:rPr lang="en-US" sz="6400" b="1" dirty="0">
                <a:solidFill>
                  <a:srgbClr val="000000"/>
                </a:solidFill>
                <a:latin typeface="Times New Roman"/>
                <a:ea typeface="Calibri"/>
                <a:cs typeface="Times New Roman"/>
              </a:rPr>
              <a:t>bringing back of the ten Tribes</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12. “</a:t>
            </a:r>
            <a:r>
              <a:rPr lang="en-US" sz="6400" b="1" dirty="0">
                <a:solidFill>
                  <a:srgbClr val="000000"/>
                </a:solidFill>
                <a:latin typeface="Times New Roman"/>
                <a:ea typeface="Calibri"/>
                <a:cs typeface="Times New Roman"/>
              </a:rPr>
              <a:t>the hundred </a:t>
            </a:r>
            <a:r>
              <a:rPr lang="en-US" sz="6400" b="1" dirty="0" err="1">
                <a:solidFill>
                  <a:srgbClr val="000000"/>
                </a:solidFill>
                <a:latin typeface="Times New Roman"/>
                <a:ea typeface="Calibri"/>
                <a:cs typeface="Times New Roman"/>
              </a:rPr>
              <a:t>fourty</a:t>
            </a:r>
            <a:r>
              <a:rPr lang="en-US" sz="6400" b="1" dirty="0">
                <a:solidFill>
                  <a:srgbClr val="000000"/>
                </a:solidFill>
                <a:latin typeface="Times New Roman"/>
                <a:ea typeface="Calibri"/>
                <a:cs typeface="Times New Roman"/>
              </a:rPr>
              <a:t> and four thousand…are upon the Earth after the said Spouse is taken up</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6400" dirty="0">
                <a:solidFill>
                  <a:srgbClr val="000000"/>
                </a:solidFill>
                <a:latin typeface="Times New Roman"/>
                <a:ea typeface="Calibri"/>
                <a:cs typeface="Times New Roman"/>
              </a:rPr>
              <a:t>13. “The </a:t>
            </a:r>
            <a:r>
              <a:rPr lang="en-US" sz="6400" b="1" dirty="0">
                <a:solidFill>
                  <a:srgbClr val="000000"/>
                </a:solidFill>
                <a:latin typeface="Times New Roman"/>
                <a:ea typeface="Calibri"/>
                <a:cs typeface="Times New Roman"/>
              </a:rPr>
              <a:t>Beast [will] set up the abomination </a:t>
            </a:r>
            <a:r>
              <a:rPr lang="en-US" sz="6400" dirty="0">
                <a:solidFill>
                  <a:srgbClr val="000000"/>
                </a:solidFill>
                <a:latin typeface="Times New Roman"/>
                <a:ea typeface="Calibri"/>
                <a:cs typeface="Times New Roman"/>
              </a:rPr>
              <a:t>which makes </a:t>
            </a:r>
            <a:r>
              <a:rPr lang="en-US" sz="6400" dirty="0" smtClean="0">
                <a:solidFill>
                  <a:srgbClr val="000000"/>
                </a:solidFill>
                <a:latin typeface="Times New Roman"/>
                <a:ea typeface="Calibri"/>
                <a:cs typeface="Times New Roman"/>
              </a:rPr>
              <a:t>desolate…</a:t>
            </a:r>
            <a:r>
              <a:rPr lang="en-US" sz="6400" b="1" u="sng" dirty="0" smtClean="0">
                <a:solidFill>
                  <a:srgbClr val="000000"/>
                </a:solidFill>
                <a:latin typeface="Times New Roman"/>
                <a:ea typeface="Calibri"/>
                <a:cs typeface="Times New Roman"/>
              </a:rPr>
              <a:t>then the </a:t>
            </a:r>
            <a:r>
              <a:rPr lang="en-US" sz="6400" b="1" u="sng" dirty="0">
                <a:solidFill>
                  <a:srgbClr val="000000"/>
                </a:solidFill>
                <a:latin typeface="Times New Roman"/>
                <a:ea typeface="Calibri"/>
                <a:cs typeface="Times New Roman"/>
              </a:rPr>
              <a:t>great tribulation</a:t>
            </a:r>
            <a:r>
              <a:rPr lang="en-US" sz="6400" dirty="0">
                <a:solidFill>
                  <a:srgbClr val="000000"/>
                </a:solidFill>
                <a:latin typeface="Times New Roman"/>
                <a:ea typeface="Calibri"/>
                <a:cs typeface="Times New Roman"/>
              </a:rPr>
              <a:t> that would</a:t>
            </a:r>
            <a:r>
              <a:rPr lang="en-US" sz="6400" dirty="0">
                <a:latin typeface="Times New Roman"/>
                <a:ea typeface="Times New Roman"/>
                <a:cs typeface="Times New Roman"/>
              </a:rPr>
              <a:t> </a:t>
            </a:r>
            <a:r>
              <a:rPr lang="en-US" sz="6400" dirty="0">
                <a:solidFill>
                  <a:srgbClr val="000000"/>
                </a:solidFill>
                <a:latin typeface="Times New Roman"/>
                <a:ea typeface="Calibri"/>
                <a:cs typeface="Times New Roman"/>
              </a:rPr>
              <a:t>immediately follow, such as was not from the beginning of the world to that time</a:t>
            </a:r>
            <a:r>
              <a:rPr lang="en-US" sz="64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1600" dirty="0">
              <a:ea typeface="Calibri"/>
              <a:cs typeface="Times New Roman"/>
            </a:endParaRPr>
          </a:p>
          <a:p>
            <a:pPr marL="0" marR="0" indent="0">
              <a:lnSpc>
                <a:spcPct val="115000"/>
              </a:lnSpc>
              <a:spcBef>
                <a:spcPts val="0"/>
              </a:spcBef>
              <a:spcAft>
                <a:spcPts val="0"/>
              </a:spcAft>
              <a:buNone/>
            </a:pPr>
            <a:r>
              <a:rPr lang="en-US" sz="4000" dirty="0">
                <a:solidFill>
                  <a:srgbClr val="000000"/>
                </a:solidFill>
                <a:ea typeface="Calibri"/>
                <a:cs typeface="Times New Roman"/>
              </a:rPr>
              <a:t>Ibid., Point 1/page 2; Point 2/pages 9-10; Point 3/page 31; Point 4/page 12; Point 5/page 13; Point 6/page 13; Point 7/page 32-34; Point 8/page 43-44; Point 9/page 45; Point 10/page 7,13,39; Point 11/page 13; Point 12/page 7; Point 13/page 46.</a:t>
            </a:r>
            <a:endParaRPr lang="en-US" sz="4000" dirty="0">
              <a:ea typeface="Calibri"/>
              <a:cs typeface="Times New Roman"/>
            </a:endParaRPr>
          </a:p>
          <a:p>
            <a:pPr marL="0" indent="0">
              <a:buNone/>
            </a:pPr>
            <a:endParaRPr lang="en-US" sz="4000" dirty="0"/>
          </a:p>
        </p:txBody>
      </p:sp>
    </p:spTree>
    <p:extLst>
      <p:ext uri="{BB962C8B-B14F-4D97-AF65-F5344CB8AC3E}">
        <p14:creationId xmlns:p14="http://schemas.microsoft.com/office/powerpoint/2010/main" val="40779784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838200"/>
          </a:xfrm>
        </p:spPr>
        <p:txBody>
          <a:bodyPr>
            <a:normAutofit fontScale="90000"/>
          </a:bodyPr>
          <a:lstStyle/>
          <a:p>
            <a:r>
              <a:rPr lang="en-US" sz="3800" b="1" dirty="0" smtClean="0"/>
              <a:t>Early Tribulation according to Capt. Browne</a:t>
            </a:r>
            <a:br>
              <a:rPr lang="en-US" sz="3800" b="1" dirty="0" smtClean="0"/>
            </a:br>
            <a:r>
              <a:rPr lang="en-US" sz="2100" b="1" u="sng" dirty="0" smtClean="0"/>
              <a:t>10 Horns destroy Whore, give power to Beast (revealed), Rapture, abomination in temple</a:t>
            </a:r>
            <a:endParaRPr lang="en-US" sz="2100" b="1" u="sng" dirty="0"/>
          </a:p>
        </p:txBody>
      </p:sp>
      <p:sp>
        <p:nvSpPr>
          <p:cNvPr id="3" name="Content Placeholder 2"/>
          <p:cNvSpPr>
            <a:spLocks noGrp="1"/>
          </p:cNvSpPr>
          <p:nvPr>
            <p:ph idx="1"/>
          </p:nvPr>
        </p:nvSpPr>
        <p:spPr>
          <a:xfrm>
            <a:off x="152400" y="1066800"/>
            <a:ext cx="8839200" cy="5791200"/>
          </a:xfrm>
        </p:spPr>
        <p:txBody>
          <a:bodyPr>
            <a:normAutofit fontScale="40000" lnSpcReduction="20000"/>
          </a:bodyPr>
          <a:lstStyle/>
          <a:p>
            <a:pPr marL="0" marR="0" indent="0">
              <a:lnSpc>
                <a:spcPct val="115000"/>
              </a:lnSpc>
              <a:spcBef>
                <a:spcPts val="0"/>
              </a:spcBef>
              <a:spcAft>
                <a:spcPts val="0"/>
              </a:spcAft>
              <a:buNone/>
            </a:pPr>
            <a:r>
              <a:rPr lang="en-US" sz="4500" dirty="0" smtClean="0">
                <a:latin typeface="Times New Roman"/>
                <a:ea typeface="Calibri"/>
                <a:cs typeface="Times New Roman"/>
              </a:rPr>
              <a:t>“What </a:t>
            </a:r>
            <a:r>
              <a:rPr lang="en-US" sz="4500" dirty="0">
                <a:latin typeface="Times New Roman"/>
                <a:ea typeface="Calibri"/>
                <a:cs typeface="Times New Roman"/>
              </a:rPr>
              <a:t>the ten Horns and Beast will doe before and </a:t>
            </a:r>
            <a:r>
              <a:rPr lang="en-US" sz="4500" b="1" u="sng" dirty="0">
                <a:latin typeface="Times New Roman"/>
                <a:ea typeface="Calibri"/>
                <a:cs typeface="Times New Roman"/>
              </a:rPr>
              <a:t>after the taking up of the Saints</a:t>
            </a:r>
            <a:r>
              <a:rPr lang="en-US" sz="4500" dirty="0">
                <a:latin typeface="Times New Roman"/>
                <a:ea typeface="Calibri"/>
                <a:cs typeface="Times New Roman"/>
              </a:rPr>
              <a:t>. </a:t>
            </a:r>
            <a:endParaRPr lang="en-US" sz="4500" dirty="0" smtClean="0">
              <a:latin typeface="Times New Roman"/>
              <a:ea typeface="Calibri"/>
              <a:cs typeface="Times New Roman"/>
            </a:endParaRPr>
          </a:p>
          <a:p>
            <a:pPr marL="0" marR="0" indent="0">
              <a:lnSpc>
                <a:spcPct val="115000"/>
              </a:lnSpc>
              <a:spcBef>
                <a:spcPts val="0"/>
              </a:spcBef>
              <a:spcAft>
                <a:spcPts val="0"/>
              </a:spcAft>
              <a:buNone/>
            </a:pPr>
            <a:endParaRPr lang="en-US" sz="1100" dirty="0" smtClean="0">
              <a:latin typeface="Times New Roman"/>
              <a:ea typeface="Calibri"/>
              <a:cs typeface="Times New Roman"/>
            </a:endParaRPr>
          </a:p>
          <a:p>
            <a:pPr marL="0" marR="0" indent="0">
              <a:lnSpc>
                <a:spcPct val="115000"/>
              </a:lnSpc>
              <a:spcBef>
                <a:spcPts val="0"/>
              </a:spcBef>
              <a:spcAft>
                <a:spcPts val="0"/>
              </a:spcAft>
              <a:buNone/>
            </a:pPr>
            <a:r>
              <a:rPr lang="en-US" sz="4000" dirty="0" smtClean="0">
                <a:latin typeface="Times New Roman"/>
                <a:ea typeface="Calibri"/>
                <a:cs typeface="Times New Roman"/>
              </a:rPr>
              <a:t>“</a:t>
            </a:r>
            <a:r>
              <a:rPr lang="en-US" sz="4000" b="1" dirty="0" smtClean="0">
                <a:latin typeface="Times New Roman"/>
                <a:ea typeface="Calibri"/>
                <a:cs typeface="Times New Roman"/>
              </a:rPr>
              <a:t>First</a:t>
            </a:r>
            <a:r>
              <a:rPr lang="en-US" sz="4000" b="1" dirty="0">
                <a:latin typeface="Times New Roman"/>
                <a:ea typeface="Calibri"/>
                <a:cs typeface="Times New Roman"/>
              </a:rPr>
              <a:t>, before </a:t>
            </a:r>
            <a:r>
              <a:rPr lang="en-US" sz="4000" dirty="0">
                <a:latin typeface="Times New Roman"/>
                <a:ea typeface="Calibri"/>
                <a:cs typeface="Times New Roman"/>
              </a:rPr>
              <a:t>the taking up of the Saints, the ten Horns will arise, and hate the Whore, and make her desolate …and destroy her, before they give up their power unto the Beast. </a:t>
            </a:r>
            <a:endParaRPr lang="en-US" sz="4000" dirty="0" smtClean="0">
              <a:latin typeface="Times New Roman"/>
              <a:ea typeface="Calibri"/>
              <a:cs typeface="Times New Roman"/>
            </a:endParaRPr>
          </a:p>
          <a:p>
            <a:pPr marL="0" marR="0" indent="0">
              <a:lnSpc>
                <a:spcPct val="115000"/>
              </a:lnSpc>
              <a:spcBef>
                <a:spcPts val="0"/>
              </a:spcBef>
              <a:spcAft>
                <a:spcPts val="0"/>
              </a:spcAft>
              <a:buNone/>
            </a:pPr>
            <a:endParaRPr lang="en-US" sz="1100" dirty="0" smtClean="0">
              <a:latin typeface="Times New Roman"/>
              <a:ea typeface="Calibri"/>
              <a:cs typeface="Times New Roman"/>
            </a:endParaRPr>
          </a:p>
          <a:p>
            <a:pPr marL="0" marR="0" indent="0">
              <a:lnSpc>
                <a:spcPct val="115000"/>
              </a:lnSpc>
              <a:spcBef>
                <a:spcPts val="0"/>
              </a:spcBef>
              <a:spcAft>
                <a:spcPts val="0"/>
              </a:spcAft>
              <a:buNone/>
            </a:pPr>
            <a:r>
              <a:rPr lang="en-US" sz="3800" dirty="0" smtClean="0">
                <a:latin typeface="Times New Roman"/>
                <a:ea typeface="Calibri"/>
                <a:cs typeface="Times New Roman"/>
              </a:rPr>
              <a:t>“Secondly</a:t>
            </a:r>
            <a:r>
              <a:rPr lang="en-US" sz="3800" dirty="0">
                <a:latin typeface="Times New Roman"/>
                <a:ea typeface="Calibri"/>
                <a:cs typeface="Times New Roman"/>
              </a:rPr>
              <a:t>, As to what the Beast will doe. First, </a:t>
            </a:r>
            <a:r>
              <a:rPr lang="en-US" sz="3800" b="1" dirty="0">
                <a:latin typeface="Times New Roman"/>
                <a:ea typeface="Calibri"/>
                <a:cs typeface="Times New Roman"/>
              </a:rPr>
              <a:t>before the Saints are taken </a:t>
            </a:r>
            <a:r>
              <a:rPr lang="en-US" sz="3800" b="1" dirty="0" smtClean="0">
                <a:latin typeface="Times New Roman"/>
                <a:ea typeface="Calibri"/>
                <a:cs typeface="Times New Roman"/>
              </a:rPr>
              <a:t>up</a:t>
            </a:r>
            <a:r>
              <a:rPr lang="en-US" sz="3800" dirty="0">
                <a:latin typeface="Times New Roman"/>
                <a:ea typeface="Calibri"/>
                <a:cs typeface="Times New Roman"/>
              </a:rPr>
              <a:t> </a:t>
            </a:r>
            <a:r>
              <a:rPr lang="en-US" sz="3800" dirty="0" smtClean="0">
                <a:latin typeface="Times New Roman"/>
                <a:ea typeface="Calibri"/>
                <a:cs typeface="Times New Roman"/>
              </a:rPr>
              <a:t>he </a:t>
            </a:r>
            <a:r>
              <a:rPr lang="en-US" sz="3800" dirty="0">
                <a:latin typeface="Times New Roman"/>
                <a:ea typeface="Calibri"/>
                <a:cs typeface="Times New Roman"/>
              </a:rPr>
              <a:t>shall make </a:t>
            </a:r>
            <a:r>
              <a:rPr lang="en-US" sz="3800" dirty="0" err="1">
                <a:latin typeface="Times New Roman"/>
                <a:ea typeface="Calibri"/>
                <a:cs typeface="Times New Roman"/>
              </a:rPr>
              <a:t>warre</a:t>
            </a:r>
            <a:r>
              <a:rPr lang="en-US" sz="3800" dirty="0">
                <a:latin typeface="Times New Roman"/>
                <a:ea typeface="Calibri"/>
                <a:cs typeface="Times New Roman"/>
              </a:rPr>
              <a:t> with the King of the South (the </a:t>
            </a:r>
            <a:r>
              <a:rPr lang="en-US" sz="3800" dirty="0" err="1">
                <a:latin typeface="Times New Roman"/>
                <a:ea typeface="Calibri"/>
                <a:cs typeface="Times New Roman"/>
              </a:rPr>
              <a:t>Ægyptian</a:t>
            </a:r>
            <a:r>
              <a:rPr lang="en-US" sz="3800" dirty="0">
                <a:latin typeface="Times New Roman"/>
                <a:ea typeface="Calibri"/>
                <a:cs typeface="Times New Roman"/>
              </a:rPr>
              <a:t> </a:t>
            </a:r>
            <a:r>
              <a:rPr lang="en-US" sz="3800" dirty="0" smtClean="0">
                <a:latin typeface="Times New Roman"/>
                <a:ea typeface="Calibri"/>
                <a:cs typeface="Times New Roman"/>
              </a:rPr>
              <a:t>Prince) but </a:t>
            </a:r>
            <a:r>
              <a:rPr lang="en-US" sz="3800" dirty="0">
                <a:latin typeface="Times New Roman"/>
                <a:ea typeface="Calibri"/>
                <a:cs typeface="Times New Roman"/>
              </a:rPr>
              <a:t>afterwards they shall be reconciled seemingly, for they shall talk of deceit (or speak lies) at one Table, and both set their hearts to doe mischief…his heart shall be against the Covenant (or people of the </a:t>
            </a:r>
            <a:r>
              <a:rPr lang="en-US" sz="3800" dirty="0" err="1">
                <a:latin typeface="Times New Roman"/>
                <a:ea typeface="Calibri"/>
                <a:cs typeface="Times New Roman"/>
              </a:rPr>
              <a:t>Jewes</a:t>
            </a:r>
            <a:r>
              <a:rPr lang="en-US" sz="3800" dirty="0">
                <a:latin typeface="Times New Roman"/>
                <a:ea typeface="Calibri"/>
                <a:cs typeface="Times New Roman"/>
              </a:rPr>
              <a:t>, with whom he had before made a League</a:t>
            </a:r>
            <a:r>
              <a:rPr lang="en-US" sz="3800" dirty="0" smtClean="0">
                <a:latin typeface="Times New Roman"/>
                <a:ea typeface="Calibri"/>
                <a:cs typeface="Times New Roman"/>
              </a:rPr>
              <a:t>)…</a:t>
            </a:r>
            <a:r>
              <a:rPr lang="en-US" sz="3800" dirty="0">
                <a:latin typeface="Times New Roman"/>
                <a:ea typeface="Calibri"/>
                <a:cs typeface="Times New Roman"/>
              </a:rPr>
              <a:t>his evil thoughts will then begin to work against them, according  to Ezekiel’s </a:t>
            </a:r>
            <a:r>
              <a:rPr lang="en-US" sz="3800" dirty="0" err="1">
                <a:latin typeface="Times New Roman"/>
                <a:ea typeface="Calibri"/>
                <a:cs typeface="Times New Roman"/>
              </a:rPr>
              <a:t>Prophecie</a:t>
            </a:r>
            <a:r>
              <a:rPr lang="en-US" sz="3800" dirty="0">
                <a:latin typeface="Times New Roman"/>
                <a:ea typeface="Calibri"/>
                <a:cs typeface="Times New Roman"/>
              </a:rPr>
              <a:t> in his 38. Chapter 10,11,13. For this </a:t>
            </a:r>
            <a:r>
              <a:rPr lang="en-US" sz="3800" b="1" dirty="0">
                <a:latin typeface="Times New Roman"/>
                <a:ea typeface="Calibri"/>
                <a:cs typeface="Times New Roman"/>
              </a:rPr>
              <a:t>Gog…will evidently appear to  be this vile Person or John’s Beast</a:t>
            </a:r>
            <a:r>
              <a:rPr lang="en-US" sz="3800" dirty="0">
                <a:latin typeface="Times New Roman"/>
                <a:ea typeface="Calibri"/>
                <a:cs typeface="Times New Roman"/>
              </a:rPr>
              <a:t>, if we compare Ezek.38…with the 19. Revel.17,18.)  </a:t>
            </a:r>
            <a:r>
              <a:rPr lang="en-US" sz="3800" dirty="0" smtClean="0">
                <a:latin typeface="Times New Roman"/>
                <a:ea typeface="Calibri"/>
                <a:cs typeface="Times New Roman"/>
              </a:rPr>
              <a:t>At </a:t>
            </a:r>
            <a:r>
              <a:rPr lang="en-US" sz="3800" dirty="0">
                <a:latin typeface="Times New Roman"/>
                <a:ea typeface="Calibri"/>
                <a:cs typeface="Times New Roman"/>
              </a:rPr>
              <a:t>the time appointed he shall return …causing them </a:t>
            </a:r>
            <a:r>
              <a:rPr lang="en-US" sz="3800" dirty="0" smtClean="0">
                <a:latin typeface="Times New Roman"/>
                <a:ea typeface="Calibri"/>
                <a:cs typeface="Times New Roman"/>
              </a:rPr>
              <a:t>(the </a:t>
            </a:r>
            <a:r>
              <a:rPr lang="en-US" sz="3800" dirty="0" err="1">
                <a:latin typeface="Times New Roman"/>
                <a:ea typeface="Calibri"/>
                <a:cs typeface="Times New Roman"/>
              </a:rPr>
              <a:t>Jewes</a:t>
            </a:r>
            <a:r>
              <a:rPr lang="en-US" sz="3800" dirty="0">
                <a:latin typeface="Times New Roman"/>
                <a:ea typeface="Calibri"/>
                <a:cs typeface="Times New Roman"/>
              </a:rPr>
              <a:t>) to be besieged, as he </a:t>
            </a:r>
            <a:r>
              <a:rPr lang="en-US" sz="3800" dirty="0" err="1">
                <a:latin typeface="Times New Roman"/>
                <a:ea typeface="Calibri"/>
                <a:cs typeface="Times New Roman"/>
              </a:rPr>
              <a:t>passeth</a:t>
            </a:r>
            <a:r>
              <a:rPr lang="en-US" sz="3800" dirty="0">
                <a:latin typeface="Times New Roman"/>
                <a:ea typeface="Calibri"/>
                <a:cs typeface="Times New Roman"/>
              </a:rPr>
              <a:t> through their </a:t>
            </a:r>
            <a:r>
              <a:rPr lang="en-US" sz="3800" dirty="0" smtClean="0">
                <a:latin typeface="Times New Roman"/>
                <a:ea typeface="Calibri"/>
                <a:cs typeface="Times New Roman"/>
              </a:rPr>
              <a:t>Country… So </a:t>
            </a:r>
            <a:r>
              <a:rPr lang="en-US" sz="3800" dirty="0">
                <a:latin typeface="Times New Roman"/>
                <a:ea typeface="Calibri"/>
                <a:cs typeface="Times New Roman"/>
              </a:rPr>
              <a:t>that know will begin to be fulfilled another part of Daniel’s </a:t>
            </a:r>
            <a:r>
              <a:rPr lang="en-US" sz="3800" dirty="0" err="1">
                <a:latin typeface="Times New Roman"/>
                <a:ea typeface="Calibri"/>
                <a:cs typeface="Times New Roman"/>
              </a:rPr>
              <a:t>Prophesie</a:t>
            </a:r>
            <a:r>
              <a:rPr lang="en-US" sz="3800" dirty="0">
                <a:latin typeface="Times New Roman"/>
                <a:ea typeface="Calibri"/>
                <a:cs typeface="Times New Roman"/>
              </a:rPr>
              <a:t>, who </a:t>
            </a:r>
            <a:r>
              <a:rPr lang="en-US" sz="3800" dirty="0" err="1">
                <a:latin typeface="Times New Roman"/>
                <a:ea typeface="Calibri"/>
                <a:cs typeface="Times New Roman"/>
              </a:rPr>
              <a:t>saith</a:t>
            </a:r>
            <a:r>
              <a:rPr lang="en-US" sz="3800" dirty="0">
                <a:latin typeface="Times New Roman"/>
                <a:ea typeface="Calibri"/>
                <a:cs typeface="Times New Roman"/>
              </a:rPr>
              <a:t> in his 8. Chapter 13,14. That the time that the </a:t>
            </a:r>
            <a:r>
              <a:rPr lang="en-US" sz="3800" dirty="0" err="1">
                <a:latin typeface="Times New Roman"/>
                <a:ea typeface="Calibri"/>
                <a:cs typeface="Times New Roman"/>
              </a:rPr>
              <a:t>dayly</a:t>
            </a:r>
            <a:r>
              <a:rPr lang="en-US" sz="3800" dirty="0">
                <a:latin typeface="Times New Roman"/>
                <a:ea typeface="Calibri"/>
                <a:cs typeface="Times New Roman"/>
              </a:rPr>
              <a:t> Sacrifice shall be taken away, and the transgression of </a:t>
            </a:r>
            <a:r>
              <a:rPr lang="en-US" sz="3800" b="1" dirty="0">
                <a:latin typeface="Times New Roman"/>
                <a:ea typeface="Calibri"/>
                <a:cs typeface="Times New Roman"/>
              </a:rPr>
              <a:t>desolation, </a:t>
            </a:r>
            <a:r>
              <a:rPr lang="en-US" sz="3800" dirty="0">
                <a:latin typeface="Times New Roman"/>
                <a:ea typeface="Calibri"/>
                <a:cs typeface="Times New Roman"/>
              </a:rPr>
              <a:t>to give both the Sanctuary and the Host, to be </a:t>
            </a:r>
            <a:r>
              <a:rPr lang="en-US" sz="3800" b="1" dirty="0">
                <a:latin typeface="Times New Roman"/>
                <a:ea typeface="Calibri"/>
                <a:cs typeface="Times New Roman"/>
              </a:rPr>
              <a:t>trodden under the feet, shall be two thousand three hundred days</a:t>
            </a:r>
            <a:r>
              <a:rPr lang="en-US" sz="3800" dirty="0">
                <a:latin typeface="Times New Roman"/>
                <a:ea typeface="Calibri"/>
                <a:cs typeface="Times New Roman"/>
              </a:rPr>
              <a:t>…before the end of the vile Persons </a:t>
            </a:r>
            <a:r>
              <a:rPr lang="en-US" sz="3800" dirty="0" err="1">
                <a:latin typeface="Times New Roman"/>
                <a:ea typeface="Calibri"/>
                <a:cs typeface="Times New Roman"/>
              </a:rPr>
              <a:t>raign</a:t>
            </a:r>
            <a:r>
              <a:rPr lang="en-US" sz="3800" dirty="0">
                <a:latin typeface="Times New Roman"/>
                <a:ea typeface="Calibri"/>
                <a:cs typeface="Times New Roman"/>
              </a:rPr>
              <a:t> be. …</a:t>
            </a:r>
            <a:r>
              <a:rPr lang="en-US" sz="3800" b="1" dirty="0">
                <a:latin typeface="Times New Roman"/>
                <a:ea typeface="Calibri"/>
                <a:cs typeface="Times New Roman"/>
              </a:rPr>
              <a:t>during the time of that terror</a:t>
            </a:r>
            <a:r>
              <a:rPr lang="en-US" sz="3800" dirty="0">
                <a:latin typeface="Times New Roman"/>
                <a:ea typeface="Calibri"/>
                <a:cs typeface="Times New Roman"/>
              </a:rPr>
              <a:t> will the Church of the </a:t>
            </a:r>
            <a:r>
              <a:rPr lang="en-US" sz="3800" dirty="0" err="1">
                <a:latin typeface="Times New Roman"/>
                <a:ea typeface="Calibri"/>
                <a:cs typeface="Times New Roman"/>
              </a:rPr>
              <a:t>Iews</a:t>
            </a:r>
            <a:r>
              <a:rPr lang="en-US" sz="3800" dirty="0">
                <a:latin typeface="Times New Roman"/>
                <a:ea typeface="Calibri"/>
                <a:cs typeface="Times New Roman"/>
              </a:rPr>
              <a:t> (viz. the one hundred and </a:t>
            </a:r>
            <a:r>
              <a:rPr lang="en-US" sz="3800" dirty="0" err="1">
                <a:latin typeface="Times New Roman"/>
                <a:ea typeface="Calibri"/>
                <a:cs typeface="Times New Roman"/>
              </a:rPr>
              <a:t>fourty</a:t>
            </a:r>
            <a:r>
              <a:rPr lang="en-US" sz="3800" dirty="0">
                <a:latin typeface="Times New Roman"/>
                <a:ea typeface="Calibri"/>
                <a:cs typeface="Times New Roman"/>
              </a:rPr>
              <a:t> four thousand) fly out of </a:t>
            </a:r>
            <a:r>
              <a:rPr lang="en-US" sz="3800" dirty="0" err="1">
                <a:latin typeface="Times New Roman"/>
                <a:ea typeface="Calibri"/>
                <a:cs typeface="Times New Roman"/>
              </a:rPr>
              <a:t>Ierusalem</a:t>
            </a:r>
            <a:r>
              <a:rPr lang="en-US" sz="3800" dirty="0">
                <a:latin typeface="Times New Roman"/>
                <a:ea typeface="Calibri"/>
                <a:cs typeface="Times New Roman"/>
              </a:rPr>
              <a:t> into the </a:t>
            </a:r>
            <a:r>
              <a:rPr lang="en-US" sz="3800" dirty="0" err="1">
                <a:latin typeface="Times New Roman"/>
                <a:ea typeface="Calibri"/>
                <a:cs typeface="Times New Roman"/>
              </a:rPr>
              <a:t>wildernesse</a:t>
            </a:r>
            <a:r>
              <a:rPr lang="en-US" sz="3800" dirty="0" smtClean="0">
                <a:latin typeface="Times New Roman"/>
                <a:ea typeface="Calibri"/>
                <a:cs typeface="Times New Roman"/>
              </a:rPr>
              <a:t>.</a:t>
            </a:r>
          </a:p>
          <a:p>
            <a:pPr marL="0" marR="0" indent="0">
              <a:lnSpc>
                <a:spcPct val="115000"/>
              </a:lnSpc>
              <a:spcBef>
                <a:spcPts val="0"/>
              </a:spcBef>
              <a:spcAft>
                <a:spcPts val="0"/>
              </a:spcAft>
              <a:buNone/>
            </a:pPr>
            <a:endParaRPr lang="en-US" sz="1100" dirty="0" smtClean="0">
              <a:latin typeface="Times New Roman"/>
              <a:ea typeface="Calibri"/>
              <a:cs typeface="Times New Roman"/>
            </a:endParaRPr>
          </a:p>
          <a:p>
            <a:pPr marL="0" marR="0" indent="0">
              <a:lnSpc>
                <a:spcPct val="115000"/>
              </a:lnSpc>
              <a:spcBef>
                <a:spcPts val="0"/>
              </a:spcBef>
              <a:spcAft>
                <a:spcPts val="0"/>
              </a:spcAft>
              <a:buNone/>
            </a:pPr>
            <a:r>
              <a:rPr lang="en-US" sz="4000" dirty="0" smtClean="0">
                <a:latin typeface="Times New Roman"/>
                <a:ea typeface="Calibri"/>
                <a:cs typeface="Times New Roman"/>
              </a:rPr>
              <a:t>“And </a:t>
            </a:r>
            <a:r>
              <a:rPr lang="en-US" sz="4000" dirty="0">
                <a:latin typeface="Times New Roman"/>
                <a:ea typeface="Calibri"/>
                <a:cs typeface="Times New Roman"/>
              </a:rPr>
              <a:t>now we come to declare what he </a:t>
            </a:r>
            <a:r>
              <a:rPr lang="en-US" sz="3800" dirty="0">
                <a:latin typeface="Times New Roman"/>
                <a:ea typeface="Calibri"/>
                <a:cs typeface="Times New Roman"/>
              </a:rPr>
              <a:t>(the vile Person or Beast) </a:t>
            </a:r>
            <a:r>
              <a:rPr lang="en-US" sz="4000" dirty="0">
                <a:latin typeface="Times New Roman"/>
                <a:ea typeface="Calibri"/>
                <a:cs typeface="Times New Roman"/>
              </a:rPr>
              <a:t>will </a:t>
            </a:r>
            <a:r>
              <a:rPr lang="en-US" sz="4000" dirty="0" smtClean="0">
                <a:latin typeface="Times New Roman"/>
                <a:ea typeface="Calibri"/>
                <a:cs typeface="Times New Roman"/>
              </a:rPr>
              <a:t>doe </a:t>
            </a:r>
            <a:r>
              <a:rPr lang="en-US" sz="4300" b="1" u="sng" dirty="0" smtClean="0">
                <a:latin typeface="Times New Roman"/>
                <a:ea typeface="Calibri"/>
                <a:cs typeface="Times New Roman"/>
              </a:rPr>
              <a:t>after </a:t>
            </a:r>
            <a:r>
              <a:rPr lang="en-US" sz="4300" b="1" u="sng" dirty="0">
                <a:latin typeface="Times New Roman"/>
                <a:ea typeface="Calibri"/>
                <a:cs typeface="Times New Roman"/>
              </a:rPr>
              <a:t>the Saints are taken up</a:t>
            </a:r>
            <a:r>
              <a:rPr lang="en-US" sz="4000" dirty="0">
                <a:latin typeface="Times New Roman"/>
                <a:ea typeface="Calibri"/>
                <a:cs typeface="Times New Roman"/>
              </a:rPr>
              <a:t>; that is, he and his Army, after a short space, will recover their Spirits again, and being </a:t>
            </a:r>
            <a:r>
              <a:rPr lang="en-US" sz="4000" dirty="0" err="1">
                <a:latin typeface="Times New Roman"/>
                <a:ea typeface="Calibri"/>
                <a:cs typeface="Times New Roman"/>
              </a:rPr>
              <a:t>impowred</a:t>
            </a:r>
            <a:r>
              <a:rPr lang="en-US" sz="4000" dirty="0">
                <a:latin typeface="Times New Roman"/>
                <a:ea typeface="Calibri"/>
                <a:cs typeface="Times New Roman"/>
              </a:rPr>
              <a:t> by the devil he takes Jerusalem…And </a:t>
            </a:r>
            <a:r>
              <a:rPr lang="en-US" sz="4000" b="1" dirty="0">
                <a:latin typeface="Times New Roman"/>
                <a:ea typeface="Calibri"/>
                <a:cs typeface="Times New Roman"/>
              </a:rPr>
              <a:t>then he will set himself in the Temple of God, and exalt himself above all that is called God</a:t>
            </a:r>
            <a:r>
              <a:rPr lang="en-US" sz="3800" dirty="0">
                <a:latin typeface="Times New Roman"/>
                <a:ea typeface="Calibri"/>
                <a:cs typeface="Times New Roman"/>
              </a:rPr>
              <a:t>, 2Thess.2.4. and Dan.11.36…now persuaded, by the Dragon and the vile Person, to </a:t>
            </a:r>
            <a:r>
              <a:rPr lang="en-US" sz="3800" dirty="0" err="1">
                <a:latin typeface="Times New Roman"/>
                <a:ea typeface="Calibri"/>
                <a:cs typeface="Times New Roman"/>
              </a:rPr>
              <a:t>joyn</a:t>
            </a:r>
            <a:r>
              <a:rPr lang="en-US" sz="3800" dirty="0">
                <a:latin typeface="Times New Roman"/>
                <a:ea typeface="Calibri"/>
                <a:cs typeface="Times New Roman"/>
              </a:rPr>
              <a:t> with him, in utterly rooting out this people of the Jews out of that </a:t>
            </a:r>
            <a:r>
              <a:rPr lang="en-US" sz="3800" dirty="0" err="1">
                <a:latin typeface="Times New Roman"/>
                <a:ea typeface="Calibri"/>
                <a:cs typeface="Times New Roman"/>
              </a:rPr>
              <a:t>plentifull</a:t>
            </a:r>
            <a:r>
              <a:rPr lang="en-US" sz="3800" dirty="0">
                <a:latin typeface="Times New Roman"/>
                <a:ea typeface="Calibri"/>
                <a:cs typeface="Times New Roman"/>
              </a:rPr>
              <a:t> Country… And now we apprehend will be the time, when all the world will wonder after the Beast, whose deadly wound by a Sword was healed…set up the abomination which makes </a:t>
            </a:r>
            <a:r>
              <a:rPr lang="en-US" sz="3800" dirty="0" err="1">
                <a:latin typeface="Times New Roman"/>
                <a:ea typeface="Calibri"/>
                <a:cs typeface="Times New Roman"/>
              </a:rPr>
              <a:t>desolate,,,then</a:t>
            </a:r>
            <a:r>
              <a:rPr lang="en-US" sz="3800" dirty="0">
                <a:latin typeface="Times New Roman"/>
                <a:ea typeface="Calibri"/>
                <a:cs typeface="Times New Roman"/>
              </a:rPr>
              <a:t> would be the time that they [Jews] would have most need to fly [to the wilderness], in regard to </a:t>
            </a:r>
            <a:r>
              <a:rPr lang="en-US" sz="4000" b="1" dirty="0">
                <a:latin typeface="Times New Roman"/>
                <a:ea typeface="Calibri"/>
                <a:cs typeface="Times New Roman"/>
              </a:rPr>
              <a:t>the great tribulation that would immediately follow</a:t>
            </a:r>
            <a:r>
              <a:rPr lang="en-US" sz="3800" dirty="0">
                <a:latin typeface="Times New Roman"/>
                <a:ea typeface="Calibri"/>
                <a:cs typeface="Times New Roman"/>
              </a:rPr>
              <a:t>, such as was not from the beginning of the world to that time</a:t>
            </a:r>
            <a:r>
              <a:rPr lang="en-US" sz="3800" dirty="0" smtClean="0">
                <a:latin typeface="Times New Roman"/>
                <a:ea typeface="Calibri"/>
                <a:cs typeface="Times New Roman"/>
              </a:rPr>
              <a:t>.” </a:t>
            </a:r>
            <a:r>
              <a:rPr lang="en-US" sz="3800" dirty="0" smtClean="0">
                <a:ea typeface="Calibri"/>
                <a:cs typeface="Times New Roman"/>
              </a:rPr>
              <a:t>  </a:t>
            </a:r>
            <a:r>
              <a:rPr lang="en-US" sz="3300" dirty="0" smtClean="0">
                <a:ea typeface="Calibri"/>
                <a:cs typeface="Times New Roman"/>
              </a:rPr>
              <a:t>Ibid</a:t>
            </a:r>
            <a:r>
              <a:rPr lang="en-US" sz="3300" dirty="0">
                <a:ea typeface="Calibri"/>
                <a:cs typeface="Times New Roman"/>
              </a:rPr>
              <a:t>., </a:t>
            </a:r>
            <a:r>
              <a:rPr lang="en-US" sz="3300" dirty="0" smtClean="0">
                <a:ea typeface="Calibri"/>
                <a:cs typeface="Times New Roman"/>
              </a:rPr>
              <a:t>43-46.</a:t>
            </a:r>
            <a:endParaRPr lang="en-US" sz="3300" dirty="0">
              <a:ea typeface="Calibri"/>
              <a:cs typeface="Times New Roman"/>
            </a:endParaRPr>
          </a:p>
        </p:txBody>
      </p:sp>
    </p:spTree>
    <p:extLst>
      <p:ext uri="{BB962C8B-B14F-4D97-AF65-F5344CB8AC3E}">
        <p14:creationId xmlns:p14="http://schemas.microsoft.com/office/powerpoint/2010/main" val="10311352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914400"/>
          </a:xfrm>
        </p:spPr>
        <p:txBody>
          <a:bodyPr>
            <a:noAutofit/>
          </a:bodyPr>
          <a:lstStyle/>
          <a:p>
            <a:r>
              <a:rPr lang="en-US" sz="3800" b="1" dirty="0" smtClean="0"/>
              <a:t>Late Tribulation according to Capt. Browne</a:t>
            </a:r>
            <a:br>
              <a:rPr lang="en-US" sz="3800" b="1" dirty="0" smtClean="0"/>
            </a:br>
            <a:r>
              <a:rPr lang="en-US" sz="2000" dirty="0" smtClean="0"/>
              <a:t>Rapture, Beast takes Jerusalem, ends sacrifice</a:t>
            </a:r>
            <a:r>
              <a:rPr lang="en-US" sz="2000" dirty="0" smtClean="0">
                <a:solidFill>
                  <a:prstClr val="black"/>
                </a:solidFill>
              </a:rPr>
              <a:t> </a:t>
            </a:r>
            <a:r>
              <a:rPr lang="en-US" sz="2000" dirty="0">
                <a:solidFill>
                  <a:prstClr val="black"/>
                </a:solidFill>
              </a:rPr>
              <a:t>3 ½ years,</a:t>
            </a:r>
            <a:r>
              <a:rPr lang="en-US" sz="2000" dirty="0" smtClean="0"/>
              <a:t> Beast cast into lake of fire</a:t>
            </a:r>
            <a:endParaRPr lang="en-US" sz="3800" dirty="0"/>
          </a:p>
        </p:txBody>
      </p:sp>
      <p:sp>
        <p:nvSpPr>
          <p:cNvPr id="3" name="Content Placeholder 2"/>
          <p:cNvSpPr>
            <a:spLocks noGrp="1"/>
          </p:cNvSpPr>
          <p:nvPr>
            <p:ph idx="1"/>
          </p:nvPr>
        </p:nvSpPr>
        <p:spPr>
          <a:xfrm>
            <a:off x="228600" y="1295400"/>
            <a:ext cx="8610600" cy="5257800"/>
          </a:xfrm>
        </p:spPr>
        <p:txBody>
          <a:bodyPr>
            <a:normAutofit fontScale="85000" lnSpcReduction="20000"/>
          </a:bodyPr>
          <a:lstStyle/>
          <a:p>
            <a:pPr marL="0" marR="0" indent="0">
              <a:lnSpc>
                <a:spcPct val="115000"/>
              </a:lnSpc>
              <a:spcBef>
                <a:spcPts val="0"/>
              </a:spcBef>
              <a:spcAft>
                <a:spcPts val="0"/>
              </a:spcAft>
              <a:buNone/>
            </a:pPr>
            <a:r>
              <a:rPr lang="en-US" sz="3100" dirty="0" smtClean="0">
                <a:latin typeface="Times New Roman"/>
                <a:ea typeface="Calibri"/>
                <a:cs typeface="Times New Roman"/>
              </a:rPr>
              <a:t>“the </a:t>
            </a:r>
            <a:r>
              <a:rPr lang="en-US" sz="3100" dirty="0">
                <a:latin typeface="Times New Roman"/>
                <a:ea typeface="Calibri"/>
                <a:cs typeface="Times New Roman"/>
              </a:rPr>
              <a:t>holy City shall they tread under foot two and </a:t>
            </a:r>
            <a:r>
              <a:rPr lang="en-US" sz="3100" dirty="0" smtClean="0">
                <a:latin typeface="Times New Roman"/>
                <a:ea typeface="Calibri"/>
                <a:cs typeface="Times New Roman"/>
              </a:rPr>
              <a:t>forty </a:t>
            </a:r>
            <a:r>
              <a:rPr lang="en-US" sz="3100" dirty="0">
                <a:latin typeface="Times New Roman"/>
                <a:ea typeface="Calibri"/>
                <a:cs typeface="Times New Roman"/>
              </a:rPr>
              <a:t>months [3½ years]…in the midst of the week [in the middle of seven years] he shall cause the </a:t>
            </a:r>
            <a:r>
              <a:rPr lang="en-US" sz="3100" dirty="0" smtClean="0">
                <a:latin typeface="Times New Roman"/>
                <a:ea typeface="Calibri"/>
                <a:cs typeface="Times New Roman"/>
              </a:rPr>
              <a:t>Sacrifice to </a:t>
            </a:r>
            <a:r>
              <a:rPr lang="en-US" sz="3100" dirty="0">
                <a:latin typeface="Times New Roman"/>
                <a:ea typeface="Calibri"/>
                <a:cs typeface="Times New Roman"/>
              </a:rPr>
              <a:t>cease…and they [Jews] shall be given into his hands until a time, and times, and the dividing of time [3½ years]… So that from the time of</a:t>
            </a:r>
            <a:r>
              <a:rPr lang="en-US" sz="3100" b="1" dirty="0">
                <a:latin typeface="Times New Roman"/>
                <a:ea typeface="Calibri"/>
                <a:cs typeface="Times New Roman"/>
              </a:rPr>
              <a:t> the Saints being taken up</a:t>
            </a:r>
            <a:r>
              <a:rPr lang="en-US" sz="3100" dirty="0">
                <a:latin typeface="Times New Roman"/>
                <a:ea typeface="Calibri"/>
                <a:cs typeface="Times New Roman"/>
              </a:rPr>
              <a:t>…to the time that the Beast and the false Prophet will be taken alive and cast into the lake of fire, and the said </a:t>
            </a:r>
            <a:r>
              <a:rPr lang="en-US" sz="3100" dirty="0" err="1">
                <a:latin typeface="Times New Roman"/>
                <a:ea typeface="Calibri"/>
                <a:cs typeface="Times New Roman"/>
              </a:rPr>
              <a:t>Devill</a:t>
            </a:r>
            <a:r>
              <a:rPr lang="en-US" sz="3100" dirty="0">
                <a:latin typeface="Times New Roman"/>
                <a:ea typeface="Calibri"/>
                <a:cs typeface="Times New Roman"/>
              </a:rPr>
              <a:t> or Dragon bound up with a chain, will be a short time… So that the longest time of the Prophecies concerning him, for </a:t>
            </a:r>
            <a:r>
              <a:rPr lang="en-US" sz="3100" b="1" dirty="0">
                <a:latin typeface="Times New Roman"/>
                <a:ea typeface="Calibri"/>
                <a:cs typeface="Times New Roman"/>
              </a:rPr>
              <a:t>the said time of the Saints being taken up, to his end, will not be four years.</a:t>
            </a:r>
            <a:r>
              <a:rPr lang="en-US" sz="3100" dirty="0">
                <a:latin typeface="Times New Roman"/>
                <a:ea typeface="Calibri"/>
                <a:cs typeface="Times New Roman"/>
              </a:rPr>
              <a:t> A short time in respect of eternity, but a long </a:t>
            </a:r>
            <a:r>
              <a:rPr lang="en-US" sz="3100" dirty="0" smtClean="0">
                <a:latin typeface="Times New Roman"/>
                <a:ea typeface="Calibri"/>
                <a:cs typeface="Times New Roman"/>
              </a:rPr>
              <a:t>time in </a:t>
            </a:r>
            <a:r>
              <a:rPr lang="en-US" sz="3100" dirty="0">
                <a:latin typeface="Times New Roman"/>
                <a:ea typeface="Calibri"/>
                <a:cs typeface="Times New Roman"/>
              </a:rPr>
              <a:t>respect of </a:t>
            </a:r>
            <a:r>
              <a:rPr lang="en-US" sz="3100" b="1" dirty="0">
                <a:latin typeface="Times New Roman"/>
                <a:ea typeface="Calibri"/>
                <a:cs typeface="Times New Roman"/>
              </a:rPr>
              <a:t>the miseries and plagues that will fall upon the Inhabitants of the </a:t>
            </a:r>
            <a:r>
              <a:rPr lang="en-US" sz="3100" b="1" dirty="0" smtClean="0">
                <a:latin typeface="Times New Roman"/>
                <a:ea typeface="Calibri"/>
                <a:cs typeface="Times New Roman"/>
              </a:rPr>
              <a:t>Earth</a:t>
            </a:r>
            <a:r>
              <a:rPr lang="en-US" sz="3100" dirty="0" smtClean="0">
                <a:latin typeface="Times New Roman"/>
                <a:ea typeface="Calibri"/>
                <a:cs typeface="Times New Roman"/>
              </a:rPr>
              <a:t>.</a:t>
            </a:r>
            <a:r>
              <a:rPr lang="en-US" sz="3100" dirty="0" smtClean="0">
                <a:ea typeface="Calibri"/>
                <a:cs typeface="Times New Roman"/>
              </a:rPr>
              <a:t>   </a:t>
            </a:r>
            <a:r>
              <a:rPr lang="en-US" sz="2400" dirty="0" smtClean="0">
                <a:ea typeface="Calibri"/>
                <a:cs typeface="Times New Roman"/>
              </a:rPr>
              <a:t>Ibid</a:t>
            </a:r>
            <a:r>
              <a:rPr lang="en-US" sz="2400" dirty="0">
                <a:ea typeface="Calibri"/>
                <a:cs typeface="Times New Roman"/>
              </a:rPr>
              <a:t>., 47</a:t>
            </a:r>
            <a:r>
              <a:rPr lang="en-US" sz="2400" dirty="0" smtClean="0">
                <a:ea typeface="Calibri"/>
                <a:cs typeface="Times New Roman"/>
              </a:rPr>
              <a:t>.</a:t>
            </a:r>
            <a:endParaRPr lang="en-US" sz="2400" dirty="0">
              <a:ea typeface="Calibri"/>
              <a:cs typeface="Times New Roman"/>
            </a:endParaRPr>
          </a:p>
        </p:txBody>
      </p:sp>
    </p:spTree>
    <p:extLst>
      <p:ext uri="{BB962C8B-B14F-4D97-AF65-F5344CB8AC3E}">
        <p14:creationId xmlns:p14="http://schemas.microsoft.com/office/powerpoint/2010/main" val="10087918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1"/>
            <a:ext cx="7772400" cy="2209799"/>
          </a:xfrm>
        </p:spPr>
        <p:txBody>
          <a:bodyPr/>
          <a:lstStyle/>
          <a:p>
            <a:r>
              <a:rPr lang="en-US" dirty="0" smtClean="0"/>
              <a:t>The Pre-</a:t>
            </a:r>
            <a:r>
              <a:rPr lang="en-US" dirty="0" err="1" smtClean="0"/>
              <a:t>Trib</a:t>
            </a:r>
            <a:r>
              <a:rPr lang="en-US" dirty="0" smtClean="0"/>
              <a:t> Rapture </a:t>
            </a:r>
            <a:br>
              <a:rPr lang="en-US" dirty="0" smtClean="0"/>
            </a:br>
            <a:r>
              <a:rPr lang="en-US" dirty="0" smtClean="0"/>
              <a:t>in 17</a:t>
            </a:r>
            <a:r>
              <a:rPr lang="en-US" baseline="30000" dirty="0" smtClean="0"/>
              <a:t>th</a:t>
            </a:r>
            <a:r>
              <a:rPr lang="en-US" dirty="0" smtClean="0"/>
              <a:t> and 18</a:t>
            </a:r>
            <a:r>
              <a:rPr lang="en-US" baseline="30000" dirty="0" smtClean="0"/>
              <a:t>th</a:t>
            </a:r>
            <a:r>
              <a:rPr lang="en-US" dirty="0" smtClean="0"/>
              <a:t> Century </a:t>
            </a:r>
            <a:br>
              <a:rPr lang="en-US" dirty="0" smtClean="0"/>
            </a:br>
            <a:r>
              <a:rPr lang="en-US" dirty="0" smtClean="0"/>
              <a:t>England and New England</a:t>
            </a:r>
            <a:endParaRPr lang="en-US" dirty="0"/>
          </a:p>
        </p:txBody>
      </p:sp>
      <p:sp>
        <p:nvSpPr>
          <p:cNvPr id="3" name="Subtitle 2"/>
          <p:cNvSpPr>
            <a:spLocks noGrp="1"/>
          </p:cNvSpPr>
          <p:nvPr>
            <p:ph type="subTitle" idx="1"/>
          </p:nvPr>
        </p:nvSpPr>
        <p:spPr>
          <a:xfrm>
            <a:off x="457200" y="4114800"/>
            <a:ext cx="8229600" cy="2057400"/>
          </a:xfrm>
        </p:spPr>
        <p:txBody>
          <a:bodyPr/>
          <a:lstStyle/>
          <a:p>
            <a:r>
              <a:rPr lang="en-US" dirty="0" smtClean="0"/>
              <a:t>Submitted to the </a:t>
            </a:r>
            <a:r>
              <a:rPr lang="en-US" dirty="0" err="1" smtClean="0"/>
              <a:t>Pretrib</a:t>
            </a:r>
            <a:r>
              <a:rPr lang="en-US" dirty="0" smtClean="0"/>
              <a:t> Study Group</a:t>
            </a:r>
          </a:p>
          <a:p>
            <a:r>
              <a:rPr lang="en-US" dirty="0" smtClean="0"/>
              <a:t>By William C. Watson  December 2, 2012</a:t>
            </a:r>
            <a:endParaRPr lang="en-US" dirty="0"/>
          </a:p>
        </p:txBody>
      </p:sp>
    </p:spTree>
    <p:extLst>
      <p:ext uri="{BB962C8B-B14F-4D97-AF65-F5344CB8AC3E}">
        <p14:creationId xmlns:p14="http://schemas.microsoft.com/office/powerpoint/2010/main" val="98605249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066800"/>
          </a:xfrm>
        </p:spPr>
        <p:txBody>
          <a:bodyPr>
            <a:noAutofit/>
          </a:bodyPr>
          <a:lstStyle/>
          <a:p>
            <a:pPr lvl="0" indent="-342900">
              <a:lnSpc>
                <a:spcPct val="150000"/>
              </a:lnSpc>
              <a:spcBef>
                <a:spcPts val="0"/>
              </a:spcBef>
            </a:pPr>
            <a:r>
              <a:rPr lang="en-US" sz="3000" b="1" u="sng" dirty="0" smtClean="0">
                <a:solidFill>
                  <a:prstClr val="black"/>
                </a:solidFill>
                <a:latin typeface="Times New Roman"/>
                <a:ea typeface="Calibri"/>
                <a:cs typeface="Times New Roman"/>
              </a:rPr>
              <a:t>James Durham’s </a:t>
            </a:r>
            <a:r>
              <a:rPr lang="en-US" sz="3000" b="1" u="sng" dirty="0">
                <a:solidFill>
                  <a:prstClr val="black"/>
                </a:solidFill>
                <a:latin typeface="Times New Roman"/>
                <a:ea typeface="Calibri"/>
                <a:cs typeface="Times New Roman"/>
              </a:rPr>
              <a:t>order of </a:t>
            </a:r>
            <a:r>
              <a:rPr lang="en-US" sz="3000" b="1" u="sng" dirty="0" smtClean="0">
                <a:solidFill>
                  <a:prstClr val="black"/>
                </a:solidFill>
                <a:latin typeface="Times New Roman"/>
                <a:ea typeface="Calibri"/>
                <a:cs typeface="Times New Roman"/>
              </a:rPr>
              <a:t>events in the last days</a:t>
            </a:r>
            <a:r>
              <a:rPr lang="en-US" sz="3200" b="1" u="sng" dirty="0" smtClean="0">
                <a:solidFill>
                  <a:prstClr val="black"/>
                </a:solidFill>
                <a:latin typeface="Times New Roman"/>
                <a:ea typeface="Calibri"/>
                <a:cs typeface="Times New Roman"/>
              </a:rPr>
              <a:t/>
            </a:r>
            <a:br>
              <a:rPr lang="en-US" sz="3200" b="1" u="sng" dirty="0" smtClean="0">
                <a:solidFill>
                  <a:prstClr val="black"/>
                </a:solidFill>
                <a:latin typeface="Times New Roman"/>
                <a:ea typeface="Calibri"/>
                <a:cs typeface="Times New Roman"/>
              </a:rPr>
            </a:br>
            <a:r>
              <a:rPr lang="en-US" sz="1800" u="sng" dirty="0" smtClean="0">
                <a:solidFill>
                  <a:prstClr val="black"/>
                </a:solidFill>
                <a:latin typeface="Times New Roman"/>
                <a:ea typeface="Calibri"/>
                <a:cs typeface="Times New Roman"/>
              </a:rPr>
              <a:t>(1622-58)  St. Andrews grad, Scottish covenanter, prof </a:t>
            </a:r>
            <a:r>
              <a:rPr lang="en-US" sz="1800" u="sng" dirty="0" err="1" smtClean="0">
                <a:solidFill>
                  <a:prstClr val="black"/>
                </a:solidFill>
                <a:latin typeface="Times New Roman"/>
                <a:ea typeface="Calibri"/>
                <a:cs typeface="Times New Roman"/>
              </a:rPr>
              <a:t>Glascow</a:t>
            </a:r>
            <a:r>
              <a:rPr lang="en-US" sz="1800" u="sng" dirty="0" smtClean="0">
                <a:solidFill>
                  <a:prstClr val="black"/>
                </a:solidFill>
                <a:latin typeface="Times New Roman"/>
                <a:ea typeface="Calibri"/>
                <a:cs typeface="Times New Roman"/>
              </a:rPr>
              <a:t> captain in Cromwell’s army</a:t>
            </a:r>
            <a:endParaRPr lang="en-US" sz="1800" u="sng" dirty="0"/>
          </a:p>
        </p:txBody>
      </p:sp>
      <p:sp>
        <p:nvSpPr>
          <p:cNvPr id="3" name="Content Placeholder 2"/>
          <p:cNvSpPr>
            <a:spLocks noGrp="1"/>
          </p:cNvSpPr>
          <p:nvPr>
            <p:ph idx="1"/>
          </p:nvPr>
        </p:nvSpPr>
        <p:spPr>
          <a:xfrm>
            <a:off x="152400" y="1143000"/>
            <a:ext cx="8763000" cy="5562600"/>
          </a:xfrm>
        </p:spPr>
        <p:txBody>
          <a:bodyPr>
            <a:normAutofit fontScale="92500" lnSpcReduction="10000"/>
          </a:bodyPr>
          <a:lstStyle/>
          <a:p>
            <a:pPr lvl="0">
              <a:lnSpc>
                <a:spcPct val="115000"/>
              </a:lnSpc>
              <a:spcBef>
                <a:spcPts val="0"/>
              </a:spcBef>
              <a:buFont typeface="+mj-lt"/>
              <a:buAutoNum type="arabicPeriod"/>
            </a:pPr>
            <a:r>
              <a:rPr lang="en-US" dirty="0" smtClean="0">
                <a:latin typeface="Times New Roman"/>
                <a:ea typeface="Calibri"/>
                <a:cs typeface="Times New Roman"/>
              </a:rPr>
              <a:t>“Antichrist </a:t>
            </a:r>
            <a:r>
              <a:rPr lang="en-US" dirty="0">
                <a:latin typeface="Times New Roman"/>
                <a:ea typeface="Calibri"/>
                <a:cs typeface="Times New Roman"/>
              </a:rPr>
              <a:t>Rome’s destruction, her people lament, but the Saints sing </a:t>
            </a:r>
            <a:r>
              <a:rPr lang="en-US" dirty="0" smtClean="0">
                <a:latin typeface="Times New Roman"/>
                <a:ea typeface="Calibri"/>
                <a:cs typeface="Times New Roman"/>
              </a:rPr>
              <a:t>‘</a:t>
            </a:r>
            <a:r>
              <a:rPr lang="en-US" dirty="0" err="1" smtClean="0">
                <a:latin typeface="Times New Roman"/>
                <a:ea typeface="Calibri"/>
                <a:cs typeface="Times New Roman"/>
              </a:rPr>
              <a:t>Alleluja</a:t>
            </a:r>
            <a:r>
              <a:rPr lang="en-US" dirty="0" smtClean="0">
                <a:latin typeface="Times New Roman"/>
                <a:ea typeface="Calibri"/>
                <a:cs typeface="Times New Roman"/>
              </a:rPr>
              <a:t>’</a:t>
            </a:r>
          </a:p>
          <a:p>
            <a:pPr marL="0" lvl="0" indent="0">
              <a:lnSpc>
                <a:spcPct val="115000"/>
              </a:lnSpc>
              <a:spcBef>
                <a:spcPts val="0"/>
              </a:spcBef>
              <a:buNone/>
            </a:pPr>
            <a:endParaRPr lang="en-US" sz="900" dirty="0">
              <a:latin typeface="Times New Roman"/>
              <a:ea typeface="Calibri"/>
              <a:cs typeface="Times New Roman"/>
            </a:endParaRPr>
          </a:p>
          <a:p>
            <a:pPr marL="0" lvl="0" indent="0">
              <a:lnSpc>
                <a:spcPct val="115000"/>
              </a:lnSpc>
              <a:spcBef>
                <a:spcPts val="0"/>
              </a:spcBef>
              <a:buNone/>
            </a:pPr>
            <a:r>
              <a:rPr lang="en-US" dirty="0" smtClean="0">
                <a:latin typeface="Times New Roman"/>
                <a:ea typeface="Calibri"/>
                <a:cs typeface="Times New Roman"/>
              </a:rPr>
              <a:t>2. “Preparation </a:t>
            </a:r>
            <a:r>
              <a:rPr lang="en-US" dirty="0">
                <a:latin typeface="Times New Roman"/>
                <a:ea typeface="Calibri"/>
                <a:cs typeface="Times New Roman"/>
              </a:rPr>
              <a:t>for the Bride (Church): the first resurrection, </a:t>
            </a:r>
            <a:r>
              <a:rPr lang="en-US" dirty="0" smtClean="0">
                <a:latin typeface="Times New Roman"/>
                <a:ea typeface="Calibri"/>
                <a:cs typeface="Times New Roman"/>
              </a:rPr>
              <a:t>‘clothed </a:t>
            </a:r>
            <a:r>
              <a:rPr lang="en-US" dirty="0">
                <a:latin typeface="Times New Roman"/>
                <a:ea typeface="Calibri"/>
                <a:cs typeface="Times New Roman"/>
              </a:rPr>
              <a:t>in fine </a:t>
            </a:r>
            <a:r>
              <a:rPr lang="en-US" dirty="0" smtClean="0">
                <a:latin typeface="Times New Roman"/>
                <a:ea typeface="Calibri"/>
                <a:cs typeface="Times New Roman"/>
              </a:rPr>
              <a:t>linen’…</a:t>
            </a:r>
            <a:r>
              <a:rPr lang="en-US" i="1" dirty="0" smtClean="0">
                <a:latin typeface="Times New Roman"/>
                <a:ea typeface="Calibri"/>
              </a:rPr>
              <a:t>the </a:t>
            </a:r>
            <a:r>
              <a:rPr lang="en-US" i="1" dirty="0">
                <a:latin typeface="Times New Roman"/>
                <a:ea typeface="Calibri"/>
              </a:rPr>
              <a:t>marriage supper of the Lamb is </a:t>
            </a:r>
            <a:r>
              <a:rPr lang="en-US" i="1" dirty="0" smtClean="0">
                <a:latin typeface="Times New Roman"/>
                <a:ea typeface="Calibri"/>
              </a:rPr>
              <a:t>come…</a:t>
            </a:r>
            <a:r>
              <a:rPr lang="en-US" dirty="0">
                <a:latin typeface="Times New Roman"/>
                <a:ea typeface="Calibri"/>
              </a:rPr>
              <a:t>the Churches marriage with Christ, which is the same with the </a:t>
            </a:r>
            <a:r>
              <a:rPr lang="en-US" dirty="0" smtClean="0">
                <a:latin typeface="Times New Roman"/>
                <a:ea typeface="Calibri"/>
              </a:rPr>
              <a:t>Resurrection</a:t>
            </a:r>
          </a:p>
          <a:p>
            <a:pPr marL="0" lvl="0" indent="0">
              <a:lnSpc>
                <a:spcPct val="115000"/>
              </a:lnSpc>
              <a:spcBef>
                <a:spcPts val="0"/>
              </a:spcBef>
              <a:buNone/>
            </a:pPr>
            <a:endParaRPr lang="en-US" sz="900" dirty="0">
              <a:latin typeface="Times New Roman"/>
              <a:ea typeface="Calibri"/>
              <a:cs typeface="Times New Roman"/>
            </a:endParaRPr>
          </a:p>
          <a:p>
            <a:pPr marL="0" lvl="0" indent="0">
              <a:lnSpc>
                <a:spcPct val="115000"/>
              </a:lnSpc>
              <a:spcBef>
                <a:spcPts val="0"/>
              </a:spcBef>
              <a:buNone/>
            </a:pPr>
            <a:r>
              <a:rPr lang="en-US" dirty="0" smtClean="0">
                <a:latin typeface="Times New Roman"/>
                <a:ea typeface="Calibri"/>
                <a:cs typeface="Times New Roman"/>
              </a:rPr>
              <a:t>3. “The </a:t>
            </a:r>
            <a:r>
              <a:rPr lang="en-US" dirty="0">
                <a:latin typeface="Times New Roman"/>
                <a:ea typeface="Calibri"/>
                <a:cs typeface="Times New Roman"/>
              </a:rPr>
              <a:t>Lambs order and army…</a:t>
            </a:r>
            <a:r>
              <a:rPr lang="en-US" b="1" u="sng" dirty="0">
                <a:latin typeface="Times New Roman"/>
                <a:ea typeface="Calibri"/>
                <a:cs typeface="Times New Roman"/>
              </a:rPr>
              <a:t>after the Lambs marriage…a flourishing Church, able to send out </a:t>
            </a:r>
            <a:r>
              <a:rPr lang="en-US" b="1" u="sng" dirty="0" smtClean="0">
                <a:latin typeface="Times New Roman"/>
                <a:ea typeface="Calibri"/>
                <a:cs typeface="Times New Roman"/>
              </a:rPr>
              <a:t>Armies…not only Angels </a:t>
            </a:r>
            <a:r>
              <a:rPr lang="en-US" b="1" u="sng" dirty="0">
                <a:latin typeface="Times New Roman"/>
                <a:ea typeface="Calibri"/>
                <a:cs typeface="Times New Roman"/>
              </a:rPr>
              <a:t>and Saints glorified</a:t>
            </a:r>
            <a:r>
              <a:rPr lang="en-US" dirty="0">
                <a:latin typeface="Times New Roman"/>
                <a:ea typeface="Calibri"/>
                <a:cs typeface="Times New Roman"/>
              </a:rPr>
              <a:t>; </a:t>
            </a:r>
            <a:r>
              <a:rPr lang="en-US" b="1" u="sng" dirty="0">
                <a:latin typeface="Times New Roman"/>
                <a:ea typeface="Calibri"/>
                <a:cs typeface="Times New Roman"/>
              </a:rPr>
              <a:t>but such of the Church, as are arrayed</a:t>
            </a:r>
            <a:r>
              <a:rPr lang="en-US" b="1" u="sng" dirty="0" smtClean="0">
                <a:latin typeface="Times New Roman"/>
                <a:ea typeface="Calibri"/>
                <a:cs typeface="Times New Roman"/>
              </a:rPr>
              <a:t>…”</a:t>
            </a:r>
          </a:p>
          <a:p>
            <a:pPr marL="0" lvl="0" indent="0">
              <a:lnSpc>
                <a:spcPct val="115000"/>
              </a:lnSpc>
              <a:spcBef>
                <a:spcPts val="0"/>
              </a:spcBef>
              <a:buNone/>
            </a:pPr>
            <a:endParaRPr lang="en-US" sz="900" dirty="0">
              <a:latin typeface="Times New Roman"/>
              <a:ea typeface="Calibri"/>
              <a:cs typeface="Times New Roman"/>
            </a:endParaRPr>
          </a:p>
          <a:p>
            <a:pPr marL="0" marR="0" indent="0">
              <a:spcBef>
                <a:spcPts val="0"/>
              </a:spcBef>
              <a:spcAft>
                <a:spcPts val="0"/>
              </a:spcAft>
              <a:buNone/>
            </a:pPr>
            <a:r>
              <a:rPr lang="en-US" sz="1700" dirty="0">
                <a:ea typeface="Calibri"/>
                <a:cs typeface="Times New Roman"/>
              </a:rPr>
              <a:t>	</a:t>
            </a:r>
            <a:r>
              <a:rPr lang="en-US" sz="1700" dirty="0" smtClean="0">
                <a:ea typeface="Calibri"/>
                <a:cs typeface="Times New Roman"/>
              </a:rPr>
              <a:t>-</a:t>
            </a:r>
            <a:r>
              <a:rPr lang="en-US" sz="1700" i="1" dirty="0" smtClean="0">
                <a:ea typeface="Calibri"/>
                <a:cs typeface="Times New Roman"/>
              </a:rPr>
              <a:t>A </a:t>
            </a:r>
            <a:r>
              <a:rPr lang="en-US" sz="1700" i="1" dirty="0" err="1">
                <a:ea typeface="Calibri"/>
                <a:cs typeface="Times New Roman"/>
              </a:rPr>
              <a:t>Commentarie</a:t>
            </a:r>
            <a:r>
              <a:rPr lang="en-US" sz="1700" i="1" dirty="0">
                <a:ea typeface="Calibri"/>
                <a:cs typeface="Times New Roman"/>
              </a:rPr>
              <a:t> upon the Book of the Revelation</a:t>
            </a:r>
            <a:r>
              <a:rPr lang="en-US" sz="1700" dirty="0">
                <a:ea typeface="Calibri"/>
                <a:cs typeface="Times New Roman"/>
              </a:rPr>
              <a:t> (Edinburgh, 1658</a:t>
            </a:r>
            <a:r>
              <a:rPr lang="en-US" sz="1700" dirty="0" smtClean="0">
                <a:ea typeface="Calibri"/>
                <a:cs typeface="Times New Roman"/>
              </a:rPr>
              <a:t>), 691, 699-700</a:t>
            </a:r>
            <a:r>
              <a:rPr lang="en-US" sz="1700" dirty="0">
                <a:ea typeface="Calibri"/>
                <a:cs typeface="Times New Roman"/>
              </a:rPr>
              <a:t>.</a:t>
            </a:r>
          </a:p>
          <a:p>
            <a:endParaRPr lang="en-US" dirty="0"/>
          </a:p>
        </p:txBody>
      </p:sp>
    </p:spTree>
    <p:extLst>
      <p:ext uri="{BB962C8B-B14F-4D97-AF65-F5344CB8AC3E}">
        <p14:creationId xmlns:p14="http://schemas.microsoft.com/office/powerpoint/2010/main" val="2227081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15400" cy="990600"/>
          </a:xfrm>
        </p:spPr>
        <p:txBody>
          <a:bodyPr>
            <a:normAutofit fontScale="90000"/>
          </a:bodyPr>
          <a:lstStyle/>
          <a:p>
            <a:r>
              <a:rPr lang="en-US" sz="3300" b="1" u="sng" dirty="0" smtClean="0"/>
              <a:t>John </a:t>
            </a:r>
            <a:r>
              <a:rPr lang="en-US" sz="3300" b="1" u="sng" dirty="0" err="1" smtClean="0"/>
              <a:t>Birchensha</a:t>
            </a:r>
            <a:r>
              <a:rPr lang="en-US" sz="3300" b="1" u="sng" dirty="0" smtClean="0"/>
              <a:t> </a:t>
            </a:r>
            <a:r>
              <a:rPr lang="en-US" sz="2600" dirty="0" smtClean="0"/>
              <a:t>(1660s)  </a:t>
            </a:r>
            <a:r>
              <a:rPr lang="en-US" sz="2300" dirty="0" smtClean="0"/>
              <a:t>Rapture, destruction of Whore, Jews called, </a:t>
            </a:r>
            <a:r>
              <a:rPr lang="en-US" sz="2300" u="sng" dirty="0" smtClean="0"/>
              <a:t>return to their land, nations invade, take Jerusalem, Christ &amp; Saints destroy them</a:t>
            </a:r>
            <a:endParaRPr lang="en-US" sz="2300" u="sng" dirty="0"/>
          </a:p>
        </p:txBody>
      </p:sp>
      <p:sp>
        <p:nvSpPr>
          <p:cNvPr id="3" name="Content Placeholder 2"/>
          <p:cNvSpPr>
            <a:spLocks noGrp="1"/>
          </p:cNvSpPr>
          <p:nvPr>
            <p:ph idx="1"/>
          </p:nvPr>
        </p:nvSpPr>
        <p:spPr>
          <a:xfrm>
            <a:off x="152400" y="1143000"/>
            <a:ext cx="8839200" cy="5638800"/>
          </a:xfrm>
        </p:spPr>
        <p:txBody>
          <a:bodyPr>
            <a:normAutofit fontScale="70000" lnSpcReduction="20000"/>
          </a:bodyPr>
          <a:lstStyle/>
          <a:p>
            <a:pPr marL="0" marR="0" indent="0">
              <a:lnSpc>
                <a:spcPct val="115000"/>
              </a:lnSpc>
              <a:spcBef>
                <a:spcPts val="0"/>
              </a:spcBef>
              <a:spcAft>
                <a:spcPts val="0"/>
              </a:spcAft>
              <a:buNone/>
            </a:pPr>
            <a:r>
              <a:rPr lang="en-US" sz="3300" b="1" dirty="0" smtClean="0">
                <a:latin typeface="Times New Roman"/>
                <a:ea typeface="Calibri"/>
                <a:cs typeface="Times New Roman"/>
              </a:rPr>
              <a:t>“The </a:t>
            </a:r>
            <a:r>
              <a:rPr lang="en-US" sz="3300" b="1" dirty="0">
                <a:latin typeface="Times New Roman"/>
                <a:ea typeface="Calibri"/>
                <a:cs typeface="Times New Roman"/>
              </a:rPr>
              <a:t>dead shall be raised</a:t>
            </a:r>
            <a:r>
              <a:rPr lang="en-US" sz="3300" dirty="0">
                <a:latin typeface="Times New Roman"/>
                <a:ea typeface="Calibri"/>
                <a:cs typeface="Times New Roman"/>
              </a:rPr>
              <a:t>…some of them which did slay them </a:t>
            </a:r>
            <a:r>
              <a:rPr lang="en-US" sz="3300" dirty="0" err="1">
                <a:latin typeface="Times New Roman"/>
                <a:ea typeface="Calibri"/>
                <a:cs typeface="Times New Roman"/>
              </a:rPr>
              <a:t>shal</a:t>
            </a:r>
            <a:r>
              <a:rPr lang="en-US" sz="3300" dirty="0">
                <a:latin typeface="Times New Roman"/>
                <a:ea typeface="Calibri"/>
                <a:cs typeface="Times New Roman"/>
              </a:rPr>
              <a:t> behold them when they ascend into heaven in a Cloud… A tenth part</a:t>
            </a:r>
            <a:r>
              <a:rPr lang="en-US" sz="3300" dirty="0" smtClean="0">
                <a:latin typeface="Times New Roman"/>
                <a:ea typeface="Calibri"/>
                <a:cs typeface="Times New Roman"/>
              </a:rPr>
              <a:t>… will </a:t>
            </a:r>
            <a:r>
              <a:rPr lang="en-US" sz="3300" dirty="0">
                <a:latin typeface="Times New Roman"/>
                <a:ea typeface="Calibri"/>
                <a:cs typeface="Times New Roman"/>
              </a:rPr>
              <a:t>leave the great Whore; partly abhorring her cruelties, partly seeing the mighty wonders of God in raising the dead, and partly foreseeing the </a:t>
            </a:r>
            <a:r>
              <a:rPr lang="en-US" sz="3300" dirty="0" err="1">
                <a:latin typeface="Times New Roman"/>
                <a:ea typeface="Calibri"/>
                <a:cs typeface="Times New Roman"/>
              </a:rPr>
              <a:t>judgements</a:t>
            </a:r>
            <a:r>
              <a:rPr lang="en-US" sz="3300" dirty="0">
                <a:latin typeface="Times New Roman"/>
                <a:ea typeface="Calibri"/>
                <a:cs typeface="Times New Roman"/>
              </a:rPr>
              <a:t> ready to fall upon the </a:t>
            </a:r>
            <a:r>
              <a:rPr lang="en-US" sz="3300" dirty="0" err="1">
                <a:latin typeface="Times New Roman"/>
                <a:ea typeface="Calibri"/>
                <a:cs typeface="Times New Roman"/>
              </a:rPr>
              <a:t>Babylonish</a:t>
            </a:r>
            <a:r>
              <a:rPr lang="en-US" sz="3300" dirty="0">
                <a:latin typeface="Times New Roman"/>
                <a:ea typeface="Calibri"/>
                <a:cs typeface="Times New Roman"/>
              </a:rPr>
              <a:t> and Papal Empire. And</a:t>
            </a:r>
            <a:r>
              <a:rPr lang="en-US" sz="3300" dirty="0" smtClean="0">
                <a:latin typeface="Times New Roman"/>
                <a:ea typeface="Calibri"/>
                <a:cs typeface="Times New Roman"/>
              </a:rPr>
              <a:t>… </a:t>
            </a:r>
            <a:r>
              <a:rPr lang="en-US" sz="3300" b="1" dirty="0" smtClean="0">
                <a:latin typeface="Times New Roman"/>
                <a:ea typeface="Calibri"/>
                <a:cs typeface="Times New Roman"/>
              </a:rPr>
              <a:t>the </a:t>
            </a:r>
            <a:r>
              <a:rPr lang="en-US" sz="3300" b="1" dirty="0">
                <a:latin typeface="Times New Roman"/>
                <a:ea typeface="Calibri"/>
                <a:cs typeface="Times New Roman"/>
              </a:rPr>
              <a:t>Lord will put it into their hearts of the Jews</a:t>
            </a:r>
            <a:r>
              <a:rPr lang="en-US" sz="3300" dirty="0">
                <a:latin typeface="Times New Roman"/>
                <a:ea typeface="Calibri"/>
                <a:cs typeface="Times New Roman"/>
              </a:rPr>
              <a:t> (having seen the sign of the </a:t>
            </a:r>
            <a:r>
              <a:rPr lang="en-US" sz="3300" dirty="0" err="1">
                <a:latin typeface="Times New Roman"/>
                <a:ea typeface="Calibri"/>
                <a:cs typeface="Times New Roman"/>
              </a:rPr>
              <a:t>Sonne</a:t>
            </a:r>
            <a:r>
              <a:rPr lang="en-US" sz="3300" dirty="0">
                <a:latin typeface="Times New Roman"/>
                <a:ea typeface="Calibri"/>
                <a:cs typeface="Times New Roman"/>
              </a:rPr>
              <a:t> of Man in Heaven, and being convinced that their Messiah is come) to </a:t>
            </a:r>
            <a:r>
              <a:rPr lang="en-US" sz="3300" dirty="0" err="1">
                <a:latin typeface="Times New Roman"/>
                <a:ea typeface="Calibri"/>
                <a:cs typeface="Times New Roman"/>
              </a:rPr>
              <a:t>imbodie</a:t>
            </a:r>
            <a:r>
              <a:rPr lang="en-US" sz="3300" dirty="0">
                <a:latin typeface="Times New Roman"/>
                <a:ea typeface="Calibri"/>
                <a:cs typeface="Times New Roman"/>
              </a:rPr>
              <a:t>, in order </a:t>
            </a:r>
            <a:r>
              <a:rPr lang="en-US" sz="3300" b="1" dirty="0">
                <a:latin typeface="Times New Roman"/>
                <a:ea typeface="Calibri"/>
                <a:cs typeface="Times New Roman"/>
              </a:rPr>
              <a:t>to a </a:t>
            </a:r>
            <a:r>
              <a:rPr lang="en-US" sz="3300" b="1" dirty="0" err="1">
                <a:latin typeface="Times New Roman"/>
                <a:ea typeface="Calibri"/>
                <a:cs typeface="Times New Roman"/>
              </a:rPr>
              <a:t>journie</a:t>
            </a:r>
            <a:r>
              <a:rPr lang="en-US" sz="3300" b="1" dirty="0">
                <a:latin typeface="Times New Roman"/>
                <a:ea typeface="Calibri"/>
                <a:cs typeface="Times New Roman"/>
              </a:rPr>
              <a:t> into their </a:t>
            </a:r>
            <a:r>
              <a:rPr lang="en-US" sz="3300" b="1" dirty="0" err="1">
                <a:latin typeface="Times New Roman"/>
                <a:ea typeface="Calibri"/>
                <a:cs typeface="Times New Roman"/>
              </a:rPr>
              <a:t>owne</a:t>
            </a:r>
            <a:r>
              <a:rPr lang="en-US" sz="3300" b="1" dirty="0">
                <a:latin typeface="Times New Roman"/>
                <a:ea typeface="Calibri"/>
                <a:cs typeface="Times New Roman"/>
              </a:rPr>
              <a:t> Land</a:t>
            </a:r>
            <a:r>
              <a:rPr lang="en-US" sz="3300" dirty="0" smtClean="0">
                <a:latin typeface="Times New Roman"/>
                <a:ea typeface="Calibri"/>
                <a:cs typeface="Times New Roman"/>
              </a:rPr>
              <a:t>. </a:t>
            </a:r>
            <a:r>
              <a:rPr lang="en-US" sz="3300" dirty="0">
                <a:latin typeface="Times New Roman"/>
                <a:ea typeface="Calibri"/>
                <a:cs typeface="Times New Roman"/>
              </a:rPr>
              <a:t>… All </a:t>
            </a:r>
            <a:r>
              <a:rPr lang="en-US" sz="3300" b="1" dirty="0">
                <a:latin typeface="Times New Roman"/>
                <a:ea typeface="Calibri"/>
                <a:cs typeface="Times New Roman"/>
              </a:rPr>
              <a:t>Nations </a:t>
            </a:r>
            <a:r>
              <a:rPr lang="en-US" sz="3300" b="1" dirty="0" err="1">
                <a:latin typeface="Times New Roman"/>
                <a:ea typeface="Calibri"/>
                <a:cs typeface="Times New Roman"/>
              </a:rPr>
              <a:t>shal</a:t>
            </a:r>
            <a:r>
              <a:rPr lang="en-US" sz="3300" b="1" dirty="0">
                <a:latin typeface="Times New Roman"/>
                <a:ea typeface="Calibri"/>
                <a:cs typeface="Times New Roman"/>
              </a:rPr>
              <a:t> be brought against Jerusalem to battle</a:t>
            </a:r>
            <a:r>
              <a:rPr lang="en-US" sz="3300" dirty="0">
                <a:latin typeface="Times New Roman"/>
                <a:ea typeface="Calibri"/>
                <a:cs typeface="Times New Roman"/>
              </a:rPr>
              <a:t>; for Wars </a:t>
            </a:r>
            <a:r>
              <a:rPr lang="en-US" sz="3300" dirty="0" err="1">
                <a:latin typeface="Times New Roman"/>
                <a:ea typeface="Calibri"/>
                <a:cs typeface="Times New Roman"/>
              </a:rPr>
              <a:t>wil</a:t>
            </a:r>
            <a:r>
              <a:rPr lang="en-US" sz="3300" dirty="0">
                <a:latin typeface="Times New Roman"/>
                <a:ea typeface="Calibri"/>
                <a:cs typeface="Times New Roman"/>
              </a:rPr>
              <a:t> be among the Turks, and the </a:t>
            </a:r>
            <a:r>
              <a:rPr lang="en-US" sz="3300" dirty="0" err="1">
                <a:latin typeface="Times New Roman"/>
                <a:ea typeface="Calibri"/>
                <a:cs typeface="Times New Roman"/>
              </a:rPr>
              <a:t>spoile</a:t>
            </a:r>
            <a:r>
              <a:rPr lang="en-US" sz="3300" dirty="0">
                <a:latin typeface="Times New Roman"/>
                <a:ea typeface="Calibri"/>
                <a:cs typeface="Times New Roman"/>
              </a:rPr>
              <a:t> </a:t>
            </a:r>
            <a:r>
              <a:rPr lang="en-US" sz="3300" dirty="0" err="1">
                <a:latin typeface="Times New Roman"/>
                <a:ea typeface="Calibri"/>
                <a:cs typeface="Times New Roman"/>
              </a:rPr>
              <a:t>shal</a:t>
            </a:r>
            <a:r>
              <a:rPr lang="en-US" sz="3300" dirty="0">
                <a:latin typeface="Times New Roman"/>
                <a:ea typeface="Calibri"/>
                <a:cs typeface="Times New Roman"/>
              </a:rPr>
              <a:t> be divided in the midst of Jerusalem: and the City shall be taken, and the houses spoiled, and the women defiled… But the Heathen </a:t>
            </a:r>
            <a:r>
              <a:rPr lang="en-US" sz="3300" dirty="0" err="1">
                <a:latin typeface="Times New Roman"/>
                <a:ea typeface="Calibri"/>
                <a:cs typeface="Times New Roman"/>
              </a:rPr>
              <a:t>shal</a:t>
            </a:r>
            <a:r>
              <a:rPr lang="en-US" sz="3300" dirty="0">
                <a:latin typeface="Times New Roman"/>
                <a:ea typeface="Calibri"/>
                <a:cs typeface="Times New Roman"/>
              </a:rPr>
              <a:t> not long </a:t>
            </a:r>
            <a:r>
              <a:rPr lang="en-US" sz="3300" dirty="0" err="1">
                <a:latin typeface="Times New Roman"/>
                <a:ea typeface="Calibri"/>
                <a:cs typeface="Times New Roman"/>
              </a:rPr>
              <a:t>possesse</a:t>
            </a:r>
            <a:r>
              <a:rPr lang="en-US" sz="3300" dirty="0">
                <a:latin typeface="Times New Roman"/>
                <a:ea typeface="Calibri"/>
                <a:cs typeface="Times New Roman"/>
              </a:rPr>
              <a:t> the Holy City: For now </a:t>
            </a:r>
            <a:r>
              <a:rPr lang="en-US" sz="3300" b="1" dirty="0">
                <a:latin typeface="Times New Roman"/>
                <a:ea typeface="Calibri"/>
                <a:cs typeface="Times New Roman"/>
              </a:rPr>
              <a:t>the Lord </a:t>
            </a:r>
            <a:r>
              <a:rPr lang="en-US" sz="3300" b="1" dirty="0" err="1">
                <a:latin typeface="Times New Roman"/>
                <a:ea typeface="Calibri"/>
                <a:cs typeface="Times New Roman"/>
              </a:rPr>
              <a:t>wil</a:t>
            </a:r>
            <a:r>
              <a:rPr lang="en-US" sz="3300" b="1" dirty="0">
                <a:latin typeface="Times New Roman"/>
                <a:ea typeface="Calibri"/>
                <a:cs typeface="Times New Roman"/>
              </a:rPr>
              <a:t> come to give his Saints </a:t>
            </a:r>
            <a:r>
              <a:rPr lang="en-US" sz="3300" dirty="0">
                <a:latin typeface="Times New Roman"/>
                <a:ea typeface="Calibri"/>
                <a:cs typeface="Times New Roman"/>
              </a:rPr>
              <a:t>possession of their own Land: And he </a:t>
            </a:r>
            <a:r>
              <a:rPr lang="en-US" sz="3300" dirty="0" err="1">
                <a:latin typeface="Times New Roman"/>
                <a:ea typeface="Calibri"/>
                <a:cs typeface="Times New Roman"/>
              </a:rPr>
              <a:t>wil</a:t>
            </a:r>
            <a:r>
              <a:rPr lang="en-US" sz="3300" dirty="0">
                <a:latin typeface="Times New Roman"/>
                <a:ea typeface="Calibri"/>
                <a:cs typeface="Times New Roman"/>
              </a:rPr>
              <a:t> come with All his Saints…and </a:t>
            </a:r>
            <a:r>
              <a:rPr lang="en-US" sz="3300" b="1" dirty="0">
                <a:latin typeface="Times New Roman"/>
                <a:ea typeface="Calibri"/>
                <a:cs typeface="Times New Roman"/>
              </a:rPr>
              <a:t>those nations that </a:t>
            </a:r>
            <a:r>
              <a:rPr lang="en-US" sz="3300" b="1" dirty="0" err="1">
                <a:latin typeface="Times New Roman"/>
                <a:ea typeface="Calibri"/>
                <a:cs typeface="Times New Roman"/>
              </a:rPr>
              <a:t>shal</a:t>
            </a:r>
            <a:r>
              <a:rPr lang="en-US" sz="3300" b="1" dirty="0">
                <a:latin typeface="Times New Roman"/>
                <a:ea typeface="Calibri"/>
                <a:cs typeface="Times New Roman"/>
              </a:rPr>
              <a:t> gather together against Jerusalem </a:t>
            </a:r>
            <a:r>
              <a:rPr lang="en-US" sz="3300" b="1" dirty="0" err="1">
                <a:latin typeface="Times New Roman"/>
                <a:ea typeface="Calibri"/>
                <a:cs typeface="Times New Roman"/>
              </a:rPr>
              <a:t>shal</a:t>
            </a:r>
            <a:r>
              <a:rPr lang="en-US" sz="3300" b="1" dirty="0">
                <a:latin typeface="Times New Roman"/>
                <a:ea typeface="Calibri"/>
                <a:cs typeface="Times New Roman"/>
              </a:rPr>
              <a:t> be destroyed</a:t>
            </a:r>
            <a:r>
              <a:rPr lang="en-US" sz="3300" dirty="0" smtClean="0">
                <a:latin typeface="Times New Roman"/>
                <a:ea typeface="Calibri"/>
                <a:cs typeface="Times New Roman"/>
              </a:rPr>
              <a:t>…”</a:t>
            </a:r>
          </a:p>
          <a:p>
            <a:pPr marL="0" marR="0" indent="0">
              <a:lnSpc>
                <a:spcPct val="115000"/>
              </a:lnSpc>
              <a:spcBef>
                <a:spcPts val="0"/>
              </a:spcBef>
              <a:spcAft>
                <a:spcPts val="0"/>
              </a:spcAft>
              <a:buNone/>
            </a:pPr>
            <a:endParaRPr lang="en-US" sz="1300" dirty="0">
              <a:ea typeface="Calibri"/>
              <a:cs typeface="Times New Roman"/>
            </a:endParaRPr>
          </a:p>
          <a:p>
            <a:pPr marL="0" marR="0" indent="0">
              <a:lnSpc>
                <a:spcPct val="115000"/>
              </a:lnSpc>
              <a:spcBef>
                <a:spcPts val="0"/>
              </a:spcBef>
              <a:spcAft>
                <a:spcPts val="1000"/>
              </a:spcAft>
              <a:buNone/>
            </a:pPr>
            <a:r>
              <a:rPr lang="en-US" sz="2400" dirty="0" smtClean="0">
                <a:ea typeface="Calibri"/>
                <a:cs typeface="Times New Roman"/>
              </a:rPr>
              <a:t>		</a:t>
            </a:r>
            <a:r>
              <a:rPr lang="en-US" sz="2400" dirty="0">
                <a:ea typeface="Calibri"/>
                <a:cs typeface="Times New Roman"/>
              </a:rPr>
              <a:t>	</a:t>
            </a:r>
            <a:r>
              <a:rPr lang="en-US" sz="2400" dirty="0" smtClean="0">
                <a:ea typeface="Calibri"/>
                <a:cs typeface="Times New Roman"/>
              </a:rPr>
              <a:t>-</a:t>
            </a:r>
            <a:r>
              <a:rPr lang="en-US" sz="2400" i="1" dirty="0" smtClean="0">
                <a:ea typeface="Calibri"/>
                <a:cs typeface="Times New Roman"/>
              </a:rPr>
              <a:t>The </a:t>
            </a:r>
            <a:r>
              <a:rPr lang="en-US" sz="2400" i="1" dirty="0">
                <a:ea typeface="Calibri"/>
                <a:cs typeface="Times New Roman"/>
              </a:rPr>
              <a:t>History of the Scripture</a:t>
            </a:r>
            <a:r>
              <a:rPr lang="en-US" sz="2400" dirty="0">
                <a:ea typeface="Calibri"/>
                <a:cs typeface="Times New Roman"/>
              </a:rPr>
              <a:t> (London,1660</a:t>
            </a:r>
            <a:r>
              <a:rPr lang="en-US" sz="2400" dirty="0" smtClean="0">
                <a:ea typeface="Calibri"/>
                <a:cs typeface="Times New Roman"/>
              </a:rPr>
              <a:t>), iv,61-62, 98-99.</a:t>
            </a:r>
            <a:endParaRPr lang="en-US" sz="2400" dirty="0">
              <a:ea typeface="Calibri"/>
              <a:cs typeface="Times New Roman"/>
            </a:endParaRPr>
          </a:p>
        </p:txBody>
      </p:sp>
    </p:spTree>
    <p:extLst>
      <p:ext uri="{BB962C8B-B14F-4D97-AF65-F5344CB8AC3E}">
        <p14:creationId xmlns:p14="http://schemas.microsoft.com/office/powerpoint/2010/main" val="120136515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838200"/>
          </a:xfrm>
        </p:spPr>
        <p:txBody>
          <a:bodyPr>
            <a:normAutofit fontScale="90000"/>
          </a:bodyPr>
          <a:lstStyle/>
          <a:p>
            <a:r>
              <a:rPr lang="en-US" sz="3600" b="1" u="sng" dirty="0" smtClean="0"/>
              <a:t>William Sherwin </a:t>
            </a:r>
            <a:r>
              <a:rPr lang="en-US" sz="2600" dirty="0" smtClean="0"/>
              <a:t>(1607-1687) </a:t>
            </a:r>
            <a:r>
              <a:rPr lang="en-US" sz="2000" dirty="0" smtClean="0"/>
              <a:t>minister Wallington (south of London) ej.1660</a:t>
            </a:r>
            <a:br>
              <a:rPr lang="en-US" sz="2000" dirty="0" smtClean="0"/>
            </a:br>
            <a:r>
              <a:rPr lang="en-US" sz="2200" u="sng" dirty="0" smtClean="0"/>
              <a:t>promoting the Rapture &amp; Millennium </a:t>
            </a:r>
            <a:r>
              <a:rPr lang="en-US" sz="2100" u="sng" dirty="0" smtClean="0"/>
              <a:t>‘after so many hundreds of years of its lying hid’</a:t>
            </a:r>
            <a:endParaRPr lang="en-US" sz="2100" u="sng" dirty="0"/>
          </a:p>
        </p:txBody>
      </p:sp>
      <p:sp>
        <p:nvSpPr>
          <p:cNvPr id="3" name="Content Placeholder 2"/>
          <p:cNvSpPr>
            <a:spLocks noGrp="1"/>
          </p:cNvSpPr>
          <p:nvPr>
            <p:ph idx="1"/>
          </p:nvPr>
        </p:nvSpPr>
        <p:spPr>
          <a:xfrm>
            <a:off x="152400" y="1143000"/>
            <a:ext cx="8839200" cy="5638800"/>
          </a:xfrm>
        </p:spPr>
        <p:txBody>
          <a:bodyPr>
            <a:normAutofit fontScale="70000" lnSpcReduction="20000"/>
          </a:bodyPr>
          <a:lstStyle/>
          <a:p>
            <a:pPr marL="0" lvl="0" indent="0">
              <a:lnSpc>
                <a:spcPct val="115000"/>
              </a:lnSpc>
              <a:spcBef>
                <a:spcPts val="0"/>
              </a:spcBef>
              <a:buNone/>
            </a:pPr>
            <a:r>
              <a:rPr lang="en-US" sz="2900" dirty="0">
                <a:solidFill>
                  <a:prstClr val="black"/>
                </a:solidFill>
                <a:latin typeface="Times New Roman"/>
                <a:ea typeface="Calibri"/>
                <a:cs typeface="Times New Roman"/>
              </a:rPr>
              <a:t>“the </a:t>
            </a:r>
            <a:r>
              <a:rPr lang="en-US" sz="2900" dirty="0" smtClean="0">
                <a:solidFill>
                  <a:prstClr val="black"/>
                </a:solidFill>
                <a:latin typeface="Times New Roman"/>
                <a:ea typeface="Calibri"/>
                <a:cs typeface="Times New Roman"/>
              </a:rPr>
              <a:t>Saints…at </a:t>
            </a:r>
            <a:r>
              <a:rPr lang="en-US" sz="2900" dirty="0">
                <a:solidFill>
                  <a:prstClr val="black"/>
                </a:solidFill>
                <a:latin typeface="Times New Roman"/>
                <a:ea typeface="Calibri"/>
                <a:cs typeface="Times New Roman"/>
              </a:rPr>
              <a:t>the sounding of that last Trumpet at the end </a:t>
            </a:r>
            <a:r>
              <a:rPr lang="en-US" sz="2900" dirty="0" smtClean="0">
                <a:solidFill>
                  <a:prstClr val="black"/>
                </a:solidFill>
                <a:latin typeface="Times New Roman"/>
                <a:ea typeface="Calibri"/>
                <a:cs typeface="Times New Roman"/>
              </a:rPr>
              <a:t>of </a:t>
            </a:r>
            <a:r>
              <a:rPr lang="en-US" sz="2900" dirty="0">
                <a:solidFill>
                  <a:prstClr val="black"/>
                </a:solidFill>
                <a:latin typeface="Times New Roman"/>
                <a:ea typeface="Calibri"/>
                <a:cs typeface="Times New Roman"/>
              </a:rPr>
              <a:t>the world shall be changed in a moment, at the twinkling of an </a:t>
            </a:r>
            <a:r>
              <a:rPr lang="en-US" sz="2900" dirty="0" smtClean="0">
                <a:solidFill>
                  <a:prstClr val="black"/>
                </a:solidFill>
                <a:latin typeface="Times New Roman"/>
                <a:ea typeface="Calibri"/>
                <a:cs typeface="Times New Roman"/>
              </a:rPr>
              <a:t>eye…</a:t>
            </a:r>
            <a:r>
              <a:rPr lang="en-US" sz="2900" b="1" dirty="0" smtClean="0">
                <a:solidFill>
                  <a:prstClr val="black"/>
                </a:solidFill>
                <a:latin typeface="Times New Roman"/>
                <a:ea typeface="Calibri"/>
                <a:cs typeface="Times New Roman"/>
              </a:rPr>
              <a:t>rapt</a:t>
            </a:r>
            <a:r>
              <a:rPr lang="en-US" sz="2900" dirty="0" smtClean="0">
                <a:solidFill>
                  <a:prstClr val="black"/>
                </a:solidFill>
                <a:latin typeface="Times New Roman"/>
                <a:ea typeface="Calibri"/>
                <a:cs typeface="Times New Roman"/>
              </a:rPr>
              <a:t> </a:t>
            </a:r>
            <a:r>
              <a:rPr lang="en-US" sz="2900" dirty="0">
                <a:solidFill>
                  <a:prstClr val="black"/>
                </a:solidFill>
                <a:latin typeface="Times New Roman"/>
                <a:ea typeface="Calibri"/>
                <a:cs typeface="Times New Roman"/>
              </a:rPr>
              <a:t>up to meet Christ in the air…</a:t>
            </a:r>
          </a:p>
          <a:p>
            <a:pPr marL="0" lvl="0" indent="0">
              <a:lnSpc>
                <a:spcPct val="115000"/>
              </a:lnSpc>
              <a:spcBef>
                <a:spcPts val="0"/>
              </a:spcBef>
              <a:buNone/>
            </a:pPr>
            <a:endParaRPr lang="en-US" sz="900" dirty="0">
              <a:solidFill>
                <a:prstClr val="black"/>
              </a:solidFill>
              <a:latin typeface="Times New Roman"/>
              <a:ea typeface="Calibri"/>
              <a:cs typeface="Times New Roman"/>
            </a:endParaRPr>
          </a:p>
          <a:p>
            <a:pPr marL="0" lvl="0" indent="0">
              <a:lnSpc>
                <a:spcPct val="115000"/>
              </a:lnSpc>
              <a:spcBef>
                <a:spcPts val="0"/>
              </a:spcBef>
              <a:buNone/>
            </a:pPr>
            <a:r>
              <a:rPr lang="en-US" sz="2900" dirty="0">
                <a:solidFill>
                  <a:prstClr val="black"/>
                </a:solidFill>
                <a:latin typeface="Times New Roman"/>
                <a:ea typeface="Calibri"/>
                <a:cs typeface="Times New Roman"/>
              </a:rPr>
              <a:t>“the end of the fourth Monarchy…which </a:t>
            </a:r>
            <a:r>
              <a:rPr lang="en-US" sz="2900" dirty="0" smtClean="0">
                <a:solidFill>
                  <a:prstClr val="black"/>
                </a:solidFill>
                <a:latin typeface="Times New Roman"/>
                <a:ea typeface="Calibri"/>
                <a:cs typeface="Times New Roman"/>
              </a:rPr>
              <a:t>agree </a:t>
            </a:r>
            <a:r>
              <a:rPr lang="en-US" sz="2900" dirty="0">
                <a:solidFill>
                  <a:prstClr val="black"/>
                </a:solidFill>
                <a:latin typeface="Times New Roman"/>
                <a:ea typeface="Calibri"/>
                <a:cs typeface="Times New Roman"/>
              </a:rPr>
              <a:t>with the times of the seventh </a:t>
            </a:r>
            <a:r>
              <a:rPr lang="en-US" sz="2900" dirty="0" smtClean="0">
                <a:solidFill>
                  <a:prstClr val="black"/>
                </a:solidFill>
                <a:latin typeface="Times New Roman"/>
                <a:ea typeface="Calibri"/>
                <a:cs typeface="Times New Roman"/>
              </a:rPr>
              <a:t>Trumpet…Christ </a:t>
            </a:r>
            <a:r>
              <a:rPr lang="en-US" sz="2900" dirty="0">
                <a:solidFill>
                  <a:prstClr val="black"/>
                </a:solidFill>
                <a:latin typeface="Times New Roman"/>
                <a:ea typeface="Calibri"/>
                <a:cs typeface="Times New Roman"/>
              </a:rPr>
              <a:t>by a change before</a:t>
            </a:r>
            <a:r>
              <a:rPr lang="en-US" sz="2900" b="1" dirty="0">
                <a:solidFill>
                  <a:prstClr val="black"/>
                </a:solidFill>
                <a:latin typeface="Times New Roman"/>
                <a:ea typeface="Calibri"/>
                <a:cs typeface="Times New Roman"/>
              </a:rPr>
              <a:t>, in an instant delivers the faithful then alive, from that temporal destruction, and the </a:t>
            </a:r>
            <a:r>
              <a:rPr lang="en-US" sz="2900" b="1" dirty="0" err="1">
                <a:solidFill>
                  <a:prstClr val="black"/>
                </a:solidFill>
                <a:latin typeface="Times New Roman"/>
                <a:ea typeface="Calibri"/>
                <a:cs typeface="Times New Roman"/>
              </a:rPr>
              <a:t>ruine</a:t>
            </a:r>
            <a:r>
              <a:rPr lang="en-US" sz="2900" b="1" dirty="0">
                <a:solidFill>
                  <a:prstClr val="black"/>
                </a:solidFill>
                <a:latin typeface="Times New Roman"/>
                <a:ea typeface="Calibri"/>
                <a:cs typeface="Times New Roman"/>
              </a:rPr>
              <a:t> of the Antichrist</a:t>
            </a:r>
            <a:r>
              <a:rPr lang="en-US" sz="2900" dirty="0">
                <a:solidFill>
                  <a:prstClr val="black"/>
                </a:solidFill>
                <a:latin typeface="Times New Roman"/>
                <a:ea typeface="Calibri"/>
                <a:cs typeface="Times New Roman"/>
              </a:rPr>
              <a:t>… The examples of the Flood in </a:t>
            </a:r>
            <a:r>
              <a:rPr lang="en-US" sz="2900" dirty="0" err="1">
                <a:solidFill>
                  <a:prstClr val="black"/>
                </a:solidFill>
                <a:latin typeface="Times New Roman"/>
                <a:ea typeface="Calibri"/>
                <a:cs typeface="Times New Roman"/>
              </a:rPr>
              <a:t>Noahs</a:t>
            </a:r>
            <a:r>
              <a:rPr lang="en-US" sz="2900" dirty="0">
                <a:solidFill>
                  <a:prstClr val="black"/>
                </a:solidFill>
                <a:latin typeface="Times New Roman"/>
                <a:ea typeface="Calibri"/>
                <a:cs typeface="Times New Roman"/>
              </a:rPr>
              <a:t> time, and the destruction of Sodom and Gomorrah in Lots time are </a:t>
            </a:r>
            <a:r>
              <a:rPr lang="en-US" sz="2900" dirty="0" smtClean="0">
                <a:solidFill>
                  <a:prstClr val="black"/>
                </a:solidFill>
                <a:latin typeface="Times New Roman"/>
                <a:ea typeface="Calibri"/>
                <a:cs typeface="Times New Roman"/>
              </a:rPr>
              <a:t>instances…”</a:t>
            </a:r>
          </a:p>
          <a:p>
            <a:pPr marL="0" lvl="0" indent="0">
              <a:lnSpc>
                <a:spcPct val="115000"/>
              </a:lnSpc>
              <a:spcBef>
                <a:spcPts val="0"/>
              </a:spcBef>
              <a:buNone/>
            </a:pPr>
            <a:endParaRPr lang="en-US" sz="900" dirty="0">
              <a:solidFill>
                <a:prstClr val="black"/>
              </a:solidFill>
              <a:ea typeface="Calibri"/>
              <a:cs typeface="Times New Roman"/>
            </a:endParaRPr>
          </a:p>
          <a:p>
            <a:pPr marL="0" marR="0" indent="0">
              <a:lnSpc>
                <a:spcPct val="115000"/>
              </a:lnSpc>
              <a:spcBef>
                <a:spcPts val="0"/>
              </a:spcBef>
              <a:spcAft>
                <a:spcPts val="0"/>
              </a:spcAft>
              <a:buNone/>
            </a:pPr>
            <a:r>
              <a:rPr lang="en-US" sz="2900" dirty="0" smtClean="0">
                <a:latin typeface="Times New Roman"/>
                <a:ea typeface="Calibri"/>
                <a:cs typeface="Times New Roman"/>
              </a:rPr>
              <a:t>“he </a:t>
            </a:r>
            <a:r>
              <a:rPr lang="en-US" sz="2900" dirty="0">
                <a:latin typeface="Times New Roman"/>
                <a:ea typeface="Calibri"/>
                <a:cs typeface="Times New Roman"/>
              </a:rPr>
              <a:t>will raise all his people that then sleep in the grave, </a:t>
            </a:r>
            <a:r>
              <a:rPr lang="en-US" sz="2900" b="1" dirty="0">
                <a:latin typeface="Times New Roman"/>
                <a:ea typeface="Calibri"/>
                <a:cs typeface="Times New Roman"/>
              </a:rPr>
              <a:t>to </a:t>
            </a:r>
            <a:r>
              <a:rPr lang="en-US" sz="2900" b="1" dirty="0" err="1">
                <a:latin typeface="Times New Roman"/>
                <a:ea typeface="Calibri"/>
                <a:cs typeface="Times New Roman"/>
              </a:rPr>
              <a:t>raign</a:t>
            </a:r>
            <a:r>
              <a:rPr lang="en-US" sz="2900" b="1" dirty="0">
                <a:latin typeface="Times New Roman"/>
                <a:ea typeface="Calibri"/>
                <a:cs typeface="Times New Roman"/>
              </a:rPr>
              <a:t> on earth </a:t>
            </a:r>
            <a:r>
              <a:rPr lang="en-US" sz="2900" dirty="0">
                <a:latin typeface="Times New Roman"/>
                <a:ea typeface="Calibri"/>
                <a:cs typeface="Times New Roman"/>
              </a:rPr>
              <a:t>with him, till the great multitude of their fellow-members be come in. This Doctrine many of the ancient Fathers </a:t>
            </a:r>
            <a:r>
              <a:rPr lang="en-US" sz="2900" dirty="0" smtClean="0">
                <a:latin typeface="Times New Roman"/>
                <a:ea typeface="Calibri"/>
                <a:cs typeface="Times New Roman"/>
              </a:rPr>
              <a:t>acknowledged…</a:t>
            </a:r>
            <a:r>
              <a:rPr lang="en-US" sz="2900" b="1" dirty="0" smtClean="0">
                <a:latin typeface="Times New Roman"/>
                <a:ea typeface="Calibri"/>
                <a:cs typeface="Times New Roman"/>
              </a:rPr>
              <a:t>Justine Martyr</a:t>
            </a:r>
            <a:r>
              <a:rPr lang="en-US" sz="2900" dirty="0" smtClean="0">
                <a:latin typeface="Times New Roman"/>
                <a:ea typeface="Calibri"/>
                <a:cs typeface="Times New Roman"/>
              </a:rPr>
              <a:t>…</a:t>
            </a:r>
            <a:r>
              <a:rPr lang="en-US" sz="2900" b="1" dirty="0" smtClean="0">
                <a:latin typeface="Times New Roman"/>
                <a:ea typeface="Calibri"/>
                <a:cs typeface="Times New Roman"/>
              </a:rPr>
              <a:t>Irenaeus</a:t>
            </a:r>
            <a:r>
              <a:rPr lang="en-US" sz="2900" dirty="0" smtClean="0">
                <a:latin typeface="Times New Roman"/>
                <a:ea typeface="Calibri"/>
                <a:cs typeface="Times New Roman"/>
              </a:rPr>
              <a:t>…</a:t>
            </a:r>
            <a:r>
              <a:rPr lang="en-US" sz="2900" b="1" dirty="0" smtClean="0">
                <a:latin typeface="Times New Roman"/>
                <a:ea typeface="Calibri"/>
                <a:cs typeface="Times New Roman"/>
              </a:rPr>
              <a:t>Tertullian</a:t>
            </a:r>
            <a:r>
              <a:rPr lang="en-US" sz="2900" dirty="0" smtClean="0">
                <a:latin typeface="Times New Roman"/>
                <a:ea typeface="Calibri"/>
                <a:cs typeface="Times New Roman"/>
              </a:rPr>
              <a:t>…even</a:t>
            </a:r>
            <a:r>
              <a:rPr lang="en-US" sz="2900" b="1" dirty="0" smtClean="0">
                <a:latin typeface="Times New Roman"/>
                <a:ea typeface="Calibri"/>
                <a:cs typeface="Times New Roman"/>
              </a:rPr>
              <a:t> </a:t>
            </a:r>
            <a:r>
              <a:rPr lang="en-US" sz="2900" b="1" dirty="0">
                <a:latin typeface="Times New Roman"/>
                <a:ea typeface="Calibri"/>
                <a:cs typeface="Times New Roman"/>
              </a:rPr>
              <a:t>Augustine</a:t>
            </a:r>
            <a:r>
              <a:rPr lang="en-US" sz="2900" dirty="0">
                <a:latin typeface="Times New Roman"/>
                <a:ea typeface="Calibri"/>
                <a:cs typeface="Times New Roman"/>
              </a:rPr>
              <a:t> sometime held it, though by the subtlety of Satan, </a:t>
            </a:r>
            <a:r>
              <a:rPr lang="en-US" sz="2900" dirty="0" err="1" smtClean="0">
                <a:latin typeface="Times New Roman"/>
                <a:ea typeface="Calibri"/>
                <a:cs typeface="Times New Roman"/>
              </a:rPr>
              <a:t>forgeing</a:t>
            </a:r>
            <a:r>
              <a:rPr lang="en-US" sz="2900" dirty="0" smtClean="0">
                <a:latin typeface="Times New Roman"/>
                <a:ea typeface="Calibri"/>
                <a:cs typeface="Times New Roman"/>
              </a:rPr>
              <a:t> </a:t>
            </a:r>
            <a:r>
              <a:rPr lang="en-US" sz="2900" dirty="0" err="1" smtClean="0">
                <a:latin typeface="Times New Roman"/>
                <a:ea typeface="Calibri"/>
                <a:cs typeface="Times New Roman"/>
              </a:rPr>
              <a:t>lyes</a:t>
            </a:r>
            <a:r>
              <a:rPr lang="en-US" sz="2900" dirty="0" smtClean="0">
                <a:latin typeface="Times New Roman"/>
                <a:ea typeface="Calibri"/>
                <a:cs typeface="Times New Roman"/>
              </a:rPr>
              <a:t> </a:t>
            </a:r>
            <a:r>
              <a:rPr lang="en-US" sz="2900" dirty="0">
                <a:latin typeface="Times New Roman"/>
                <a:ea typeface="Calibri"/>
                <a:cs typeface="Times New Roman"/>
              </a:rPr>
              <a:t>to asperse the Millenary opinion, and stirring men up to foist in offensive </a:t>
            </a:r>
            <a:r>
              <a:rPr lang="en-US" sz="2900" dirty="0" err="1">
                <a:latin typeface="Times New Roman"/>
                <a:ea typeface="Calibri"/>
                <a:cs typeface="Times New Roman"/>
              </a:rPr>
              <a:t>errours</a:t>
            </a:r>
            <a:r>
              <a:rPr lang="en-US" sz="2900" dirty="0">
                <a:latin typeface="Times New Roman"/>
                <a:ea typeface="Calibri"/>
                <a:cs typeface="Times New Roman"/>
              </a:rPr>
              <a:t>…in these latter times hath </a:t>
            </a:r>
            <a:r>
              <a:rPr lang="en-US" sz="2900" b="1" dirty="0">
                <a:latin typeface="Times New Roman"/>
                <a:ea typeface="Calibri"/>
                <a:cs typeface="Times New Roman"/>
              </a:rPr>
              <a:t>again discovered it, after so many hundred years of its lying hid for the most part in the Church</a:t>
            </a:r>
            <a:r>
              <a:rPr lang="en-US" sz="2900" dirty="0">
                <a:latin typeface="Times New Roman"/>
                <a:ea typeface="Calibri"/>
                <a:cs typeface="Times New Roman"/>
              </a:rPr>
              <a:t>, to be a doctrine really embraced by his faithful people [who] will doubtless certainly know, that upon their </a:t>
            </a:r>
            <a:r>
              <a:rPr lang="en-US" sz="2900" b="1" dirty="0">
                <a:latin typeface="Times New Roman"/>
                <a:ea typeface="Calibri"/>
                <a:cs typeface="Times New Roman"/>
              </a:rPr>
              <a:t>rapture</a:t>
            </a:r>
            <a:r>
              <a:rPr lang="en-US" sz="2900" dirty="0">
                <a:latin typeface="Times New Roman"/>
                <a:ea typeface="Calibri"/>
                <a:cs typeface="Times New Roman"/>
              </a:rPr>
              <a:t> to meet Christ, they shall be perfected in glory evermore in heaven</a:t>
            </a:r>
            <a:r>
              <a:rPr lang="en-US" sz="2900" dirty="0" smtClean="0">
                <a:latin typeface="Times New Roman"/>
                <a:ea typeface="Calibri"/>
                <a:cs typeface="Times New Roman"/>
              </a:rPr>
              <a:t>.”</a:t>
            </a:r>
            <a:r>
              <a:rPr lang="en-US" sz="2900" dirty="0" smtClean="0">
                <a:ea typeface="Calibri"/>
                <a:cs typeface="Times New Roman"/>
              </a:rPr>
              <a:t>     </a:t>
            </a:r>
          </a:p>
          <a:p>
            <a:pPr marL="0" marR="0" indent="0">
              <a:lnSpc>
                <a:spcPct val="115000"/>
              </a:lnSpc>
              <a:spcBef>
                <a:spcPts val="0"/>
              </a:spcBef>
              <a:spcAft>
                <a:spcPts val="0"/>
              </a:spcAft>
              <a:buNone/>
            </a:pPr>
            <a:endParaRPr lang="en-US" sz="1100" dirty="0" smtClean="0">
              <a:ea typeface="Calibri"/>
              <a:cs typeface="Times New Roman"/>
            </a:endParaRPr>
          </a:p>
          <a:p>
            <a:pPr marL="0" marR="0" indent="0">
              <a:lnSpc>
                <a:spcPct val="115000"/>
              </a:lnSpc>
              <a:spcBef>
                <a:spcPts val="0"/>
              </a:spcBef>
              <a:spcAft>
                <a:spcPts val="0"/>
              </a:spcAft>
              <a:buNone/>
            </a:pPr>
            <a:r>
              <a:rPr lang="en-US" sz="2100" i="1" dirty="0" smtClean="0">
                <a:ea typeface="Calibri"/>
                <a:cs typeface="Times New Roman"/>
              </a:rPr>
              <a:t>-</a:t>
            </a:r>
            <a:r>
              <a:rPr lang="en-US" sz="2100" i="1" dirty="0" err="1" smtClean="0">
                <a:ea typeface="Calibri"/>
                <a:cs typeface="Times New Roman"/>
              </a:rPr>
              <a:t>Eirenikon</a:t>
            </a:r>
            <a:r>
              <a:rPr lang="en-US" sz="2100" i="1" dirty="0">
                <a:ea typeface="Calibri"/>
                <a:cs typeface="Times New Roman"/>
              </a:rPr>
              <a:t>: or a Peaceable consideration of Christ’s Peaceful Kingdom on Earth</a:t>
            </a:r>
            <a:r>
              <a:rPr lang="en-US" sz="2100" dirty="0">
                <a:ea typeface="Calibri"/>
                <a:cs typeface="Times New Roman"/>
              </a:rPr>
              <a:t> </a:t>
            </a:r>
            <a:r>
              <a:rPr lang="en-US" sz="2100" dirty="0" smtClean="0">
                <a:ea typeface="Calibri"/>
                <a:cs typeface="Times New Roman"/>
              </a:rPr>
              <a:t>(1665</a:t>
            </a:r>
            <a:r>
              <a:rPr lang="en-US" sz="2100" dirty="0">
                <a:ea typeface="Calibri"/>
                <a:cs typeface="Times New Roman"/>
              </a:rPr>
              <a:t>), </a:t>
            </a:r>
            <a:r>
              <a:rPr lang="en-US" sz="2100" dirty="0" smtClean="0">
                <a:ea typeface="Calibri"/>
                <a:cs typeface="Times New Roman"/>
              </a:rPr>
              <a:t>40, 46-47, 107-108.</a:t>
            </a:r>
            <a:endParaRPr lang="en-US" sz="2100" dirty="0">
              <a:ea typeface="Calibri"/>
              <a:cs typeface="Times New Roman"/>
            </a:endParaRPr>
          </a:p>
        </p:txBody>
      </p:sp>
    </p:spTree>
    <p:extLst>
      <p:ext uri="{BB962C8B-B14F-4D97-AF65-F5344CB8AC3E}">
        <p14:creationId xmlns:p14="http://schemas.microsoft.com/office/powerpoint/2010/main" val="2410112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219200"/>
          </a:xfrm>
        </p:spPr>
        <p:txBody>
          <a:bodyPr>
            <a:normAutofit fontScale="90000"/>
          </a:bodyPr>
          <a:lstStyle/>
          <a:p>
            <a:r>
              <a:rPr lang="en-US" sz="3600" b="1" dirty="0" smtClean="0"/>
              <a:t>Sherwin: 3 Personal Comings only way to explain it</a:t>
            </a:r>
            <a:br>
              <a:rPr lang="en-US" sz="3600" b="1" dirty="0" smtClean="0"/>
            </a:br>
            <a:r>
              <a:rPr lang="en-US" sz="2700" u="sng" dirty="0" smtClean="0"/>
              <a:t>Tribulation, Lord’s Coming, Resurrection &amp; Change, Calling Jews, Antichrist revealed, Armageddon</a:t>
            </a:r>
            <a:endParaRPr lang="en-US" sz="2700" u="sng" dirty="0"/>
          </a:p>
        </p:txBody>
      </p:sp>
      <p:sp>
        <p:nvSpPr>
          <p:cNvPr id="3" name="Content Placeholder 2"/>
          <p:cNvSpPr>
            <a:spLocks noGrp="1"/>
          </p:cNvSpPr>
          <p:nvPr>
            <p:ph idx="1"/>
          </p:nvPr>
        </p:nvSpPr>
        <p:spPr>
          <a:xfrm>
            <a:off x="152400" y="1447800"/>
            <a:ext cx="8763000" cy="5257800"/>
          </a:xfrm>
        </p:spPr>
        <p:txBody>
          <a:bodyPr>
            <a:normAutofit fontScale="85000" lnSpcReduction="20000"/>
          </a:bodyPr>
          <a:lstStyle/>
          <a:p>
            <a:pPr marL="0" marR="0" indent="0">
              <a:lnSpc>
                <a:spcPct val="115000"/>
              </a:lnSpc>
              <a:spcBef>
                <a:spcPts val="0"/>
              </a:spcBef>
              <a:spcAft>
                <a:spcPts val="0"/>
              </a:spcAft>
              <a:buNone/>
            </a:pPr>
            <a:r>
              <a:rPr lang="en-US" dirty="0" smtClean="0">
                <a:latin typeface="Times New Roman"/>
                <a:ea typeface="Calibri"/>
                <a:cs typeface="Times New Roman"/>
              </a:rPr>
              <a:t>“What</a:t>
            </a:r>
            <a:r>
              <a:rPr lang="en-US" dirty="0">
                <a:latin typeface="Times New Roman"/>
                <a:ea typeface="Calibri"/>
                <a:cs typeface="Times New Roman"/>
              </a:rPr>
              <a:t>, such an apprehension make </a:t>
            </a:r>
            <a:r>
              <a:rPr lang="en-US" b="1" dirty="0">
                <a:latin typeface="Times New Roman"/>
                <a:ea typeface="Calibri"/>
                <a:cs typeface="Times New Roman"/>
              </a:rPr>
              <a:t>three Personal Comings! Yes</a:t>
            </a:r>
            <a:r>
              <a:rPr lang="en-US" dirty="0">
                <a:latin typeface="Times New Roman"/>
                <a:ea typeface="Calibri"/>
                <a:cs typeface="Times New Roman"/>
              </a:rPr>
              <a:t>, it may be so… For </a:t>
            </a:r>
            <a:r>
              <a:rPr lang="en-US" b="1" dirty="0">
                <a:latin typeface="Times New Roman"/>
                <a:ea typeface="Calibri"/>
                <a:cs typeface="Times New Roman"/>
              </a:rPr>
              <a:t>without making three of two or two </a:t>
            </a:r>
            <a:r>
              <a:rPr lang="en-US" b="1" dirty="0" smtClean="0">
                <a:latin typeface="Times New Roman"/>
                <a:ea typeface="Calibri"/>
                <a:cs typeface="Times New Roman"/>
              </a:rPr>
              <a:t> of </a:t>
            </a:r>
            <a:r>
              <a:rPr lang="en-US" b="1" dirty="0">
                <a:latin typeface="Times New Roman"/>
                <a:ea typeface="Calibri"/>
                <a:cs typeface="Times New Roman"/>
              </a:rPr>
              <a:t>one, I am sure it cannot be </a:t>
            </a:r>
            <a:r>
              <a:rPr lang="en-US" b="1" dirty="0" smtClean="0">
                <a:latin typeface="Times New Roman"/>
                <a:ea typeface="Calibri"/>
                <a:cs typeface="Times New Roman"/>
              </a:rPr>
              <a:t>done</a:t>
            </a:r>
            <a:r>
              <a:rPr lang="en-US" dirty="0" smtClean="0">
                <a:latin typeface="Times New Roman"/>
                <a:ea typeface="Calibri"/>
                <a:cs typeface="Times New Roman"/>
              </a:rPr>
              <a:t>.</a:t>
            </a:r>
            <a:r>
              <a:rPr lang="en-US" dirty="0" smtClean="0">
                <a:ea typeface="Calibri"/>
                <a:cs typeface="Times New Roman"/>
              </a:rPr>
              <a:t> … </a:t>
            </a:r>
          </a:p>
          <a:p>
            <a:pPr marL="0" marR="0" indent="0">
              <a:lnSpc>
                <a:spcPct val="115000"/>
              </a:lnSpc>
              <a:spcBef>
                <a:spcPts val="0"/>
              </a:spcBef>
              <a:spcAft>
                <a:spcPts val="0"/>
              </a:spcAft>
              <a:buNone/>
            </a:pPr>
            <a:endParaRPr lang="en-US" sz="900" dirty="0" smtClean="0">
              <a:ea typeface="Calibri"/>
              <a:cs typeface="Times New Roman"/>
            </a:endParaRPr>
          </a:p>
          <a:p>
            <a:pPr marL="0" marR="0" indent="0">
              <a:lnSpc>
                <a:spcPct val="115000"/>
              </a:lnSpc>
              <a:spcBef>
                <a:spcPts val="0"/>
              </a:spcBef>
              <a:spcAft>
                <a:spcPts val="0"/>
              </a:spcAft>
              <a:buNone/>
            </a:pPr>
            <a:r>
              <a:rPr lang="en-US" dirty="0" smtClean="0">
                <a:latin typeface="Times New Roman"/>
                <a:ea typeface="Calibri"/>
                <a:cs typeface="Times New Roman"/>
              </a:rPr>
              <a:t>“The </a:t>
            </a:r>
            <a:r>
              <a:rPr lang="en-US" dirty="0">
                <a:latin typeface="Times New Roman"/>
                <a:ea typeface="Calibri"/>
                <a:cs typeface="Times New Roman"/>
              </a:rPr>
              <a:t>time </a:t>
            </a:r>
            <a:r>
              <a:rPr lang="en-US" dirty="0" smtClean="0">
                <a:latin typeface="Times New Roman"/>
                <a:ea typeface="Calibri"/>
                <a:cs typeface="Times New Roman"/>
              </a:rPr>
              <a:t>of </a:t>
            </a:r>
            <a:r>
              <a:rPr lang="en-US" dirty="0">
                <a:latin typeface="Times New Roman"/>
                <a:ea typeface="Calibri"/>
                <a:cs typeface="Times New Roman"/>
              </a:rPr>
              <a:t>great and universal </a:t>
            </a:r>
            <a:r>
              <a:rPr lang="en-US" b="1" dirty="0">
                <a:latin typeface="Times New Roman"/>
                <a:ea typeface="Calibri"/>
                <a:cs typeface="Times New Roman"/>
              </a:rPr>
              <a:t>Tribulation</a:t>
            </a:r>
            <a:r>
              <a:rPr lang="en-US" dirty="0">
                <a:latin typeface="Times New Roman"/>
                <a:ea typeface="Calibri"/>
                <a:cs typeface="Times New Roman"/>
              </a:rPr>
              <a:t> that shall come upon the World, foretold by our Lord, is called an Hour of </a:t>
            </a:r>
            <a:r>
              <a:rPr lang="en-US" dirty="0" smtClean="0">
                <a:latin typeface="Times New Roman"/>
                <a:ea typeface="Calibri"/>
                <a:cs typeface="Times New Roman"/>
              </a:rPr>
              <a:t>Temptation.</a:t>
            </a:r>
            <a:r>
              <a:rPr lang="en-US" dirty="0" smtClean="0">
                <a:ea typeface="Calibri"/>
                <a:cs typeface="Times New Roman"/>
              </a:rPr>
              <a:t> … </a:t>
            </a:r>
            <a:r>
              <a:rPr lang="en-US" dirty="0" smtClean="0">
                <a:latin typeface="Times New Roman"/>
                <a:ea typeface="Calibri"/>
                <a:cs typeface="Times New Roman"/>
              </a:rPr>
              <a:t>The </a:t>
            </a:r>
            <a:r>
              <a:rPr lang="en-US" dirty="0">
                <a:latin typeface="Times New Roman"/>
                <a:ea typeface="Calibri"/>
                <a:cs typeface="Times New Roman"/>
              </a:rPr>
              <a:t>Lord’s Coming; The Saints Resurrection and Change; then caught up to meet the Lord in the Air; the Jews </a:t>
            </a:r>
            <a:r>
              <a:rPr lang="en-US" dirty="0" smtClean="0">
                <a:latin typeface="Times New Roman"/>
                <a:ea typeface="Calibri"/>
                <a:cs typeface="Times New Roman"/>
              </a:rPr>
              <a:t>Conversion</a:t>
            </a:r>
            <a:r>
              <a:rPr lang="en-US" dirty="0">
                <a:latin typeface="Times New Roman"/>
                <a:ea typeface="Calibri"/>
                <a:cs typeface="Times New Roman"/>
              </a:rPr>
              <a:t>; the Consternation of the Wicked; and the Man </a:t>
            </a:r>
            <a:r>
              <a:rPr lang="en-US" dirty="0" smtClean="0">
                <a:latin typeface="Times New Roman"/>
                <a:ea typeface="Calibri"/>
                <a:cs typeface="Times New Roman"/>
              </a:rPr>
              <a:t>of </a:t>
            </a:r>
            <a:r>
              <a:rPr lang="en-US" dirty="0">
                <a:latin typeface="Times New Roman"/>
                <a:ea typeface="Calibri"/>
                <a:cs typeface="Times New Roman"/>
              </a:rPr>
              <a:t>Sin, and his Company’s Destruction; Calling of his Saints to Judgment; Subjecting the Nations to the Jews, Reigning over the </a:t>
            </a:r>
            <a:r>
              <a:rPr lang="en-US" dirty="0" smtClean="0">
                <a:latin typeface="Times New Roman"/>
                <a:ea typeface="Calibri"/>
                <a:cs typeface="Times New Roman"/>
              </a:rPr>
              <a:t>Nations…”</a:t>
            </a:r>
          </a:p>
          <a:p>
            <a:pPr marL="0" marR="0" indent="0">
              <a:lnSpc>
                <a:spcPct val="115000"/>
              </a:lnSpc>
              <a:spcBef>
                <a:spcPts val="0"/>
              </a:spcBef>
              <a:spcAft>
                <a:spcPts val="0"/>
              </a:spcAft>
              <a:buNone/>
            </a:pPr>
            <a:endParaRPr lang="en-US" sz="900" dirty="0">
              <a:ea typeface="Calibri"/>
              <a:cs typeface="Times New Roman"/>
            </a:endParaRPr>
          </a:p>
          <a:p>
            <a:pPr marL="0" marR="0" indent="0">
              <a:spcBef>
                <a:spcPts val="0"/>
              </a:spcBef>
              <a:spcAft>
                <a:spcPts val="0"/>
              </a:spcAft>
              <a:buNone/>
            </a:pPr>
            <a:r>
              <a:rPr lang="en-US" sz="2000" i="1" dirty="0" smtClean="0">
                <a:ea typeface="Calibri"/>
                <a:cs typeface="Times New Roman"/>
              </a:rPr>
              <a:t>The </a:t>
            </a:r>
            <a:r>
              <a:rPr lang="en-US" sz="2000" i="1" dirty="0">
                <a:ea typeface="Calibri"/>
                <a:cs typeface="Times New Roman"/>
              </a:rPr>
              <a:t>Glorious Kingdom of our Blessed Lord Jesus Christ on Earth Rightly Timed</a:t>
            </a:r>
            <a:r>
              <a:rPr lang="en-US" sz="2000" dirty="0">
                <a:ea typeface="Calibri"/>
                <a:cs typeface="Times New Roman"/>
              </a:rPr>
              <a:t> (London 1693), </a:t>
            </a:r>
            <a:r>
              <a:rPr lang="en-US" sz="2000" dirty="0" smtClean="0">
                <a:ea typeface="Calibri"/>
                <a:cs typeface="Times New Roman"/>
              </a:rPr>
              <a:t>5, 18,19.  Sherwin </a:t>
            </a:r>
            <a:r>
              <a:rPr lang="en-US" sz="2000" dirty="0">
                <a:ea typeface="Calibri"/>
                <a:cs typeface="Times New Roman"/>
              </a:rPr>
              <a:t>died in 1687, but his son an engraver lived until 1709.  </a:t>
            </a:r>
            <a:endParaRPr lang="en-US" sz="2000" dirty="0"/>
          </a:p>
        </p:txBody>
      </p:sp>
    </p:spTree>
    <p:extLst>
      <p:ext uri="{BB962C8B-B14F-4D97-AF65-F5344CB8AC3E}">
        <p14:creationId xmlns:p14="http://schemas.microsoft.com/office/powerpoint/2010/main" val="1465684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990600"/>
          </a:xfrm>
        </p:spPr>
        <p:txBody>
          <a:bodyPr>
            <a:normAutofit/>
          </a:bodyPr>
          <a:lstStyle/>
          <a:p>
            <a:pPr algn="l"/>
            <a:r>
              <a:rPr lang="en-US" sz="3400" b="1" u="sng" dirty="0" smtClean="0"/>
              <a:t>Thomas Vincent </a:t>
            </a:r>
            <a:r>
              <a:rPr lang="en-US" sz="2800" dirty="0" smtClean="0"/>
              <a:t>(1634-1678) </a:t>
            </a:r>
            <a:r>
              <a:rPr lang="en-US" sz="2000" dirty="0" smtClean="0"/>
              <a:t>Oxford grad,  rector London, ej.1662</a:t>
            </a:r>
            <a:br>
              <a:rPr lang="en-US" sz="2000" dirty="0" smtClean="0"/>
            </a:br>
            <a:r>
              <a:rPr lang="en-US" sz="2200" dirty="0" smtClean="0"/>
              <a:t>Rapture of righteous, others left behind, terror         </a:t>
            </a:r>
            <a:r>
              <a:rPr lang="en-US" sz="1800" dirty="0" smtClean="0"/>
              <a:t>-sounds just like Tim </a:t>
            </a:r>
            <a:r>
              <a:rPr lang="en-US" sz="1800" dirty="0" err="1" smtClean="0"/>
              <a:t>LaHaye</a:t>
            </a:r>
            <a:r>
              <a:rPr lang="en-US" sz="1800" dirty="0" smtClean="0"/>
              <a:t>!</a:t>
            </a:r>
            <a:endParaRPr lang="en-US" sz="1800" dirty="0"/>
          </a:p>
        </p:txBody>
      </p:sp>
      <p:sp>
        <p:nvSpPr>
          <p:cNvPr id="3" name="Content Placeholder 2"/>
          <p:cNvSpPr>
            <a:spLocks noGrp="1"/>
          </p:cNvSpPr>
          <p:nvPr>
            <p:ph idx="1"/>
          </p:nvPr>
        </p:nvSpPr>
        <p:spPr>
          <a:xfrm>
            <a:off x="228600" y="1295400"/>
            <a:ext cx="8686800" cy="5334000"/>
          </a:xfrm>
        </p:spPr>
        <p:txBody>
          <a:bodyPr>
            <a:normAutofit fontScale="70000" lnSpcReduction="20000"/>
          </a:bodyPr>
          <a:lstStyle/>
          <a:p>
            <a:pPr marL="0" marR="0" indent="0">
              <a:lnSpc>
                <a:spcPct val="115000"/>
              </a:lnSpc>
              <a:spcBef>
                <a:spcPts val="0"/>
              </a:spcBef>
              <a:spcAft>
                <a:spcPts val="0"/>
              </a:spcAft>
              <a:buNone/>
            </a:pPr>
            <a:r>
              <a:rPr lang="en-US" sz="3300" dirty="0" smtClean="0">
                <a:latin typeface="Times New Roman"/>
                <a:ea typeface="Calibri"/>
                <a:cs typeface="Times New Roman"/>
              </a:rPr>
              <a:t>“the </a:t>
            </a:r>
            <a:r>
              <a:rPr lang="en-US" sz="3300" dirty="0">
                <a:latin typeface="Times New Roman"/>
                <a:ea typeface="Calibri"/>
                <a:cs typeface="Times New Roman"/>
              </a:rPr>
              <a:t>righteous…suddenly </a:t>
            </a:r>
            <a:r>
              <a:rPr lang="en-US" sz="3300" b="1" dirty="0">
                <a:latin typeface="Times New Roman"/>
                <a:ea typeface="Calibri"/>
                <a:cs typeface="Times New Roman"/>
              </a:rPr>
              <a:t>caught up together in the clouds</a:t>
            </a:r>
            <a:r>
              <a:rPr lang="en-US" sz="3300" dirty="0">
                <a:latin typeface="Times New Roman"/>
                <a:ea typeface="Calibri"/>
                <a:cs typeface="Times New Roman"/>
              </a:rPr>
              <a:t> to meet the Lord in the air; which sight will be fearful and amazing to them, when they perceive themselves to be </a:t>
            </a:r>
            <a:r>
              <a:rPr lang="en-US" sz="3300" b="1" dirty="0">
                <a:latin typeface="Times New Roman"/>
                <a:ea typeface="Calibri"/>
                <a:cs typeface="Times New Roman"/>
              </a:rPr>
              <a:t>left behind</a:t>
            </a:r>
            <a:r>
              <a:rPr lang="en-US" sz="3300" dirty="0">
                <a:latin typeface="Times New Roman"/>
                <a:ea typeface="Calibri"/>
                <a:cs typeface="Times New Roman"/>
              </a:rPr>
              <a:t>. … O the fear and trouble which will be upon the spirits of those unbelieving Christ-less, grace-less </a:t>
            </a:r>
            <a:r>
              <a:rPr lang="en-US" sz="3300" dirty="0" smtClean="0">
                <a:latin typeface="Times New Roman"/>
                <a:ea typeface="Calibri"/>
                <a:cs typeface="Times New Roman"/>
              </a:rPr>
              <a:t>sinners… some </a:t>
            </a:r>
            <a:r>
              <a:rPr lang="en-US" sz="3300" dirty="0">
                <a:latin typeface="Times New Roman"/>
                <a:ea typeface="Calibri"/>
                <a:cs typeface="Times New Roman"/>
              </a:rPr>
              <a:t>of them linked in the nearest relations to them, when </a:t>
            </a:r>
            <a:r>
              <a:rPr lang="en-US" sz="3300" b="1" dirty="0">
                <a:latin typeface="Times New Roman"/>
                <a:ea typeface="Calibri"/>
                <a:cs typeface="Times New Roman"/>
              </a:rPr>
              <a:t>their believing relations shall be caught away from them</a:t>
            </a:r>
            <a:r>
              <a:rPr lang="en-US" sz="3300" dirty="0">
                <a:latin typeface="Times New Roman"/>
                <a:ea typeface="Calibri"/>
                <a:cs typeface="Times New Roman"/>
              </a:rPr>
              <a:t>, and carried up into the air, with the rest of the glorious train of Saints, when </a:t>
            </a:r>
            <a:r>
              <a:rPr lang="en-US" sz="3300" b="1" dirty="0">
                <a:latin typeface="Times New Roman"/>
                <a:ea typeface="Calibri"/>
                <a:cs typeface="Times New Roman"/>
              </a:rPr>
              <a:t>themselves shall remain below upon the earth</a:t>
            </a:r>
            <a:r>
              <a:rPr lang="en-US" sz="3300" dirty="0">
                <a:latin typeface="Times New Roman"/>
                <a:ea typeface="Calibri"/>
                <a:cs typeface="Times New Roman"/>
              </a:rPr>
              <a:t>… Friends will be together at that day as at other times, not expecting Christ’s coming… Suppose that the heavens should just now open and you should hear the sound of the last Trumpet, and Jesus Christ should </a:t>
            </a:r>
            <a:r>
              <a:rPr lang="en-US" sz="3300" dirty="0" smtClean="0">
                <a:latin typeface="Times New Roman"/>
                <a:ea typeface="Calibri"/>
                <a:cs typeface="Times New Roman"/>
              </a:rPr>
              <a:t>descend. </a:t>
            </a:r>
            <a:r>
              <a:rPr lang="en-US" sz="3300" dirty="0">
                <a:latin typeface="Times New Roman"/>
                <a:ea typeface="Calibri"/>
                <a:cs typeface="Times New Roman"/>
              </a:rPr>
              <a:t>…all you that are impenitent and unbelievers, would be </a:t>
            </a:r>
            <a:r>
              <a:rPr lang="en-US" sz="3300" b="1" dirty="0">
                <a:latin typeface="Times New Roman"/>
                <a:ea typeface="Calibri"/>
                <a:cs typeface="Times New Roman"/>
              </a:rPr>
              <a:t>left behind</a:t>
            </a:r>
            <a:r>
              <a:rPr lang="en-US" sz="3300" dirty="0">
                <a:latin typeface="Times New Roman"/>
                <a:ea typeface="Calibri"/>
                <a:cs typeface="Times New Roman"/>
              </a:rPr>
              <a:t>: and think what </a:t>
            </a:r>
            <a:r>
              <a:rPr lang="en-US" sz="3300" b="1" dirty="0">
                <a:latin typeface="Times New Roman"/>
                <a:ea typeface="Calibri"/>
                <a:cs typeface="Times New Roman"/>
              </a:rPr>
              <a:t>terror would fall upon you</a:t>
            </a:r>
            <a:r>
              <a:rPr lang="en-US" sz="3300" dirty="0">
                <a:latin typeface="Times New Roman"/>
                <a:ea typeface="Calibri"/>
                <a:cs typeface="Times New Roman"/>
              </a:rPr>
              <a:t>… O how dreadful would it be for you, and all that should be found in the number of them that are left</a:t>
            </a:r>
            <a:r>
              <a:rPr lang="en-US" sz="3300" dirty="0" smtClean="0">
                <a:latin typeface="Times New Roman"/>
                <a:ea typeface="Calibri"/>
                <a:cs typeface="Times New Roman"/>
              </a:rPr>
              <a:t>?” </a:t>
            </a:r>
          </a:p>
          <a:p>
            <a:pPr marL="0" marR="0" indent="0">
              <a:lnSpc>
                <a:spcPct val="115000"/>
              </a:lnSpc>
              <a:spcBef>
                <a:spcPts val="0"/>
              </a:spcBef>
              <a:spcAft>
                <a:spcPts val="0"/>
              </a:spcAft>
              <a:buNone/>
            </a:pPr>
            <a:endParaRPr lang="en-US" sz="1700" dirty="0">
              <a:ea typeface="Calibri"/>
              <a:cs typeface="Times New Roman"/>
            </a:endParaRPr>
          </a:p>
          <a:p>
            <a:pPr marL="0" marR="0" indent="0">
              <a:spcBef>
                <a:spcPts val="0"/>
              </a:spcBef>
              <a:spcAft>
                <a:spcPts val="0"/>
              </a:spcAft>
              <a:buNone/>
            </a:pPr>
            <a:r>
              <a:rPr lang="en-US" sz="2400" dirty="0">
                <a:ea typeface="Calibri"/>
                <a:cs typeface="Times New Roman"/>
              </a:rPr>
              <a:t>	</a:t>
            </a:r>
            <a:r>
              <a:rPr lang="en-US" sz="2400" dirty="0" smtClean="0">
                <a:ea typeface="Calibri"/>
                <a:cs typeface="Times New Roman"/>
              </a:rPr>
              <a:t>-</a:t>
            </a:r>
            <a:r>
              <a:rPr lang="en-US" sz="2400" i="1" dirty="0" smtClean="0">
                <a:ea typeface="Calibri"/>
                <a:cs typeface="Times New Roman"/>
              </a:rPr>
              <a:t>Christ’s </a:t>
            </a:r>
            <a:r>
              <a:rPr lang="en-US" sz="2400" i="1" dirty="0">
                <a:ea typeface="Calibri"/>
                <a:cs typeface="Times New Roman"/>
              </a:rPr>
              <a:t>Certain and sudden Appearance to Judgment</a:t>
            </a:r>
            <a:r>
              <a:rPr lang="en-US" sz="2400" dirty="0">
                <a:ea typeface="Calibri"/>
                <a:cs typeface="Times New Roman"/>
              </a:rPr>
              <a:t> (London,1667</a:t>
            </a:r>
            <a:r>
              <a:rPr lang="en-US" sz="2400" dirty="0" smtClean="0">
                <a:ea typeface="Calibri"/>
                <a:cs typeface="Times New Roman"/>
              </a:rPr>
              <a:t>), </a:t>
            </a:r>
            <a:r>
              <a:rPr lang="en-US" sz="2400" dirty="0">
                <a:ea typeface="Calibri"/>
                <a:cs typeface="Times New Roman"/>
              </a:rPr>
              <a:t>53-54</a:t>
            </a:r>
            <a:r>
              <a:rPr lang="en-US" sz="2400" dirty="0" smtClean="0">
                <a:ea typeface="Calibri"/>
                <a:cs typeface="Times New Roman"/>
              </a:rPr>
              <a:t>.</a:t>
            </a:r>
            <a:endParaRPr lang="en-US" sz="2400" dirty="0">
              <a:ea typeface="Calibri"/>
              <a:cs typeface="Times New Roman"/>
            </a:endParaRPr>
          </a:p>
        </p:txBody>
      </p:sp>
    </p:spTree>
    <p:extLst>
      <p:ext uri="{BB962C8B-B14F-4D97-AF65-F5344CB8AC3E}">
        <p14:creationId xmlns:p14="http://schemas.microsoft.com/office/powerpoint/2010/main" val="1855092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fontScale="90000"/>
          </a:bodyPr>
          <a:lstStyle/>
          <a:p>
            <a:pPr algn="l"/>
            <a:r>
              <a:rPr lang="en-US" sz="4000" b="1" u="sng" dirty="0" smtClean="0"/>
              <a:t>Samuel Hutchinson </a:t>
            </a:r>
            <a:r>
              <a:rPr lang="en-US" sz="3100" dirty="0" smtClean="0"/>
              <a:t>(1590-1667)  </a:t>
            </a:r>
            <a:r>
              <a:rPr lang="en-US" sz="2300" dirty="0" smtClean="0"/>
              <a:t>brother-in-law of</a:t>
            </a:r>
            <a:r>
              <a:rPr lang="en-US" sz="2300" dirty="0">
                <a:solidFill>
                  <a:prstClr val="black"/>
                </a:solidFill>
              </a:rPr>
              <a:t> Anne </a:t>
            </a:r>
            <a:r>
              <a:rPr lang="en-US" sz="2400" dirty="0" smtClean="0"/>
              <a:t/>
            </a:r>
            <a:br>
              <a:rPr lang="en-US" sz="2400" dirty="0" smtClean="0"/>
            </a:br>
            <a:r>
              <a:rPr lang="en-US" sz="2700" dirty="0" smtClean="0"/>
              <a:t> Tribulation, Rapture, Armageddon                 </a:t>
            </a:r>
            <a:r>
              <a:rPr lang="en-US" sz="2300" dirty="0" smtClean="0"/>
              <a:t>Hutchinson, settled Rhode Is.</a:t>
            </a:r>
            <a:endParaRPr lang="en-US" sz="2300" dirty="0"/>
          </a:p>
        </p:txBody>
      </p:sp>
      <p:sp>
        <p:nvSpPr>
          <p:cNvPr id="3" name="Content Placeholder 2"/>
          <p:cNvSpPr>
            <a:spLocks noGrp="1"/>
          </p:cNvSpPr>
          <p:nvPr>
            <p:ph idx="1"/>
          </p:nvPr>
        </p:nvSpPr>
        <p:spPr>
          <a:xfrm>
            <a:off x="228600" y="1447800"/>
            <a:ext cx="8763000" cy="5181600"/>
          </a:xfrm>
        </p:spPr>
        <p:txBody>
          <a:bodyPr>
            <a:normAutofit fontScale="70000" lnSpcReduction="20000"/>
          </a:bodyPr>
          <a:lstStyle/>
          <a:p>
            <a:pPr marL="0" marR="0" indent="0">
              <a:lnSpc>
                <a:spcPct val="115000"/>
              </a:lnSpc>
              <a:spcBef>
                <a:spcPts val="0"/>
              </a:spcBef>
              <a:spcAft>
                <a:spcPts val="0"/>
              </a:spcAft>
              <a:buNone/>
            </a:pPr>
            <a:r>
              <a:rPr lang="en-US" sz="3600" dirty="0">
                <a:latin typeface="Times New Roman"/>
                <a:ea typeface="Calibri"/>
                <a:cs typeface="Times New Roman"/>
              </a:rPr>
              <a:t>“when we see the people of God is </a:t>
            </a:r>
            <a:r>
              <a:rPr lang="en-US" sz="3600" b="1" dirty="0">
                <a:latin typeface="Times New Roman"/>
                <a:ea typeface="Calibri"/>
                <a:cs typeface="Times New Roman"/>
              </a:rPr>
              <a:t>such distress as never was known </a:t>
            </a:r>
            <a:r>
              <a:rPr lang="en-US" sz="3600" dirty="0">
                <a:latin typeface="Times New Roman"/>
                <a:ea typeface="Calibri"/>
                <a:cs typeface="Times New Roman"/>
              </a:rPr>
              <a:t>in the World, then we may look for Christ’s appearance </a:t>
            </a:r>
            <a:r>
              <a:rPr lang="en-US" sz="3600" dirty="0" smtClean="0">
                <a:latin typeface="Times New Roman"/>
                <a:ea typeface="Calibri"/>
                <a:cs typeface="Times New Roman"/>
              </a:rPr>
              <a:t>for </a:t>
            </a:r>
            <a:r>
              <a:rPr lang="en-US" sz="3600" dirty="0">
                <a:latin typeface="Times New Roman"/>
                <a:ea typeface="Calibri"/>
                <a:cs typeface="Times New Roman"/>
              </a:rPr>
              <a:t>delivering </a:t>
            </a:r>
            <a:r>
              <a:rPr lang="en-US" sz="3600" dirty="0" smtClean="0">
                <a:latin typeface="Times New Roman"/>
                <a:ea typeface="Calibri"/>
                <a:cs typeface="Times New Roman"/>
              </a:rPr>
              <a:t>them. … Now </a:t>
            </a:r>
            <a:r>
              <a:rPr lang="en-US" sz="3600" dirty="0">
                <a:latin typeface="Times New Roman"/>
                <a:ea typeface="Calibri"/>
                <a:cs typeface="Times New Roman"/>
              </a:rPr>
              <a:t>before this great Restitution of all things, we must expect </a:t>
            </a:r>
            <a:r>
              <a:rPr lang="en-US" sz="3600" b="1" dirty="0" err="1">
                <a:latin typeface="Times New Roman"/>
                <a:ea typeface="Calibri"/>
                <a:cs typeface="Times New Roman"/>
              </a:rPr>
              <a:t>Christs</a:t>
            </a:r>
            <a:r>
              <a:rPr lang="en-US" sz="3600" b="1" dirty="0">
                <a:latin typeface="Times New Roman"/>
                <a:ea typeface="Calibri"/>
                <a:cs typeface="Times New Roman"/>
              </a:rPr>
              <a:t> second coming</a:t>
            </a:r>
            <a:r>
              <a:rPr lang="en-US" sz="3600" dirty="0">
                <a:latin typeface="Times New Roman"/>
                <a:ea typeface="Calibri"/>
                <a:cs typeface="Times New Roman"/>
              </a:rPr>
              <a:t>, before which Antichrist will never utterly be </a:t>
            </a:r>
            <a:r>
              <a:rPr lang="en-US" sz="3600" dirty="0" smtClean="0">
                <a:latin typeface="Times New Roman"/>
                <a:ea typeface="Calibri"/>
                <a:cs typeface="Times New Roman"/>
              </a:rPr>
              <a:t>destroyed…</a:t>
            </a:r>
            <a:r>
              <a:rPr lang="en-US" sz="3600" i="1" dirty="0" smtClean="0">
                <a:latin typeface="Times New Roman"/>
                <a:ea typeface="Calibri"/>
                <a:cs typeface="Times New Roman"/>
              </a:rPr>
              <a:t>2 </a:t>
            </a:r>
            <a:r>
              <a:rPr lang="en-US" sz="3600" i="1" dirty="0">
                <a:latin typeface="Times New Roman"/>
                <a:ea typeface="Calibri"/>
                <a:cs typeface="Times New Roman"/>
              </a:rPr>
              <a:t>Thess.2.1.</a:t>
            </a:r>
            <a:r>
              <a:rPr lang="en-US" sz="3600" dirty="0">
                <a:latin typeface="Times New Roman"/>
                <a:ea typeface="Calibri"/>
                <a:cs typeface="Times New Roman"/>
              </a:rPr>
              <a:t>the </a:t>
            </a:r>
            <a:r>
              <a:rPr lang="en-US" sz="3600" b="1" dirty="0">
                <a:latin typeface="Times New Roman"/>
                <a:ea typeface="Calibri"/>
                <a:cs typeface="Times New Roman"/>
              </a:rPr>
              <a:t>Saints shall be gathered </a:t>
            </a:r>
            <a:r>
              <a:rPr lang="en-US" sz="3600" dirty="0">
                <a:latin typeface="Times New Roman"/>
                <a:ea typeface="Calibri"/>
                <a:cs typeface="Times New Roman"/>
              </a:rPr>
              <a:t>together unto him, according to that in </a:t>
            </a:r>
            <a:r>
              <a:rPr lang="en-US" sz="3600" i="1" dirty="0">
                <a:latin typeface="Times New Roman"/>
                <a:ea typeface="Calibri"/>
                <a:cs typeface="Times New Roman"/>
              </a:rPr>
              <a:t>Mat.24.31. He shall send his Angels with the great sound of a Trumpet, and they shall gather together his Elect from the four winds, from one end </a:t>
            </a:r>
            <a:r>
              <a:rPr lang="en-US" sz="3600" i="1" dirty="0" smtClean="0">
                <a:latin typeface="Times New Roman"/>
                <a:ea typeface="Calibri"/>
                <a:cs typeface="Times New Roman"/>
              </a:rPr>
              <a:t>  of </a:t>
            </a:r>
            <a:r>
              <a:rPr lang="en-US" sz="3600" i="1" dirty="0">
                <a:latin typeface="Times New Roman"/>
                <a:ea typeface="Calibri"/>
                <a:cs typeface="Times New Roman"/>
              </a:rPr>
              <a:t>heaven to the other; </a:t>
            </a:r>
            <a:r>
              <a:rPr lang="en-US" sz="3600" dirty="0">
                <a:latin typeface="Times New Roman"/>
                <a:ea typeface="Calibri"/>
                <a:cs typeface="Times New Roman"/>
              </a:rPr>
              <a:t>and then shall </a:t>
            </a:r>
            <a:r>
              <a:rPr lang="en-US" sz="3600" dirty="0" smtClean="0">
                <a:latin typeface="Times New Roman"/>
                <a:ea typeface="Calibri"/>
                <a:cs typeface="Times New Roman"/>
              </a:rPr>
              <a:t>be…that </a:t>
            </a:r>
            <a:r>
              <a:rPr lang="en-US" sz="3600" b="1" dirty="0">
                <a:latin typeface="Times New Roman"/>
                <a:ea typeface="Calibri"/>
                <a:cs typeface="Times New Roman"/>
              </a:rPr>
              <a:t>great </a:t>
            </a:r>
            <a:r>
              <a:rPr lang="en-US" sz="3600" b="1" dirty="0" err="1">
                <a:latin typeface="Times New Roman"/>
                <a:ea typeface="Calibri"/>
                <a:cs typeface="Times New Roman"/>
              </a:rPr>
              <a:t>Battel</a:t>
            </a:r>
            <a:r>
              <a:rPr lang="en-US" sz="3600" b="1" dirty="0">
                <a:latin typeface="Times New Roman"/>
                <a:ea typeface="Calibri"/>
                <a:cs typeface="Times New Roman"/>
              </a:rPr>
              <a:t> of </a:t>
            </a:r>
            <a:r>
              <a:rPr lang="en-US" sz="3600" b="1" i="1" dirty="0">
                <a:latin typeface="Times New Roman"/>
                <a:ea typeface="Calibri"/>
                <a:cs typeface="Times New Roman"/>
              </a:rPr>
              <a:t>Armageddon</a:t>
            </a:r>
            <a:r>
              <a:rPr lang="en-US" sz="3600" i="1" dirty="0">
                <a:latin typeface="Times New Roman"/>
                <a:ea typeface="Calibri"/>
                <a:cs typeface="Times New Roman"/>
              </a:rPr>
              <a:t>…His feet shall stand in that day upon the Mount </a:t>
            </a:r>
            <a:r>
              <a:rPr lang="en-US" sz="3600" i="1" dirty="0" smtClean="0">
                <a:latin typeface="Times New Roman"/>
                <a:ea typeface="Calibri"/>
                <a:cs typeface="Times New Roman"/>
              </a:rPr>
              <a:t>    of </a:t>
            </a:r>
            <a:r>
              <a:rPr lang="en-US" sz="3600" i="1" dirty="0">
                <a:latin typeface="Times New Roman"/>
                <a:ea typeface="Calibri"/>
                <a:cs typeface="Times New Roman"/>
              </a:rPr>
              <a:t>Olives…</a:t>
            </a:r>
            <a:r>
              <a:rPr lang="en-US" sz="3600" b="1" i="1" dirty="0">
                <a:latin typeface="Times New Roman"/>
                <a:ea typeface="Calibri"/>
                <a:cs typeface="Times New Roman"/>
              </a:rPr>
              <a:t>Then the Lord shall be King over all the Earth</a:t>
            </a:r>
            <a:r>
              <a:rPr lang="en-US" sz="3600" b="1" dirty="0" smtClean="0">
                <a:latin typeface="Times New Roman"/>
                <a:ea typeface="Calibri"/>
                <a:cs typeface="Times New Roman"/>
              </a:rPr>
              <a:t>.”</a:t>
            </a:r>
          </a:p>
          <a:p>
            <a:pPr marL="0" marR="0" indent="0">
              <a:lnSpc>
                <a:spcPct val="115000"/>
              </a:lnSpc>
              <a:spcBef>
                <a:spcPts val="0"/>
              </a:spcBef>
              <a:spcAft>
                <a:spcPts val="0"/>
              </a:spcAft>
              <a:buNone/>
            </a:pPr>
            <a:endParaRPr lang="en-US" sz="1400" dirty="0">
              <a:ea typeface="Calibri"/>
              <a:cs typeface="Times New Roman"/>
            </a:endParaRPr>
          </a:p>
          <a:p>
            <a:pPr marL="0" marR="0" indent="0">
              <a:spcBef>
                <a:spcPts val="0"/>
              </a:spcBef>
              <a:spcAft>
                <a:spcPts val="0"/>
              </a:spcAft>
              <a:buNone/>
            </a:pPr>
            <a:r>
              <a:rPr lang="en-US" sz="2300" i="1" dirty="0" smtClean="0">
                <a:ea typeface="Calibri"/>
                <a:cs typeface="Times New Roman"/>
              </a:rPr>
              <a:t>A </a:t>
            </a:r>
            <a:r>
              <a:rPr lang="en-US" sz="2300" i="1" dirty="0">
                <a:ea typeface="Calibri"/>
                <a:cs typeface="Times New Roman"/>
              </a:rPr>
              <a:t>Declaration of a Future Glorious Estate of a Church to be here upon the Earth, at Christ’s Personal Appearance for the Restitution of all things, a Thousand </a:t>
            </a:r>
            <a:r>
              <a:rPr lang="en-US" sz="2300" i="1" dirty="0" smtClean="0">
                <a:ea typeface="Calibri"/>
                <a:cs typeface="Times New Roman"/>
              </a:rPr>
              <a:t>Years </a:t>
            </a:r>
            <a:r>
              <a:rPr lang="en-US" sz="2300" dirty="0" smtClean="0">
                <a:ea typeface="Calibri"/>
                <a:cs typeface="Times New Roman"/>
              </a:rPr>
              <a:t>(London</a:t>
            </a:r>
            <a:r>
              <a:rPr lang="en-US" sz="2300" dirty="0">
                <a:ea typeface="Calibri"/>
                <a:cs typeface="Times New Roman"/>
              </a:rPr>
              <a:t>, 1667), </a:t>
            </a:r>
            <a:r>
              <a:rPr lang="en-US" sz="2300" dirty="0" smtClean="0">
                <a:ea typeface="Calibri"/>
                <a:cs typeface="Times New Roman"/>
              </a:rPr>
              <a:t>7, </a:t>
            </a:r>
            <a:r>
              <a:rPr lang="en-US" sz="2300" dirty="0">
                <a:ea typeface="Calibri"/>
                <a:cs typeface="Times New Roman"/>
              </a:rPr>
              <a:t>15.</a:t>
            </a:r>
          </a:p>
          <a:p>
            <a:endParaRPr lang="en-US" dirty="0"/>
          </a:p>
        </p:txBody>
      </p:sp>
    </p:spTree>
    <p:extLst>
      <p:ext uri="{BB962C8B-B14F-4D97-AF65-F5344CB8AC3E}">
        <p14:creationId xmlns:p14="http://schemas.microsoft.com/office/powerpoint/2010/main" val="2528862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rmAutofit fontScale="90000"/>
          </a:bodyPr>
          <a:lstStyle/>
          <a:p>
            <a:r>
              <a:rPr lang="en-US" sz="4300" b="1" u="sng" dirty="0" smtClean="0"/>
              <a:t>Hutchinson’s double appearance of Christ</a:t>
            </a:r>
            <a:br>
              <a:rPr lang="en-US" sz="4300" b="1" u="sng" dirty="0" smtClean="0"/>
            </a:br>
            <a:r>
              <a:rPr lang="en-US" sz="2300" u="sng" dirty="0" smtClean="0"/>
              <a:t>first spiritually &amp; ‘unawares’ during ‘peace’, later personally &amp; obvious for war</a:t>
            </a:r>
            <a:endParaRPr lang="en-US" sz="2300" u="sng" dirty="0"/>
          </a:p>
        </p:txBody>
      </p:sp>
      <p:sp>
        <p:nvSpPr>
          <p:cNvPr id="3" name="Content Placeholder 2"/>
          <p:cNvSpPr>
            <a:spLocks noGrp="1"/>
          </p:cNvSpPr>
          <p:nvPr>
            <p:ph idx="1"/>
          </p:nvPr>
        </p:nvSpPr>
        <p:spPr>
          <a:xfrm>
            <a:off x="304800" y="1295400"/>
            <a:ext cx="8610600" cy="5410200"/>
          </a:xfrm>
        </p:spPr>
        <p:txBody>
          <a:bodyPr>
            <a:normAutofit fontScale="62500" lnSpcReduction="20000"/>
          </a:bodyPr>
          <a:lstStyle/>
          <a:p>
            <a:pPr marL="0" marR="0" indent="0">
              <a:lnSpc>
                <a:spcPct val="115000"/>
              </a:lnSpc>
              <a:spcBef>
                <a:spcPts val="0"/>
              </a:spcBef>
              <a:spcAft>
                <a:spcPts val="0"/>
              </a:spcAft>
              <a:buNone/>
            </a:pPr>
            <a:r>
              <a:rPr lang="en-US" sz="3400" dirty="0" smtClean="0">
                <a:latin typeface="Times New Roman"/>
                <a:ea typeface="Calibri"/>
                <a:cs typeface="Times New Roman"/>
              </a:rPr>
              <a:t>“While </a:t>
            </a:r>
            <a:r>
              <a:rPr lang="en-US" sz="3400" dirty="0">
                <a:latin typeface="Times New Roman"/>
                <a:ea typeface="Calibri"/>
                <a:cs typeface="Times New Roman"/>
              </a:rPr>
              <a:t>men look </a:t>
            </a:r>
            <a:r>
              <a:rPr lang="en-US" sz="3400" dirty="0" err="1">
                <a:latin typeface="Times New Roman"/>
                <a:ea typeface="Calibri"/>
                <a:cs typeface="Times New Roman"/>
              </a:rPr>
              <a:t>onely</a:t>
            </a:r>
            <a:r>
              <a:rPr lang="en-US" sz="3400" dirty="0">
                <a:latin typeface="Times New Roman"/>
                <a:ea typeface="Calibri"/>
                <a:cs typeface="Times New Roman"/>
              </a:rPr>
              <a:t> for a glorious and a spiritual Appearance of Christ, </a:t>
            </a:r>
            <a:r>
              <a:rPr lang="en-US" sz="3400" dirty="0" smtClean="0">
                <a:latin typeface="Times New Roman"/>
                <a:ea typeface="Calibri"/>
                <a:cs typeface="Times New Roman"/>
              </a:rPr>
              <a:t> and </a:t>
            </a:r>
            <a:r>
              <a:rPr lang="en-US" sz="3400" dirty="0">
                <a:latin typeface="Times New Roman"/>
                <a:ea typeface="Calibri"/>
                <a:cs typeface="Times New Roman"/>
              </a:rPr>
              <a:t>never think of his Personal Appearance, this is one Reason why this day </a:t>
            </a:r>
            <a:r>
              <a:rPr lang="en-US" sz="3400" dirty="0" smtClean="0">
                <a:latin typeface="Times New Roman"/>
                <a:ea typeface="Calibri"/>
                <a:cs typeface="Times New Roman"/>
              </a:rPr>
              <a:t>  of </a:t>
            </a:r>
            <a:r>
              <a:rPr lang="en-US" sz="3400" dirty="0">
                <a:latin typeface="Times New Roman"/>
                <a:ea typeface="Calibri"/>
                <a:cs typeface="Times New Roman"/>
              </a:rPr>
              <a:t>Christ will take them unawares: </a:t>
            </a:r>
            <a:r>
              <a:rPr lang="en-US" sz="3400" i="1" dirty="0">
                <a:latin typeface="Times New Roman"/>
                <a:ea typeface="Calibri"/>
                <a:cs typeface="Times New Roman"/>
              </a:rPr>
              <a:t>For I will come, </a:t>
            </a:r>
            <a:r>
              <a:rPr lang="en-US" sz="3400" dirty="0" err="1">
                <a:latin typeface="Times New Roman"/>
                <a:ea typeface="Calibri"/>
                <a:cs typeface="Times New Roman"/>
              </a:rPr>
              <a:t>saith</a:t>
            </a:r>
            <a:r>
              <a:rPr lang="en-US" sz="3400" dirty="0">
                <a:latin typeface="Times New Roman"/>
                <a:ea typeface="Calibri"/>
                <a:cs typeface="Times New Roman"/>
              </a:rPr>
              <a:t> Christ,</a:t>
            </a:r>
            <a:r>
              <a:rPr lang="en-US" sz="3400" i="1" dirty="0">
                <a:latin typeface="Times New Roman"/>
                <a:ea typeface="Calibri"/>
                <a:cs typeface="Times New Roman"/>
              </a:rPr>
              <a:t> in an hour </a:t>
            </a:r>
            <a:r>
              <a:rPr lang="en-US" sz="3400" i="1" dirty="0" smtClean="0">
                <a:latin typeface="Times New Roman"/>
                <a:ea typeface="Calibri"/>
                <a:cs typeface="Times New Roman"/>
              </a:rPr>
              <a:t> you </a:t>
            </a:r>
            <a:r>
              <a:rPr lang="en-US" sz="3400" i="1" dirty="0">
                <a:latin typeface="Times New Roman"/>
                <a:ea typeface="Calibri"/>
                <a:cs typeface="Times New Roman"/>
              </a:rPr>
              <a:t>think not on, </a:t>
            </a:r>
            <a:r>
              <a:rPr lang="en-US" sz="3400" dirty="0">
                <a:latin typeface="Times New Roman"/>
                <a:ea typeface="Calibri"/>
                <a:cs typeface="Times New Roman"/>
              </a:rPr>
              <a:t>Mat.24.44. and so in Luk.17.26,27. </a:t>
            </a:r>
            <a:r>
              <a:rPr lang="en-US" sz="3400" i="1" dirty="0">
                <a:latin typeface="Times New Roman"/>
                <a:ea typeface="Calibri"/>
                <a:cs typeface="Times New Roman"/>
              </a:rPr>
              <a:t>As it was in the days of Noah…they ate and drank and married, and gave in marriage, unto the day that Noah entered the ark, and the Flood came and destroyed them </a:t>
            </a:r>
            <a:r>
              <a:rPr lang="en-US" sz="3400" dirty="0">
                <a:latin typeface="Times New Roman"/>
                <a:ea typeface="Calibri"/>
                <a:cs typeface="Times New Roman"/>
              </a:rPr>
              <a:t>all: and so in vers.28. </a:t>
            </a:r>
            <a:r>
              <a:rPr lang="en-US" sz="3400" i="1" dirty="0">
                <a:latin typeface="Times New Roman"/>
                <a:ea typeface="Calibri"/>
                <a:cs typeface="Times New Roman"/>
              </a:rPr>
              <a:t>As it was in the days of Lot, they ate, they drank, they sold, they planted, they </a:t>
            </a:r>
            <a:r>
              <a:rPr lang="en-US" sz="3400" i="1" dirty="0" err="1">
                <a:latin typeface="Times New Roman"/>
                <a:ea typeface="Calibri"/>
                <a:cs typeface="Times New Roman"/>
              </a:rPr>
              <a:t>builded</a:t>
            </a:r>
            <a:r>
              <a:rPr lang="en-US" sz="3400" i="1" dirty="0">
                <a:latin typeface="Times New Roman"/>
                <a:ea typeface="Calibri"/>
                <a:cs typeface="Times New Roman"/>
              </a:rPr>
              <a:t>; but the same day that Lot went out of Sodom, it rained fire and brimstone from Heaven, and destroyed them all: Even thus, </a:t>
            </a:r>
            <a:r>
              <a:rPr lang="en-US" sz="3400" dirty="0">
                <a:latin typeface="Times New Roman"/>
                <a:ea typeface="Calibri"/>
                <a:cs typeface="Times New Roman"/>
              </a:rPr>
              <a:t>and so,</a:t>
            </a:r>
            <a:r>
              <a:rPr lang="en-US" sz="3400" i="1" dirty="0">
                <a:latin typeface="Times New Roman"/>
                <a:ea typeface="Calibri"/>
                <a:cs typeface="Times New Roman"/>
              </a:rPr>
              <a:t> shall it be in the day when the Son of man is revealed. </a:t>
            </a:r>
            <a:r>
              <a:rPr lang="en-US" sz="3400" dirty="0">
                <a:latin typeface="Times New Roman"/>
                <a:ea typeface="Calibri"/>
                <a:cs typeface="Times New Roman"/>
              </a:rPr>
              <a:t>Thus Christ will come </a:t>
            </a:r>
            <a:r>
              <a:rPr lang="en-US" sz="3400" dirty="0" smtClean="0">
                <a:latin typeface="Times New Roman"/>
                <a:ea typeface="Calibri"/>
                <a:cs typeface="Times New Roman"/>
              </a:rPr>
              <a:t> as </a:t>
            </a:r>
            <a:r>
              <a:rPr lang="en-US" sz="3400" dirty="0">
                <a:latin typeface="Times New Roman"/>
                <a:ea typeface="Calibri"/>
                <a:cs typeface="Times New Roman"/>
              </a:rPr>
              <a:t>a Thief in the Night</a:t>
            </a:r>
            <a:r>
              <a:rPr lang="en-US" sz="3400" dirty="0" smtClean="0">
                <a:latin typeface="Times New Roman"/>
                <a:ea typeface="Calibri"/>
                <a:cs typeface="Times New Roman"/>
              </a:rPr>
              <a:t>…</a:t>
            </a:r>
          </a:p>
          <a:p>
            <a:pPr marL="0" marR="0" indent="0">
              <a:lnSpc>
                <a:spcPct val="115000"/>
              </a:lnSpc>
              <a:spcBef>
                <a:spcPts val="0"/>
              </a:spcBef>
              <a:spcAft>
                <a:spcPts val="0"/>
              </a:spcAft>
              <a:buNone/>
            </a:pPr>
            <a:endParaRPr lang="en-US" sz="800" dirty="0">
              <a:ea typeface="Calibri"/>
              <a:cs typeface="Times New Roman"/>
            </a:endParaRPr>
          </a:p>
          <a:p>
            <a:pPr marL="0" marR="0" indent="0">
              <a:lnSpc>
                <a:spcPct val="115000"/>
              </a:lnSpc>
              <a:spcBef>
                <a:spcPts val="0"/>
              </a:spcBef>
              <a:spcAft>
                <a:spcPts val="0"/>
              </a:spcAft>
              <a:buNone/>
            </a:pPr>
            <a:r>
              <a:rPr lang="en-US" dirty="0" smtClean="0">
                <a:latin typeface="Times New Roman"/>
                <a:ea typeface="Calibri"/>
                <a:cs typeface="Times New Roman"/>
              </a:rPr>
              <a:t>“When </a:t>
            </a:r>
            <a:r>
              <a:rPr lang="en-US" dirty="0">
                <a:latin typeface="Times New Roman"/>
                <a:ea typeface="Calibri"/>
                <a:cs typeface="Times New Roman"/>
              </a:rPr>
              <a:t>Christ appears Personally, there shall be such Troubles as never was upon the Earth, </a:t>
            </a:r>
            <a:r>
              <a:rPr lang="en-US" i="1" dirty="0">
                <a:latin typeface="Times New Roman"/>
                <a:ea typeface="Calibri"/>
                <a:cs typeface="Times New Roman"/>
              </a:rPr>
              <a:t>Dan.12.1 &amp; Zech.14.2. I will gather all Nations against Jerusalem to </a:t>
            </a:r>
            <a:r>
              <a:rPr lang="en-US" i="1" dirty="0" err="1">
                <a:latin typeface="Times New Roman"/>
                <a:ea typeface="Calibri"/>
                <a:cs typeface="Times New Roman"/>
              </a:rPr>
              <a:t>Battel</a:t>
            </a:r>
            <a:r>
              <a:rPr lang="en-US" i="1" dirty="0">
                <a:latin typeface="Times New Roman"/>
                <a:ea typeface="Calibri"/>
                <a:cs typeface="Times New Roman"/>
              </a:rPr>
              <a:t>, and the City shall be taken, and the Houses </a:t>
            </a:r>
            <a:r>
              <a:rPr lang="en-US" i="1" dirty="0" err="1" smtClean="0">
                <a:latin typeface="Times New Roman"/>
                <a:ea typeface="Calibri"/>
                <a:cs typeface="Times New Roman"/>
              </a:rPr>
              <a:t>risted</a:t>
            </a:r>
            <a:r>
              <a:rPr lang="en-US" i="1" dirty="0">
                <a:latin typeface="Times New Roman"/>
                <a:ea typeface="Calibri"/>
                <a:cs typeface="Times New Roman"/>
              </a:rPr>
              <a:t>, and the Women ravished</a:t>
            </a:r>
            <a:r>
              <a:rPr lang="en-US" dirty="0">
                <a:latin typeface="Times New Roman"/>
                <a:ea typeface="Calibri"/>
                <a:cs typeface="Times New Roman"/>
              </a:rPr>
              <a:t>…vers.3.</a:t>
            </a:r>
            <a:r>
              <a:rPr lang="en-US" i="1" dirty="0">
                <a:latin typeface="Times New Roman"/>
                <a:ea typeface="Calibri"/>
                <a:cs typeface="Times New Roman"/>
              </a:rPr>
              <a:t> Then shall the Lord go forth and fight against those Nations: </a:t>
            </a:r>
            <a:r>
              <a:rPr lang="en-US" dirty="0">
                <a:latin typeface="Times New Roman"/>
                <a:ea typeface="Calibri"/>
                <a:cs typeface="Times New Roman"/>
              </a:rPr>
              <a:t>vers.4.</a:t>
            </a:r>
            <a:r>
              <a:rPr lang="en-US" i="1" dirty="0">
                <a:latin typeface="Times New Roman"/>
                <a:ea typeface="Calibri"/>
                <a:cs typeface="Times New Roman"/>
              </a:rPr>
              <a:t> And his feet shall stand in that day upon Mount Olives: </a:t>
            </a:r>
            <a:r>
              <a:rPr lang="en-US" dirty="0">
                <a:latin typeface="Times New Roman"/>
                <a:ea typeface="Calibri"/>
                <a:cs typeface="Times New Roman"/>
              </a:rPr>
              <a:t>vers.5.</a:t>
            </a:r>
            <a:r>
              <a:rPr lang="en-US" i="1" dirty="0">
                <a:latin typeface="Times New Roman"/>
                <a:ea typeface="Calibri"/>
                <a:cs typeface="Times New Roman"/>
              </a:rPr>
              <a:t> And the </a:t>
            </a:r>
            <a:r>
              <a:rPr lang="en-US" i="1" dirty="0" smtClean="0">
                <a:latin typeface="Times New Roman"/>
                <a:ea typeface="Calibri"/>
                <a:cs typeface="Times New Roman"/>
              </a:rPr>
              <a:t> Lord </a:t>
            </a:r>
            <a:r>
              <a:rPr lang="en-US" i="1" dirty="0">
                <a:latin typeface="Times New Roman"/>
                <a:ea typeface="Calibri"/>
                <a:cs typeface="Times New Roman"/>
              </a:rPr>
              <a:t>my God shall come, and all the Saints with </a:t>
            </a:r>
            <a:r>
              <a:rPr lang="en-US" i="1" dirty="0" smtClean="0">
                <a:latin typeface="Times New Roman"/>
                <a:ea typeface="Calibri"/>
                <a:cs typeface="Times New Roman"/>
              </a:rPr>
              <a:t>him.”</a:t>
            </a:r>
            <a:r>
              <a:rPr lang="en-US" dirty="0" smtClean="0">
                <a:ea typeface="Calibri"/>
                <a:cs typeface="Times New Roman"/>
              </a:rPr>
              <a:t>  		</a:t>
            </a:r>
            <a:r>
              <a:rPr lang="en-US" sz="2400" dirty="0" smtClean="0">
                <a:ea typeface="Calibri"/>
                <a:cs typeface="Times New Roman"/>
              </a:rPr>
              <a:t>Ibid</a:t>
            </a:r>
            <a:r>
              <a:rPr lang="en-US" sz="2400" dirty="0">
                <a:ea typeface="Calibri"/>
                <a:cs typeface="Times New Roman"/>
              </a:rPr>
              <a:t>., </a:t>
            </a:r>
            <a:r>
              <a:rPr lang="en-US" sz="2400" dirty="0" smtClean="0">
                <a:ea typeface="Calibri"/>
                <a:cs typeface="Times New Roman"/>
              </a:rPr>
              <a:t>16.</a:t>
            </a:r>
            <a:endParaRPr lang="en-US" sz="2400" dirty="0">
              <a:ea typeface="Calibri"/>
              <a:cs typeface="Times New Roman"/>
            </a:endParaRPr>
          </a:p>
        </p:txBody>
      </p:sp>
    </p:spTree>
    <p:extLst>
      <p:ext uri="{BB962C8B-B14F-4D97-AF65-F5344CB8AC3E}">
        <p14:creationId xmlns:p14="http://schemas.microsoft.com/office/powerpoint/2010/main" val="3616128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533400"/>
          </a:xfrm>
        </p:spPr>
        <p:txBody>
          <a:bodyPr>
            <a:noAutofit/>
          </a:bodyPr>
          <a:lstStyle/>
          <a:p>
            <a:r>
              <a:rPr lang="en-US" sz="3600" b="1" u="sng" dirty="0" smtClean="0"/>
              <a:t>Hutchinson’s Secret Rapture &amp; Calling of Jews</a:t>
            </a:r>
            <a:endParaRPr lang="en-US" sz="3600" b="1" u="sng" dirty="0"/>
          </a:p>
        </p:txBody>
      </p:sp>
      <p:sp>
        <p:nvSpPr>
          <p:cNvPr id="3" name="Content Placeholder 2"/>
          <p:cNvSpPr>
            <a:spLocks noGrp="1"/>
          </p:cNvSpPr>
          <p:nvPr>
            <p:ph idx="1"/>
          </p:nvPr>
        </p:nvSpPr>
        <p:spPr>
          <a:xfrm>
            <a:off x="228600" y="914400"/>
            <a:ext cx="8686800" cy="5715000"/>
          </a:xfrm>
        </p:spPr>
        <p:txBody>
          <a:bodyPr>
            <a:normAutofit fontScale="85000" lnSpcReduction="20000"/>
          </a:bodyPr>
          <a:lstStyle/>
          <a:p>
            <a:pPr marL="0" marR="0" indent="0">
              <a:lnSpc>
                <a:spcPct val="115000"/>
              </a:lnSpc>
              <a:spcBef>
                <a:spcPts val="0"/>
              </a:spcBef>
              <a:spcAft>
                <a:spcPts val="1000"/>
              </a:spcAft>
              <a:buNone/>
            </a:pPr>
            <a:r>
              <a:rPr lang="en-US" sz="3100" dirty="0" smtClean="0">
                <a:latin typeface="Times New Roman"/>
                <a:ea typeface="Calibri"/>
                <a:cs typeface="Times New Roman"/>
              </a:rPr>
              <a:t>“when </a:t>
            </a:r>
            <a:r>
              <a:rPr lang="en-US" sz="3100" dirty="0">
                <a:latin typeface="Times New Roman"/>
                <a:ea typeface="Calibri"/>
                <a:cs typeface="Times New Roman"/>
              </a:rPr>
              <a:t>we see strange Signs in the Heavens, following great </a:t>
            </a:r>
            <a:r>
              <a:rPr lang="en-US" sz="3100" b="1" dirty="0">
                <a:latin typeface="Times New Roman"/>
                <a:ea typeface="Calibri"/>
                <a:cs typeface="Times New Roman"/>
              </a:rPr>
              <a:t>Tribulations upon the Earth</a:t>
            </a:r>
            <a:r>
              <a:rPr lang="en-US" sz="3100" dirty="0">
                <a:latin typeface="Times New Roman"/>
                <a:ea typeface="Calibri"/>
                <a:cs typeface="Times New Roman"/>
              </a:rPr>
              <a:t>, the nearer we may expect the glorious Estate here upon Earth. </a:t>
            </a:r>
            <a:r>
              <a:rPr lang="en-US" sz="3100" dirty="0" smtClean="0">
                <a:latin typeface="Times New Roman"/>
                <a:ea typeface="Calibri"/>
                <a:cs typeface="Times New Roman"/>
              </a:rPr>
              <a:t>… The </a:t>
            </a:r>
            <a:r>
              <a:rPr lang="en-US" sz="3100" dirty="0">
                <a:latin typeface="Times New Roman"/>
                <a:ea typeface="Calibri"/>
                <a:cs typeface="Times New Roman"/>
              </a:rPr>
              <a:t>Church we know was to be in the Wilderness </a:t>
            </a:r>
            <a:r>
              <a:rPr lang="en-US" sz="3100" b="1" dirty="0">
                <a:latin typeface="Times New Roman"/>
                <a:ea typeface="Calibri"/>
                <a:cs typeface="Times New Roman"/>
              </a:rPr>
              <a:t>1290 </a:t>
            </a:r>
            <a:r>
              <a:rPr lang="en-US" sz="3100" b="1" dirty="0" smtClean="0">
                <a:latin typeface="Times New Roman"/>
                <a:ea typeface="Calibri"/>
                <a:cs typeface="Times New Roman"/>
              </a:rPr>
              <a:t>days </a:t>
            </a:r>
            <a:r>
              <a:rPr lang="en-US" sz="3100" dirty="0" smtClean="0">
                <a:latin typeface="Times New Roman"/>
                <a:ea typeface="Calibri"/>
                <a:cs typeface="Times New Roman"/>
              </a:rPr>
              <a:t>[3½ years], </a:t>
            </a:r>
            <a:r>
              <a:rPr lang="en-US" sz="3100" dirty="0">
                <a:latin typeface="Times New Roman"/>
                <a:ea typeface="Calibri"/>
                <a:cs typeface="Times New Roman"/>
              </a:rPr>
              <a:t>as appears in Dan12.11. …this is the time Christ will appear with all his Saints and Angels…for the </a:t>
            </a:r>
            <a:r>
              <a:rPr lang="en-US" sz="3100" b="1" dirty="0">
                <a:latin typeface="Times New Roman"/>
                <a:ea typeface="Calibri"/>
                <a:cs typeface="Times New Roman"/>
              </a:rPr>
              <a:t>Conversion of the Jews</a:t>
            </a:r>
            <a:r>
              <a:rPr lang="en-US" sz="3100" dirty="0">
                <a:latin typeface="Times New Roman"/>
                <a:ea typeface="Calibri"/>
                <a:cs typeface="Times New Roman"/>
              </a:rPr>
              <a:t>, and for the bringing in of the </a:t>
            </a:r>
            <a:r>
              <a:rPr lang="en-US" sz="3100" b="1" dirty="0">
                <a:latin typeface="Times New Roman"/>
                <a:ea typeface="Calibri"/>
                <a:cs typeface="Times New Roman"/>
              </a:rPr>
              <a:t>fullness of the Gentiles</a:t>
            </a:r>
            <a:r>
              <a:rPr lang="en-US" sz="3100" dirty="0">
                <a:latin typeface="Times New Roman"/>
                <a:ea typeface="Calibri"/>
                <a:cs typeface="Times New Roman"/>
              </a:rPr>
              <a:t>… So that though the day and hour of </a:t>
            </a:r>
            <a:r>
              <a:rPr lang="en-US" sz="3100" dirty="0" err="1">
                <a:latin typeface="Times New Roman"/>
                <a:ea typeface="Calibri"/>
                <a:cs typeface="Times New Roman"/>
              </a:rPr>
              <a:t>Christs</a:t>
            </a:r>
            <a:r>
              <a:rPr lang="en-US" sz="3100" dirty="0">
                <a:latin typeface="Times New Roman"/>
                <a:ea typeface="Calibri"/>
                <a:cs typeface="Times New Roman"/>
              </a:rPr>
              <a:t> coming is kept forever </a:t>
            </a:r>
            <a:r>
              <a:rPr lang="en-US" sz="3100" b="1" dirty="0" smtClean="0">
                <a:latin typeface="Times New Roman"/>
                <a:ea typeface="Calibri"/>
                <a:cs typeface="Times New Roman"/>
              </a:rPr>
              <a:t>secret</a:t>
            </a:r>
            <a:r>
              <a:rPr lang="en-US" sz="3100" dirty="0" smtClean="0">
                <a:latin typeface="Times New Roman"/>
                <a:ea typeface="Calibri"/>
                <a:cs typeface="Times New Roman"/>
              </a:rPr>
              <a:t>…</a:t>
            </a:r>
            <a:r>
              <a:rPr lang="en-US" sz="3100" i="1" dirty="0" smtClean="0">
                <a:latin typeface="Times New Roman"/>
                <a:ea typeface="Calibri"/>
                <a:cs typeface="Times New Roman"/>
              </a:rPr>
              <a:t>for </a:t>
            </a:r>
            <a:r>
              <a:rPr lang="en-US" sz="3100" i="1" dirty="0">
                <a:latin typeface="Times New Roman"/>
                <a:ea typeface="Calibri"/>
                <a:cs typeface="Times New Roman"/>
              </a:rPr>
              <a:t>the Elects sake those </a:t>
            </a:r>
            <a:r>
              <a:rPr lang="en-US" sz="3100" b="1" i="1" dirty="0">
                <a:latin typeface="Times New Roman"/>
                <a:ea typeface="Calibri"/>
                <a:cs typeface="Times New Roman"/>
              </a:rPr>
              <a:t>days shall be shortened</a:t>
            </a:r>
            <a:r>
              <a:rPr lang="en-US" sz="3100" dirty="0">
                <a:latin typeface="Times New Roman"/>
                <a:ea typeface="Calibri"/>
                <a:cs typeface="Times New Roman"/>
              </a:rPr>
              <a:t>, to teach us to watch and pray and wait continually for the appearing of Jesus Christ, lest that day come upon us unawares</a:t>
            </a:r>
            <a:r>
              <a:rPr lang="en-US" sz="3100" dirty="0" smtClean="0">
                <a:latin typeface="Times New Roman"/>
                <a:ea typeface="Calibri"/>
                <a:cs typeface="Times New Roman"/>
              </a:rPr>
              <a:t>. … </a:t>
            </a:r>
            <a:r>
              <a:rPr lang="en-US" sz="3100" dirty="0">
                <a:latin typeface="Times New Roman"/>
                <a:ea typeface="Calibri"/>
                <a:cs typeface="Times New Roman"/>
              </a:rPr>
              <a:t>It is generally conceived that the Jews shall be converted, and the </a:t>
            </a:r>
            <a:r>
              <a:rPr lang="en-US" sz="3100" dirty="0" smtClean="0">
                <a:latin typeface="Times New Roman"/>
                <a:ea typeface="Calibri"/>
                <a:cs typeface="Times New Roman"/>
              </a:rPr>
              <a:t>fullness </a:t>
            </a:r>
            <a:r>
              <a:rPr lang="en-US" sz="3100" dirty="0">
                <a:latin typeface="Times New Roman"/>
                <a:ea typeface="Calibri"/>
                <a:cs typeface="Times New Roman"/>
              </a:rPr>
              <a:t>of the Gentiles shall be brought in, before the day of </a:t>
            </a:r>
            <a:r>
              <a:rPr lang="en-US" sz="3100" dirty="0" err="1" smtClean="0">
                <a:latin typeface="Times New Roman"/>
                <a:ea typeface="Calibri"/>
                <a:cs typeface="Times New Roman"/>
              </a:rPr>
              <a:t>Judgement</a:t>
            </a:r>
            <a:r>
              <a:rPr lang="en-US" sz="3100" dirty="0" smtClean="0">
                <a:ea typeface="Calibri"/>
                <a:cs typeface="Times New Roman"/>
              </a:rPr>
              <a:t>” </a:t>
            </a:r>
            <a:r>
              <a:rPr lang="en-US" sz="2600" dirty="0" smtClean="0">
                <a:ea typeface="Calibri"/>
                <a:cs typeface="Times New Roman"/>
              </a:rPr>
              <a:t>[but Zechariah 12:10 made him wonder]</a:t>
            </a:r>
            <a:r>
              <a:rPr lang="en-US" sz="2600" dirty="0">
                <a:ea typeface="Calibri"/>
                <a:cs typeface="Times New Roman"/>
              </a:rPr>
              <a:t> </a:t>
            </a:r>
            <a:r>
              <a:rPr lang="en-US" sz="2600" dirty="0" smtClean="0">
                <a:ea typeface="Calibri"/>
                <a:cs typeface="Times New Roman"/>
              </a:rPr>
              <a:t>   </a:t>
            </a:r>
            <a:r>
              <a:rPr lang="en-US" sz="2400" dirty="0" smtClean="0">
                <a:ea typeface="Calibri"/>
                <a:cs typeface="Times New Roman"/>
              </a:rPr>
              <a:t>Ibid</a:t>
            </a:r>
            <a:r>
              <a:rPr lang="en-US" sz="2400" dirty="0">
                <a:ea typeface="Calibri"/>
                <a:cs typeface="Times New Roman"/>
              </a:rPr>
              <a:t>., </a:t>
            </a:r>
            <a:r>
              <a:rPr lang="en-US" sz="2400" dirty="0" smtClean="0">
                <a:ea typeface="Calibri"/>
                <a:cs typeface="Times New Roman"/>
              </a:rPr>
              <a:t>25-26, 7.</a:t>
            </a:r>
            <a:endParaRPr lang="en-US" sz="2400" dirty="0">
              <a:ea typeface="Calibri"/>
              <a:cs typeface="Times New Roman"/>
            </a:endParaRPr>
          </a:p>
          <a:p>
            <a:endParaRPr lang="en-US" dirty="0"/>
          </a:p>
        </p:txBody>
      </p:sp>
    </p:spTree>
    <p:extLst>
      <p:ext uri="{BB962C8B-B14F-4D97-AF65-F5344CB8AC3E}">
        <p14:creationId xmlns:p14="http://schemas.microsoft.com/office/powerpoint/2010/main" val="809819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rmAutofit fontScale="90000"/>
          </a:bodyPr>
          <a:lstStyle/>
          <a:p>
            <a:pPr algn="l"/>
            <a:r>
              <a:rPr lang="en-US" sz="4000" dirty="0" smtClean="0"/>
              <a:t> </a:t>
            </a:r>
            <a:r>
              <a:rPr lang="en-US" sz="4000" b="1" u="sng" dirty="0" smtClean="0"/>
              <a:t>William Hook</a:t>
            </a:r>
            <a:r>
              <a:rPr lang="en-US" sz="4000" dirty="0" smtClean="0"/>
              <a:t> </a:t>
            </a:r>
            <a:r>
              <a:rPr lang="en-US" sz="3200" dirty="0" smtClean="0"/>
              <a:t>(1600-1677)          </a:t>
            </a:r>
            <a:r>
              <a:rPr lang="en-US" sz="1900" dirty="0" smtClean="0"/>
              <a:t>Oxford, </a:t>
            </a:r>
            <a:r>
              <a:rPr lang="en-US" sz="1900" dirty="0" err="1" smtClean="0"/>
              <a:t>pastor</a:t>
            </a:r>
            <a:r>
              <a:rPr lang="en-US" sz="1800" dirty="0" err="1" smtClean="0"/>
              <a:t>MA&amp;CT</a:t>
            </a:r>
            <a:r>
              <a:rPr lang="en-US" sz="1800" dirty="0" smtClean="0"/>
              <a:t>, </a:t>
            </a:r>
            <a:r>
              <a:rPr lang="en-US" sz="1900" dirty="0" err="1" smtClean="0">
                <a:solidFill>
                  <a:prstClr val="black"/>
                </a:solidFill>
              </a:rPr>
              <a:t>chapCromwell</a:t>
            </a:r>
            <a:r>
              <a:rPr lang="en-US" sz="2200" dirty="0" smtClean="0"/>
              <a:t/>
            </a:r>
            <a:br>
              <a:rPr lang="en-US" sz="2200" dirty="0" smtClean="0"/>
            </a:br>
            <a:r>
              <a:rPr lang="en-US" sz="2200" u="sng" dirty="0" smtClean="0"/>
              <a:t>Rapture, safe in heaven, 3 ½ year Tribulation, return with Christ</a:t>
            </a:r>
            <a:r>
              <a:rPr lang="en-US" sz="2200" dirty="0" smtClean="0"/>
              <a:t>  </a:t>
            </a:r>
            <a:r>
              <a:rPr lang="en-US" sz="1800" dirty="0" smtClean="0"/>
              <a:t>masterSavoy,1658-60,ej</a:t>
            </a:r>
            <a:endParaRPr lang="en-US" sz="1800" b="1" dirty="0"/>
          </a:p>
        </p:txBody>
      </p:sp>
      <p:sp>
        <p:nvSpPr>
          <p:cNvPr id="3" name="Content Placeholder 2"/>
          <p:cNvSpPr>
            <a:spLocks noGrp="1"/>
          </p:cNvSpPr>
          <p:nvPr>
            <p:ph idx="1"/>
          </p:nvPr>
        </p:nvSpPr>
        <p:spPr>
          <a:xfrm>
            <a:off x="228600" y="1295400"/>
            <a:ext cx="8686800" cy="5410200"/>
          </a:xfrm>
        </p:spPr>
        <p:txBody>
          <a:bodyPr>
            <a:normAutofit fontScale="77500" lnSpcReduction="20000"/>
          </a:bodyPr>
          <a:lstStyle/>
          <a:p>
            <a:pPr marL="0" marR="0" indent="0">
              <a:lnSpc>
                <a:spcPct val="115000"/>
              </a:lnSpc>
              <a:spcBef>
                <a:spcPts val="0"/>
              </a:spcBef>
              <a:spcAft>
                <a:spcPts val="0"/>
              </a:spcAft>
              <a:buNone/>
            </a:pPr>
            <a:r>
              <a:rPr lang="en-US" sz="3100" dirty="0" smtClean="0">
                <a:latin typeface="Times New Roman"/>
                <a:ea typeface="Calibri"/>
                <a:cs typeface="Times New Roman"/>
              </a:rPr>
              <a:t>“There </a:t>
            </a:r>
            <a:r>
              <a:rPr lang="en-US" sz="3100" dirty="0">
                <a:latin typeface="Times New Roman"/>
                <a:ea typeface="Calibri"/>
                <a:cs typeface="Times New Roman"/>
              </a:rPr>
              <a:t>are several Resurrections mentioned in the Scriptures</a:t>
            </a:r>
            <a:r>
              <a:rPr lang="en-US" sz="3100" dirty="0" smtClean="0">
                <a:latin typeface="Times New Roman"/>
                <a:ea typeface="Calibri"/>
                <a:cs typeface="Times New Roman"/>
              </a:rPr>
              <a:t>. But </a:t>
            </a:r>
            <a:r>
              <a:rPr lang="en-US" sz="3100" dirty="0">
                <a:latin typeface="Times New Roman"/>
                <a:ea typeface="Calibri"/>
                <a:cs typeface="Times New Roman"/>
              </a:rPr>
              <a:t>great troubles will follow </a:t>
            </a:r>
            <a:r>
              <a:rPr lang="en-US" sz="3100" b="1" dirty="0">
                <a:latin typeface="Times New Roman"/>
                <a:ea typeface="Calibri"/>
                <a:cs typeface="Times New Roman"/>
              </a:rPr>
              <a:t>this </a:t>
            </a:r>
            <a:r>
              <a:rPr lang="en-US" sz="3100" b="1" dirty="0" smtClean="0">
                <a:latin typeface="Times New Roman"/>
                <a:ea typeface="Calibri"/>
                <a:cs typeface="Times New Roman"/>
              </a:rPr>
              <a:t>Resurrection </a:t>
            </a:r>
            <a:r>
              <a:rPr lang="en-US" sz="2800" b="1" dirty="0" smtClean="0">
                <a:latin typeface="Times New Roman"/>
                <a:ea typeface="Calibri"/>
                <a:cs typeface="Times New Roman"/>
              </a:rPr>
              <a:t>[pre-</a:t>
            </a:r>
            <a:r>
              <a:rPr lang="en-US" sz="2800" b="1" dirty="0" err="1" smtClean="0">
                <a:latin typeface="Times New Roman"/>
                <a:ea typeface="Calibri"/>
                <a:cs typeface="Times New Roman"/>
              </a:rPr>
              <a:t>Trib</a:t>
            </a:r>
            <a:r>
              <a:rPr lang="en-US" sz="2800" b="1" dirty="0" smtClean="0">
                <a:latin typeface="Times New Roman"/>
                <a:ea typeface="Calibri"/>
                <a:cs typeface="Times New Roman"/>
              </a:rPr>
              <a:t> rapture] </a:t>
            </a:r>
            <a:r>
              <a:rPr lang="en-US" sz="3100" dirty="0">
                <a:latin typeface="Times New Roman"/>
                <a:ea typeface="Calibri"/>
                <a:cs typeface="Times New Roman"/>
              </a:rPr>
              <a:t>after </a:t>
            </a:r>
            <a:r>
              <a:rPr lang="en-US" sz="3100" dirty="0" smtClean="0">
                <a:latin typeface="Times New Roman"/>
                <a:ea typeface="Calibri"/>
                <a:cs typeface="Times New Roman"/>
              </a:rPr>
              <a:t> a </a:t>
            </a:r>
            <a:r>
              <a:rPr lang="en-US" sz="3100" dirty="0">
                <a:latin typeface="Times New Roman"/>
                <a:ea typeface="Calibri"/>
                <a:cs typeface="Times New Roman"/>
              </a:rPr>
              <a:t>short </a:t>
            </a:r>
            <a:r>
              <a:rPr lang="en-US" sz="3100" dirty="0" smtClean="0">
                <a:latin typeface="Times New Roman"/>
                <a:ea typeface="Calibri"/>
                <a:cs typeface="Times New Roman"/>
              </a:rPr>
              <a:t>time…which </a:t>
            </a:r>
            <a:r>
              <a:rPr lang="en-US" sz="3100" dirty="0">
                <a:latin typeface="Times New Roman"/>
                <a:ea typeface="Calibri"/>
                <a:cs typeface="Times New Roman"/>
              </a:rPr>
              <a:t>will </a:t>
            </a:r>
            <a:r>
              <a:rPr lang="en-US" sz="3100" b="1" dirty="0">
                <a:latin typeface="Times New Roman"/>
                <a:ea typeface="Calibri"/>
                <a:cs typeface="Times New Roman"/>
              </a:rPr>
              <a:t>shake the power of the Beast</a:t>
            </a:r>
            <a:r>
              <a:rPr lang="en-US" sz="3100" dirty="0">
                <a:latin typeface="Times New Roman"/>
                <a:ea typeface="Calibri"/>
                <a:cs typeface="Times New Roman"/>
              </a:rPr>
              <a:t>…till it come to </a:t>
            </a:r>
            <a:r>
              <a:rPr lang="en-US" sz="3100" b="1" dirty="0" smtClean="0">
                <a:latin typeface="Times New Roman"/>
                <a:ea typeface="Calibri"/>
                <a:cs typeface="Times New Roman"/>
              </a:rPr>
              <a:t>Armageddon</a:t>
            </a:r>
            <a:r>
              <a:rPr lang="en-US" sz="3100" dirty="0" smtClean="0">
                <a:latin typeface="Times New Roman"/>
                <a:ea typeface="Calibri"/>
                <a:cs typeface="Times New Roman"/>
              </a:rPr>
              <a:t>… The </a:t>
            </a:r>
            <a:r>
              <a:rPr lang="en-US" sz="3100" dirty="0">
                <a:latin typeface="Times New Roman"/>
                <a:ea typeface="Calibri"/>
                <a:cs typeface="Times New Roman"/>
              </a:rPr>
              <a:t>Beast lives in </a:t>
            </a:r>
            <a:r>
              <a:rPr lang="en-US" sz="3100" b="1" dirty="0">
                <a:latin typeface="Times New Roman"/>
                <a:ea typeface="Calibri"/>
                <a:cs typeface="Times New Roman"/>
              </a:rPr>
              <a:t>Hell upon </a:t>
            </a:r>
            <a:r>
              <a:rPr lang="en-US" sz="3100" b="1" dirty="0" smtClean="0">
                <a:latin typeface="Times New Roman"/>
                <a:ea typeface="Calibri"/>
                <a:cs typeface="Times New Roman"/>
              </a:rPr>
              <a:t>Earth </a:t>
            </a:r>
            <a:r>
              <a:rPr lang="en-US" sz="2800" b="1" dirty="0" smtClean="0">
                <a:latin typeface="Times New Roman"/>
                <a:ea typeface="Calibri"/>
                <a:cs typeface="Times New Roman"/>
              </a:rPr>
              <a:t>[tribulation]</a:t>
            </a:r>
            <a:r>
              <a:rPr lang="en-US" sz="3100" dirty="0" smtClean="0">
                <a:latin typeface="Times New Roman"/>
                <a:ea typeface="Calibri"/>
                <a:cs typeface="Times New Roman"/>
              </a:rPr>
              <a:t>, </a:t>
            </a:r>
            <a:r>
              <a:rPr lang="en-US" sz="3100" dirty="0">
                <a:latin typeface="Times New Roman"/>
                <a:ea typeface="Calibri"/>
                <a:cs typeface="Times New Roman"/>
              </a:rPr>
              <a:t>the </a:t>
            </a:r>
            <a:r>
              <a:rPr lang="en-US" sz="3100" b="1" dirty="0">
                <a:latin typeface="Times New Roman"/>
                <a:ea typeface="Calibri"/>
                <a:cs typeface="Times New Roman"/>
              </a:rPr>
              <a:t>Saints in </a:t>
            </a:r>
            <a:r>
              <a:rPr lang="en-US" sz="3100" b="1" dirty="0" smtClean="0">
                <a:latin typeface="Times New Roman"/>
                <a:ea typeface="Calibri"/>
                <a:cs typeface="Times New Roman"/>
              </a:rPr>
              <a:t>Heaven</a:t>
            </a:r>
            <a:r>
              <a:rPr lang="en-US" sz="3100" dirty="0" smtClean="0">
                <a:latin typeface="Times New Roman"/>
                <a:ea typeface="Calibri"/>
                <a:cs typeface="Times New Roman"/>
              </a:rPr>
              <a:t>…when </a:t>
            </a:r>
            <a:r>
              <a:rPr lang="en-US" sz="3100" dirty="0">
                <a:latin typeface="Times New Roman"/>
                <a:ea typeface="Calibri"/>
                <a:cs typeface="Times New Roman"/>
              </a:rPr>
              <a:t>they ascended up to Heaven in a cloud, their Enemies beheld them. </a:t>
            </a:r>
            <a:r>
              <a:rPr lang="en-US" sz="3100" dirty="0" smtClean="0">
                <a:latin typeface="Times New Roman"/>
                <a:ea typeface="Calibri"/>
                <a:cs typeface="Times New Roman"/>
              </a:rPr>
              <a:t>They </a:t>
            </a:r>
            <a:r>
              <a:rPr lang="en-US" sz="3100" b="1" dirty="0">
                <a:latin typeface="Times New Roman"/>
                <a:ea typeface="Calibri"/>
                <a:cs typeface="Times New Roman"/>
              </a:rPr>
              <a:t>rise up from Antichrist </a:t>
            </a:r>
            <a:r>
              <a:rPr lang="en-US" sz="3100" dirty="0">
                <a:latin typeface="Times New Roman"/>
                <a:ea typeface="Calibri"/>
                <a:cs typeface="Times New Roman"/>
              </a:rPr>
              <a:t>and his Pollutions, and all his earthly and hellish </a:t>
            </a:r>
            <a:r>
              <a:rPr lang="en-US" sz="3100" dirty="0" err="1">
                <a:latin typeface="Times New Roman"/>
                <a:ea typeface="Calibri"/>
                <a:cs typeface="Times New Roman"/>
              </a:rPr>
              <a:t>waies</a:t>
            </a:r>
            <a:r>
              <a:rPr lang="en-US" sz="3100" dirty="0">
                <a:latin typeface="Times New Roman"/>
                <a:ea typeface="Calibri"/>
                <a:cs typeface="Times New Roman"/>
              </a:rPr>
              <a:t>…and </a:t>
            </a:r>
            <a:r>
              <a:rPr lang="en-US" sz="3100" dirty="0" smtClean="0">
                <a:latin typeface="Times New Roman"/>
                <a:ea typeface="Calibri"/>
                <a:cs typeface="Times New Roman"/>
              </a:rPr>
              <a:t>at </a:t>
            </a:r>
            <a:r>
              <a:rPr lang="en-US" sz="3100" dirty="0">
                <a:latin typeface="Times New Roman"/>
                <a:ea typeface="Calibri"/>
                <a:cs typeface="Times New Roman"/>
              </a:rPr>
              <a:t>last</a:t>
            </a:r>
            <a:r>
              <a:rPr lang="en-US" sz="3100" dirty="0" smtClean="0">
                <a:latin typeface="Times New Roman"/>
                <a:ea typeface="Calibri"/>
                <a:cs typeface="Times New Roman"/>
              </a:rPr>
              <a:t>, </a:t>
            </a:r>
            <a:r>
              <a:rPr lang="en-US" sz="3100" b="1" dirty="0">
                <a:latin typeface="Times New Roman"/>
                <a:ea typeface="Calibri"/>
                <a:cs typeface="Times New Roman"/>
              </a:rPr>
              <a:t>they shall come with Christ </a:t>
            </a:r>
            <a:r>
              <a:rPr lang="en-US" sz="3100" dirty="0">
                <a:latin typeface="Times New Roman"/>
                <a:ea typeface="Calibri"/>
                <a:cs typeface="Times New Roman"/>
              </a:rPr>
              <a:t>to judge the world</a:t>
            </a:r>
            <a:r>
              <a:rPr lang="en-US" sz="3100" dirty="0" smtClean="0">
                <a:latin typeface="Times New Roman"/>
                <a:ea typeface="Calibri"/>
                <a:cs typeface="Times New Roman"/>
              </a:rPr>
              <a:t>. …</a:t>
            </a:r>
          </a:p>
          <a:p>
            <a:pPr marL="0" marR="0" indent="0">
              <a:lnSpc>
                <a:spcPct val="115000"/>
              </a:lnSpc>
              <a:spcBef>
                <a:spcPts val="0"/>
              </a:spcBef>
              <a:spcAft>
                <a:spcPts val="0"/>
              </a:spcAft>
              <a:buNone/>
            </a:pPr>
            <a:r>
              <a:rPr lang="en-US" sz="600" dirty="0" smtClean="0">
                <a:latin typeface="Times New Roman"/>
                <a:ea typeface="Calibri"/>
                <a:cs typeface="Times New Roman"/>
              </a:rPr>
              <a:t> </a:t>
            </a:r>
            <a:endParaRPr lang="en-US" sz="600" dirty="0">
              <a:latin typeface="Times New Roman"/>
              <a:ea typeface="Calibri"/>
              <a:cs typeface="Times New Roman"/>
            </a:endParaRPr>
          </a:p>
          <a:p>
            <a:pPr marL="0" marR="0" indent="0">
              <a:lnSpc>
                <a:spcPct val="115000"/>
              </a:lnSpc>
              <a:spcBef>
                <a:spcPts val="0"/>
              </a:spcBef>
              <a:spcAft>
                <a:spcPts val="0"/>
              </a:spcAft>
              <a:buNone/>
            </a:pPr>
            <a:r>
              <a:rPr lang="en-US" sz="3100" b="1" dirty="0" smtClean="0">
                <a:latin typeface="Times New Roman"/>
                <a:ea typeface="Calibri"/>
                <a:cs typeface="Times New Roman"/>
              </a:rPr>
              <a:t>“Until </a:t>
            </a:r>
            <a:r>
              <a:rPr lang="en-US" sz="3100" b="1" dirty="0">
                <a:latin typeface="Times New Roman"/>
                <a:ea typeface="Calibri"/>
                <a:cs typeface="Times New Roman"/>
              </a:rPr>
              <a:t>then they are protected</a:t>
            </a:r>
            <a:r>
              <a:rPr lang="en-US" sz="3100" dirty="0">
                <a:latin typeface="Times New Roman"/>
                <a:ea typeface="Calibri"/>
                <a:cs typeface="Times New Roman"/>
              </a:rPr>
              <a:t>, </a:t>
            </a:r>
            <a:r>
              <a:rPr lang="en-US" sz="3100" dirty="0" smtClean="0">
                <a:latin typeface="Times New Roman"/>
                <a:ea typeface="Calibri"/>
                <a:cs typeface="Times New Roman"/>
              </a:rPr>
              <a:t>somewhat </a:t>
            </a:r>
            <a:r>
              <a:rPr lang="en-US" sz="3100" dirty="0">
                <a:latin typeface="Times New Roman"/>
                <a:ea typeface="Calibri"/>
                <a:cs typeface="Times New Roman"/>
              </a:rPr>
              <a:t>like as when the Egyptians pursued the Israelites into the Red Sea, at what time the pillar of cloud removed from before the Israelites, and stood between them and the Egyptians; For thus, here is a cloud of Protection between the ascending Witnesses and their Enemies.”  </a:t>
            </a:r>
            <a:endParaRPr lang="en-US" sz="3100" dirty="0" smtClean="0">
              <a:latin typeface="Times New Roman"/>
              <a:ea typeface="Calibri"/>
              <a:cs typeface="Times New Roman"/>
            </a:endParaRPr>
          </a:p>
          <a:p>
            <a:pPr marL="0" marR="0" indent="0" algn="ctr">
              <a:lnSpc>
                <a:spcPct val="115000"/>
              </a:lnSpc>
              <a:spcBef>
                <a:spcPts val="0"/>
              </a:spcBef>
              <a:spcAft>
                <a:spcPts val="0"/>
              </a:spcAft>
              <a:buNone/>
            </a:pPr>
            <a:r>
              <a:rPr lang="en-US" sz="2600" dirty="0" smtClean="0">
                <a:latin typeface="Times New Roman"/>
                <a:ea typeface="Calibri"/>
                <a:cs typeface="Times New Roman"/>
              </a:rPr>
              <a:t>[witnesses in Rev11 laid dead 3½ days/years]</a:t>
            </a:r>
          </a:p>
          <a:p>
            <a:pPr marL="0" marR="0" indent="0">
              <a:lnSpc>
                <a:spcPct val="115000"/>
              </a:lnSpc>
              <a:spcBef>
                <a:spcPts val="0"/>
              </a:spcBef>
              <a:spcAft>
                <a:spcPts val="0"/>
              </a:spcAft>
              <a:buNone/>
            </a:pPr>
            <a:endParaRPr lang="en-US" sz="600" dirty="0">
              <a:ea typeface="Calibri"/>
              <a:cs typeface="Times New Roman"/>
            </a:endParaRPr>
          </a:p>
          <a:p>
            <a:pPr marL="0" marR="0" indent="0">
              <a:spcBef>
                <a:spcPts val="0"/>
              </a:spcBef>
              <a:spcAft>
                <a:spcPts val="0"/>
              </a:spcAft>
              <a:buNone/>
            </a:pPr>
            <a:r>
              <a:rPr lang="en-US" sz="2000" dirty="0">
                <a:ea typeface="Calibri"/>
                <a:cs typeface="Times New Roman"/>
              </a:rPr>
              <a:t>	</a:t>
            </a:r>
            <a:r>
              <a:rPr lang="en-US" sz="2200" dirty="0" smtClean="0">
                <a:ea typeface="Calibri"/>
                <a:cs typeface="Times New Roman"/>
              </a:rPr>
              <a:t>-</a:t>
            </a:r>
            <a:r>
              <a:rPr lang="en-US" sz="2200" i="1" dirty="0" smtClean="0">
                <a:ea typeface="Calibri"/>
                <a:cs typeface="Times New Roman"/>
              </a:rPr>
              <a:t>Short </a:t>
            </a:r>
            <a:r>
              <a:rPr lang="en-US" sz="2200" i="1" dirty="0">
                <a:ea typeface="Calibri"/>
                <a:cs typeface="Times New Roman"/>
              </a:rPr>
              <a:t>Discourse of the Nature and Extent of the </a:t>
            </a:r>
            <a:r>
              <a:rPr lang="en-US" sz="2200" i="1" dirty="0" smtClean="0">
                <a:ea typeface="Calibri"/>
                <a:cs typeface="Times New Roman"/>
              </a:rPr>
              <a:t>Gospel-Day</a:t>
            </a:r>
            <a:r>
              <a:rPr lang="en-US" sz="2200" dirty="0" smtClean="0">
                <a:ea typeface="Calibri"/>
                <a:cs typeface="Times New Roman"/>
              </a:rPr>
              <a:t> </a:t>
            </a:r>
            <a:r>
              <a:rPr lang="en-US" sz="2000" dirty="0">
                <a:ea typeface="Calibri"/>
                <a:cs typeface="Times New Roman"/>
              </a:rPr>
              <a:t>(</a:t>
            </a:r>
            <a:r>
              <a:rPr lang="en-US" sz="2000" dirty="0" smtClean="0">
                <a:ea typeface="Calibri"/>
                <a:cs typeface="Times New Roman"/>
              </a:rPr>
              <a:t>London,1673)13,18,20-23.  </a:t>
            </a:r>
            <a:endParaRPr lang="en-US" sz="2000" dirty="0">
              <a:ea typeface="Calibri"/>
              <a:cs typeface="Times New Roman"/>
            </a:endParaRPr>
          </a:p>
        </p:txBody>
      </p:sp>
    </p:spTree>
    <p:extLst>
      <p:ext uri="{BB962C8B-B14F-4D97-AF65-F5344CB8AC3E}">
        <p14:creationId xmlns:p14="http://schemas.microsoft.com/office/powerpoint/2010/main" val="3829330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4000" b="1" u="sng" dirty="0" smtClean="0"/>
              <a:t>William Lloyd </a:t>
            </a:r>
            <a:r>
              <a:rPr lang="en-US" sz="3100" dirty="0" smtClean="0"/>
              <a:t>(1627-1717) Anglican bishop</a:t>
            </a:r>
            <a:endParaRPr lang="en-US" sz="310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7446" y="1219200"/>
            <a:ext cx="4027906" cy="5410200"/>
          </a:xfrm>
        </p:spPr>
      </p:pic>
      <p:sp>
        <p:nvSpPr>
          <p:cNvPr id="4" name="Content Placeholder 3"/>
          <p:cNvSpPr>
            <a:spLocks noGrp="1"/>
          </p:cNvSpPr>
          <p:nvPr>
            <p:ph sz="half" idx="2"/>
          </p:nvPr>
        </p:nvSpPr>
        <p:spPr>
          <a:xfrm>
            <a:off x="4191000" y="1143000"/>
            <a:ext cx="4800600" cy="5562600"/>
          </a:xfrm>
        </p:spPr>
        <p:txBody>
          <a:bodyPr>
            <a:normAutofit/>
          </a:bodyPr>
          <a:lstStyle/>
          <a:p>
            <a:pPr marL="0" marR="0" indent="0">
              <a:spcBef>
                <a:spcPts val="0"/>
              </a:spcBef>
              <a:spcAft>
                <a:spcPts val="0"/>
              </a:spcAft>
              <a:buNone/>
            </a:pPr>
            <a:r>
              <a:rPr lang="en-US" dirty="0" smtClean="0">
                <a:solidFill>
                  <a:srgbClr val="000000"/>
                </a:solidFill>
                <a:latin typeface="Times New Roman"/>
                <a:ea typeface="Calibri"/>
              </a:rPr>
              <a:t>Taught that the 70th </a:t>
            </a:r>
            <a:r>
              <a:rPr lang="en-US" dirty="0">
                <a:solidFill>
                  <a:srgbClr val="000000"/>
                </a:solidFill>
                <a:latin typeface="Times New Roman"/>
                <a:ea typeface="Calibri"/>
              </a:rPr>
              <a:t>week </a:t>
            </a:r>
            <a:r>
              <a:rPr lang="en-US" dirty="0" smtClean="0">
                <a:solidFill>
                  <a:srgbClr val="000000"/>
                </a:solidFill>
                <a:latin typeface="Times New Roman"/>
                <a:ea typeface="Calibri"/>
              </a:rPr>
              <a:t>of Daniel was </a:t>
            </a:r>
            <a:r>
              <a:rPr lang="en-US" dirty="0">
                <a:solidFill>
                  <a:srgbClr val="000000"/>
                </a:solidFill>
                <a:latin typeface="Times New Roman"/>
                <a:ea typeface="Calibri"/>
              </a:rPr>
              <a:t>separated from the previous 69, which went from the command by </a:t>
            </a:r>
            <a:r>
              <a:rPr lang="en-US" dirty="0" err="1">
                <a:solidFill>
                  <a:srgbClr val="000000"/>
                </a:solidFill>
                <a:latin typeface="Times New Roman"/>
                <a:ea typeface="Calibri"/>
              </a:rPr>
              <a:t>Ataxerxes</a:t>
            </a:r>
            <a:r>
              <a:rPr lang="en-US" dirty="0">
                <a:solidFill>
                  <a:srgbClr val="000000"/>
                </a:solidFill>
                <a:latin typeface="Times New Roman"/>
                <a:ea typeface="Calibri"/>
              </a:rPr>
              <a:t> to rebuild Jerusalem until when the Messiah would be “cut off.”  No mention was made of the 70</a:t>
            </a:r>
            <a:r>
              <a:rPr lang="en-US" baseline="30000" dirty="0">
                <a:solidFill>
                  <a:srgbClr val="000000"/>
                </a:solidFill>
                <a:latin typeface="Times New Roman"/>
                <a:ea typeface="Calibri"/>
              </a:rPr>
              <a:t>th</a:t>
            </a:r>
            <a:r>
              <a:rPr lang="en-US" dirty="0">
                <a:solidFill>
                  <a:srgbClr val="000000"/>
                </a:solidFill>
                <a:latin typeface="Times New Roman"/>
                <a:ea typeface="Calibri"/>
              </a:rPr>
              <a:t> </a:t>
            </a:r>
            <a:r>
              <a:rPr lang="en-US" dirty="0" smtClean="0">
                <a:solidFill>
                  <a:srgbClr val="000000"/>
                </a:solidFill>
                <a:latin typeface="Times New Roman"/>
                <a:ea typeface="Calibri"/>
              </a:rPr>
              <a:t>week, </a:t>
            </a:r>
            <a:r>
              <a:rPr lang="en-US" dirty="0">
                <a:solidFill>
                  <a:srgbClr val="000000"/>
                </a:solidFill>
                <a:latin typeface="Times New Roman"/>
                <a:ea typeface="Calibri"/>
              </a:rPr>
              <a:t>which Lloyd thought would be separate from the 69 and come later</a:t>
            </a:r>
            <a:r>
              <a:rPr lang="en-US" dirty="0" smtClean="0">
                <a:solidFill>
                  <a:srgbClr val="000000"/>
                </a:solidFill>
                <a:latin typeface="Times New Roman"/>
                <a:ea typeface="Calibri"/>
              </a:rPr>
              <a:t>.</a:t>
            </a:r>
          </a:p>
          <a:p>
            <a:pPr marL="0" marR="0" indent="0">
              <a:spcBef>
                <a:spcPts val="0"/>
              </a:spcBef>
              <a:spcAft>
                <a:spcPts val="0"/>
              </a:spcAft>
              <a:buNone/>
            </a:pPr>
            <a:r>
              <a:rPr lang="en-US" sz="800" dirty="0" smtClean="0">
                <a:solidFill>
                  <a:srgbClr val="000000"/>
                </a:solidFill>
                <a:latin typeface="Times New Roman"/>
                <a:ea typeface="Calibri"/>
              </a:rPr>
              <a:t> </a:t>
            </a:r>
          </a:p>
          <a:p>
            <a:pPr marL="0" marR="0" indent="0">
              <a:spcBef>
                <a:spcPts val="0"/>
              </a:spcBef>
              <a:spcAft>
                <a:spcPts val="0"/>
              </a:spcAft>
              <a:buNone/>
            </a:pPr>
            <a:r>
              <a:rPr lang="en-US" sz="1800" dirty="0">
                <a:ea typeface="Calibri"/>
                <a:cs typeface="Times New Roman"/>
              </a:rPr>
              <a:t>-</a:t>
            </a:r>
            <a:r>
              <a:rPr lang="en-US" sz="1800" i="1" dirty="0" smtClean="0">
                <a:ea typeface="Calibri"/>
                <a:cs typeface="Times New Roman"/>
              </a:rPr>
              <a:t>An </a:t>
            </a:r>
            <a:r>
              <a:rPr lang="en-US" sz="1800" i="1" dirty="0">
                <a:ea typeface="Calibri"/>
                <a:cs typeface="Times New Roman"/>
              </a:rPr>
              <a:t>Exposition of the Prophecy of Seventy Weeks, which God sent to Daniel by the Angel Gabriel</a:t>
            </a:r>
            <a:r>
              <a:rPr lang="en-US" sz="1800" dirty="0">
                <a:ea typeface="Calibri"/>
                <a:cs typeface="Times New Roman"/>
              </a:rPr>
              <a:t> (n.p.,1690).</a:t>
            </a:r>
          </a:p>
          <a:p>
            <a:endParaRPr lang="en-US" dirty="0"/>
          </a:p>
        </p:txBody>
      </p:sp>
    </p:spTree>
    <p:extLst>
      <p:ext uri="{BB962C8B-B14F-4D97-AF65-F5344CB8AC3E}">
        <p14:creationId xmlns:p14="http://schemas.microsoft.com/office/powerpoint/2010/main" val="116054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8451544"/>
          </a:xfrm>
          <a:prstGeom prst="rect">
            <a:avLst/>
          </a:prstGeom>
        </p:spPr>
        <p:txBody>
          <a:bodyPr wrap="square">
            <a:spAutoFit/>
          </a:bodyPr>
          <a:lstStyle/>
          <a:p>
            <a:pPr marL="228600" marR="711200" algn="ctr">
              <a:lnSpc>
                <a:spcPct val="150000"/>
              </a:lnSpc>
              <a:spcBef>
                <a:spcPts val="0"/>
              </a:spcBef>
              <a:spcAft>
                <a:spcPts val="0"/>
              </a:spcAft>
              <a:tabLst>
                <a:tab pos="609600" algn="l"/>
              </a:tabLst>
            </a:pPr>
            <a:r>
              <a:rPr lang="en-US" b="1" dirty="0" smtClean="0">
                <a:effectLst/>
                <a:latin typeface="Times New Roman"/>
                <a:ea typeface="Calibri"/>
                <a:cs typeface="Times New Roman"/>
              </a:rPr>
              <a:t> </a:t>
            </a:r>
            <a:r>
              <a:rPr lang="en-US" sz="2200" b="1" u="sng" dirty="0" smtClean="0">
                <a:effectLst/>
                <a:latin typeface="Times New Roman"/>
                <a:ea typeface="Calibri"/>
                <a:cs typeface="Times New Roman"/>
              </a:rPr>
              <a:t>English Words Usage / Concept of Rapture</a:t>
            </a:r>
            <a:r>
              <a:rPr lang="en-US" sz="2200" b="1" dirty="0" smtClean="0">
                <a:effectLst/>
                <a:latin typeface="Times New Roman"/>
                <a:ea typeface="Calibri"/>
                <a:cs typeface="Times New Roman"/>
              </a:rPr>
              <a:t>  </a:t>
            </a:r>
          </a:p>
          <a:p>
            <a:pPr marL="228600" marR="711200" algn="ctr">
              <a:lnSpc>
                <a:spcPct val="150000"/>
              </a:lnSpc>
              <a:spcBef>
                <a:spcPts val="0"/>
              </a:spcBef>
              <a:spcAft>
                <a:spcPts val="0"/>
              </a:spcAft>
              <a:tabLst>
                <a:tab pos="609600" algn="l"/>
              </a:tabLst>
            </a:pPr>
            <a:r>
              <a:rPr lang="en-US" sz="800" b="1" dirty="0" smtClean="0">
                <a:effectLst/>
                <a:latin typeface="Times New Roman"/>
                <a:ea typeface="Calibri"/>
                <a:cs typeface="Times New Roman"/>
              </a:rPr>
              <a:t>              </a:t>
            </a:r>
            <a:endParaRPr lang="en-US" sz="800" dirty="0">
              <a:ea typeface="Calibri"/>
              <a:cs typeface="Times New Roman"/>
            </a:endParaRPr>
          </a:p>
          <a:p>
            <a:pPr marL="228600" marR="711200" lvl="0">
              <a:lnSpc>
                <a:spcPct val="115000"/>
              </a:lnSpc>
              <a:tabLst>
                <a:tab pos="609600" algn="l"/>
              </a:tabLst>
            </a:pPr>
            <a:r>
              <a:rPr lang="en-US" b="1" dirty="0" smtClean="0">
                <a:effectLst/>
                <a:latin typeface="Times New Roman"/>
                <a:ea typeface="Calibri"/>
                <a:cs typeface="Times New Roman"/>
              </a:rPr>
              <a:t>          </a:t>
            </a:r>
            <a:r>
              <a:rPr lang="en-US" b="1" u="sng" dirty="0" smtClean="0">
                <a:effectLst/>
                <a:latin typeface="Times New Roman"/>
                <a:ea typeface="Calibri"/>
                <a:cs typeface="Times New Roman"/>
              </a:rPr>
              <a:t>“Rapt”</a:t>
            </a:r>
            <a:r>
              <a:rPr lang="en-US" b="1" dirty="0" smtClean="0">
                <a:effectLst/>
                <a:latin typeface="Times New Roman"/>
                <a:ea typeface="Calibri"/>
                <a:cs typeface="Times New Roman"/>
              </a:rPr>
              <a:t>                           	 </a:t>
            </a:r>
            <a:r>
              <a:rPr lang="en-US" b="1" u="sng" dirty="0" smtClean="0">
                <a:effectLst/>
                <a:latin typeface="Times New Roman"/>
                <a:ea typeface="Calibri"/>
                <a:cs typeface="Times New Roman"/>
              </a:rPr>
              <a:t>“Rapture”</a:t>
            </a:r>
            <a:r>
              <a:rPr lang="en-US" b="1" dirty="0" smtClean="0">
                <a:effectLst/>
                <a:latin typeface="Times New Roman"/>
                <a:ea typeface="Calibri"/>
                <a:cs typeface="Times New Roman"/>
              </a:rPr>
              <a:t>		  </a:t>
            </a:r>
            <a:r>
              <a:rPr lang="en-US" b="1" u="sng" dirty="0" smtClean="0">
                <a:solidFill>
                  <a:prstClr val="black"/>
                </a:solidFill>
                <a:latin typeface="Times New Roman"/>
                <a:ea typeface="Calibri"/>
                <a:cs typeface="Times New Roman"/>
              </a:rPr>
              <a:t>“</a:t>
            </a:r>
            <a:r>
              <a:rPr lang="en-US" b="1" u="sng" dirty="0">
                <a:solidFill>
                  <a:prstClr val="black"/>
                </a:solidFill>
                <a:latin typeface="Times New Roman"/>
                <a:ea typeface="Calibri"/>
                <a:cs typeface="Times New Roman"/>
              </a:rPr>
              <a:t>Left </a:t>
            </a:r>
            <a:r>
              <a:rPr lang="en-US" b="1" u="sng" dirty="0" smtClean="0">
                <a:solidFill>
                  <a:prstClr val="black"/>
                </a:solidFill>
                <a:latin typeface="Times New Roman"/>
                <a:ea typeface="Calibri"/>
                <a:cs typeface="Times New Roman"/>
              </a:rPr>
              <a:t>Behind”</a:t>
            </a:r>
            <a:endParaRPr lang="en-US" dirty="0" smtClean="0">
              <a:effectLst/>
              <a:latin typeface="Times New Roman"/>
              <a:ea typeface="Calibri"/>
              <a:cs typeface="Times New Roman"/>
            </a:endParaRPr>
          </a:p>
          <a:p>
            <a:pPr marL="228600" marR="0">
              <a:lnSpc>
                <a:spcPct val="115000"/>
              </a:lnSpc>
              <a:spcBef>
                <a:spcPts val="0"/>
              </a:spcBef>
              <a:spcAft>
                <a:spcPts val="0"/>
              </a:spcAft>
              <a:tabLst>
                <a:tab pos="609600" algn="l"/>
              </a:tabLst>
            </a:pPr>
            <a:r>
              <a:rPr lang="en-US" sz="1700" dirty="0">
                <a:solidFill>
                  <a:srgbClr val="000000"/>
                </a:solidFill>
                <a:latin typeface="Times New Roman"/>
                <a:ea typeface="Calibri"/>
                <a:cs typeface="Times New Roman"/>
              </a:rPr>
              <a:t>Vernon Manuscript   1320s? 	     </a:t>
            </a:r>
            <a:r>
              <a:rPr lang="en-US" sz="1700" dirty="0" smtClean="0">
                <a:solidFill>
                  <a:srgbClr val="000000"/>
                </a:solidFill>
                <a:latin typeface="Times New Roman"/>
                <a:ea typeface="Calibri"/>
                <a:cs typeface="Times New Roman"/>
              </a:rPr>
              <a:t>Barton </a:t>
            </a:r>
            <a:r>
              <a:rPr lang="en-US" sz="1700" dirty="0">
                <a:solidFill>
                  <a:srgbClr val="000000"/>
                </a:solidFill>
                <a:latin typeface="Times New Roman"/>
                <a:ea typeface="Calibri"/>
                <a:cs typeface="Times New Roman"/>
              </a:rPr>
              <a:t>Holyday	</a:t>
            </a:r>
            <a:r>
              <a:rPr lang="en-US" sz="1700" dirty="0" smtClean="0">
                <a:solidFill>
                  <a:srgbClr val="000000"/>
                </a:solidFill>
                <a:latin typeface="Times New Roman"/>
                <a:ea typeface="Calibri"/>
                <a:cs typeface="Times New Roman"/>
              </a:rPr>
              <a:t>              1626          Robert </a:t>
            </a:r>
            <a:r>
              <a:rPr lang="en-US" sz="1700" dirty="0" err="1">
                <a:solidFill>
                  <a:srgbClr val="000000"/>
                </a:solidFill>
                <a:latin typeface="Times New Roman"/>
                <a:ea typeface="Calibri"/>
                <a:cs typeface="Times New Roman"/>
              </a:rPr>
              <a:t>Maton</a:t>
            </a:r>
            <a:r>
              <a:rPr lang="en-US" sz="1700" dirty="0">
                <a:solidFill>
                  <a:srgbClr val="000000"/>
                </a:solidFill>
                <a:latin typeface="Times New Roman"/>
                <a:ea typeface="Calibri"/>
                <a:cs typeface="Times New Roman"/>
              </a:rPr>
              <a:t>    </a:t>
            </a:r>
            <a:r>
              <a:rPr lang="en-US" sz="1700" dirty="0" smtClean="0">
                <a:solidFill>
                  <a:srgbClr val="000000"/>
                </a:solidFill>
                <a:latin typeface="Times New Roman"/>
                <a:ea typeface="Calibri"/>
                <a:cs typeface="Times New Roman"/>
              </a:rPr>
              <a:t>        1642</a:t>
            </a:r>
            <a:endParaRPr lang="en-US" sz="1100" dirty="0">
              <a:ea typeface="Calibri"/>
              <a:cs typeface="Times New Roman"/>
            </a:endParaRPr>
          </a:p>
          <a:p>
            <a:pPr marL="228600" marR="25400">
              <a:lnSpc>
                <a:spcPct val="115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John Lydgate	     1420	     </a:t>
            </a:r>
            <a:r>
              <a:rPr lang="en-US" sz="1700" dirty="0" smtClean="0">
                <a:solidFill>
                  <a:prstClr val="black"/>
                </a:solidFill>
                <a:latin typeface="Times New Roman" pitchFamily="18" charset="0"/>
                <a:ea typeface="Calibri"/>
                <a:cs typeface="Times New Roman" pitchFamily="18" charset="0"/>
              </a:rPr>
              <a:t>Joseph </a:t>
            </a:r>
            <a:r>
              <a:rPr lang="en-US" sz="1700" dirty="0">
                <a:solidFill>
                  <a:prstClr val="black"/>
                </a:solidFill>
                <a:latin typeface="Times New Roman" pitchFamily="18" charset="0"/>
                <a:ea typeface="Calibri"/>
                <a:cs typeface="Times New Roman" pitchFamily="18" charset="0"/>
              </a:rPr>
              <a:t>Mede*	</a:t>
            </a:r>
            <a:r>
              <a:rPr lang="en-US" sz="1700" dirty="0" smtClean="0">
                <a:solidFill>
                  <a:prstClr val="black"/>
                </a:solidFill>
                <a:latin typeface="Times New Roman" pitchFamily="18" charset="0"/>
                <a:ea typeface="Calibri"/>
                <a:cs typeface="Times New Roman" pitchFamily="18" charset="0"/>
              </a:rPr>
              <a:t>              1627          </a:t>
            </a:r>
            <a:r>
              <a:rPr lang="en-US" sz="1700" dirty="0" smtClean="0">
                <a:effectLst/>
                <a:latin typeface="Times New Roman" pitchFamily="18" charset="0"/>
                <a:ea typeface="Calibri"/>
                <a:cs typeface="Times New Roman" pitchFamily="18" charset="0"/>
              </a:rPr>
              <a:t>Thomas Vincent        1667</a:t>
            </a:r>
            <a:endParaRPr lang="en-US" sz="1700" dirty="0" smtClean="0">
              <a:latin typeface="Times New Roman" pitchFamily="18" charset="0"/>
              <a:ea typeface="Calibri"/>
              <a:cs typeface="Times New Roman" pitchFamily="18" charset="0"/>
            </a:endParaRPr>
          </a:p>
          <a:p>
            <a:pPr marL="228600" marR="25400">
              <a:lnSpc>
                <a:spcPct val="115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William Bond	     1531	     </a:t>
            </a:r>
            <a:r>
              <a:rPr lang="en-US" sz="1700" dirty="0" smtClean="0">
                <a:solidFill>
                  <a:prstClr val="black"/>
                </a:solidFill>
                <a:latin typeface="Times New Roman" pitchFamily="18" charset="0"/>
                <a:ea typeface="Calibri"/>
                <a:cs typeface="Times New Roman" pitchFamily="18" charset="0"/>
              </a:rPr>
              <a:t>Nathaniel </a:t>
            </a:r>
            <a:r>
              <a:rPr lang="en-US" sz="1700" dirty="0">
                <a:solidFill>
                  <a:prstClr val="black"/>
                </a:solidFill>
                <a:latin typeface="Times New Roman" pitchFamily="18" charset="0"/>
                <a:ea typeface="Calibri"/>
                <a:cs typeface="Times New Roman" pitchFamily="18" charset="0"/>
              </a:rPr>
              <a:t>Homes	</a:t>
            </a:r>
            <a:r>
              <a:rPr lang="en-US" sz="1700" dirty="0" smtClean="0">
                <a:solidFill>
                  <a:prstClr val="black"/>
                </a:solidFill>
                <a:latin typeface="Times New Roman" pitchFamily="18" charset="0"/>
                <a:ea typeface="Calibri"/>
                <a:cs typeface="Times New Roman" pitchFamily="18" charset="0"/>
              </a:rPr>
              <a:t>              1653          </a:t>
            </a:r>
            <a:r>
              <a:rPr lang="en-US" sz="1700" dirty="0" smtClean="0">
                <a:effectLst/>
                <a:latin typeface="Times New Roman" pitchFamily="18" charset="0"/>
                <a:ea typeface="Calibri"/>
                <a:cs typeface="Times New Roman" pitchFamily="18" charset="0"/>
              </a:rPr>
              <a:t>author of </a:t>
            </a:r>
            <a:r>
              <a:rPr lang="en-US" sz="1700" i="1" dirty="0" err="1" smtClean="0">
                <a:effectLst/>
                <a:latin typeface="Times New Roman" pitchFamily="18" charset="0"/>
                <a:ea typeface="Calibri"/>
                <a:cs typeface="Times New Roman" pitchFamily="18" charset="0"/>
              </a:rPr>
              <a:t>Theopolis</a:t>
            </a:r>
            <a:r>
              <a:rPr lang="en-US" sz="1700" dirty="0" smtClean="0">
                <a:effectLst/>
                <a:latin typeface="Times New Roman" pitchFamily="18" charset="0"/>
                <a:ea typeface="Calibri"/>
                <a:cs typeface="Times New Roman" pitchFamily="18" charset="0"/>
              </a:rPr>
              <a:t>   1672</a:t>
            </a:r>
            <a:endParaRPr lang="en-US" sz="1700" dirty="0">
              <a:latin typeface="Times New Roman" pitchFamily="18" charset="0"/>
              <a:ea typeface="Calibri"/>
              <a:cs typeface="Times New Roman" pitchFamily="18" charset="0"/>
            </a:endParaRPr>
          </a:p>
          <a:p>
            <a:pPr marL="228600" marR="25400">
              <a:lnSpc>
                <a:spcPct val="115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Thomas </a:t>
            </a:r>
            <a:r>
              <a:rPr lang="en-US" sz="1700" dirty="0" err="1" smtClean="0">
                <a:effectLst/>
                <a:latin typeface="Times New Roman" pitchFamily="18" charset="0"/>
                <a:ea typeface="Calibri"/>
                <a:cs typeface="Times New Roman" pitchFamily="18" charset="0"/>
              </a:rPr>
              <a:t>Draxe</a:t>
            </a:r>
            <a:r>
              <a:rPr lang="en-US" sz="1700" dirty="0" smtClean="0">
                <a:effectLst/>
                <a:latin typeface="Times New Roman" pitchFamily="18" charset="0"/>
                <a:ea typeface="Calibri"/>
                <a:cs typeface="Times New Roman" pitchFamily="18" charset="0"/>
              </a:rPr>
              <a:t>	     1613	</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a:t>
            </a:r>
            <a:r>
              <a:rPr lang="en-US" sz="1700" dirty="0" smtClean="0">
                <a:solidFill>
                  <a:prstClr val="black"/>
                </a:solidFill>
                <a:latin typeface="Times New Roman" pitchFamily="18" charset="0"/>
                <a:ea typeface="Calibri"/>
                <a:cs typeface="Times New Roman" pitchFamily="18" charset="0"/>
              </a:rPr>
              <a:t>Capt</a:t>
            </a:r>
            <a:r>
              <a:rPr lang="en-US" sz="1700" dirty="0">
                <a:solidFill>
                  <a:prstClr val="black"/>
                </a:solidFill>
                <a:latin typeface="Times New Roman" pitchFamily="18" charset="0"/>
                <a:ea typeface="Calibri"/>
                <a:cs typeface="Times New Roman" pitchFamily="18" charset="0"/>
              </a:rPr>
              <a:t>. John </a:t>
            </a:r>
            <a:r>
              <a:rPr lang="en-US" sz="1700" dirty="0" smtClean="0">
                <a:solidFill>
                  <a:prstClr val="black"/>
                </a:solidFill>
                <a:latin typeface="Times New Roman" pitchFamily="18" charset="0"/>
                <a:ea typeface="Calibri"/>
                <a:cs typeface="Times New Roman" pitchFamily="18" charset="0"/>
              </a:rPr>
              <a:t>Browne            1654 </a:t>
            </a:r>
            <a:r>
              <a:rPr lang="en-US" sz="1700" dirty="0" smtClean="0">
                <a:latin typeface="Times New Roman" pitchFamily="18" charset="0"/>
                <a:ea typeface="Calibri"/>
                <a:cs typeface="Times New Roman" pitchFamily="18" charset="0"/>
              </a:rPr>
              <a:t>         </a:t>
            </a:r>
            <a:r>
              <a:rPr lang="en-US" sz="1700" dirty="0" smtClean="0">
                <a:effectLst/>
                <a:latin typeface="Times New Roman" pitchFamily="18" charset="0"/>
                <a:ea typeface="Calibri"/>
                <a:cs typeface="Times New Roman" pitchFamily="18" charset="0"/>
              </a:rPr>
              <a:t>Oliver Heywood</a:t>
            </a:r>
            <a:r>
              <a:rPr lang="en-US" sz="1600" dirty="0" smtClean="0">
                <a:effectLst/>
                <a:latin typeface="Times New Roman" pitchFamily="18" charset="0"/>
                <a:ea typeface="Calibri"/>
                <a:cs typeface="Times New Roman" pitchFamily="18" charset="0"/>
              </a:rPr>
              <a:t>        </a:t>
            </a:r>
            <a:r>
              <a:rPr lang="en-US" sz="1700" dirty="0" smtClean="0">
                <a:effectLst/>
                <a:latin typeface="Times New Roman" pitchFamily="18" charset="0"/>
                <a:ea typeface="Calibri"/>
                <a:cs typeface="Times New Roman" pitchFamily="18" charset="0"/>
              </a:rPr>
              <a:t>1700</a:t>
            </a:r>
            <a:endParaRPr lang="en-US" sz="1700" dirty="0">
              <a:latin typeface="Times New Roman" pitchFamily="18" charset="0"/>
              <a:ea typeface="Calibri"/>
              <a:cs typeface="Times New Roman" pitchFamily="18" charset="0"/>
            </a:endParaRPr>
          </a:p>
          <a:p>
            <a:pPr marL="228600" marR="711200">
              <a:lnSpc>
                <a:spcPct val="115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Barton Holyday	     1626</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William Sherwin	         1665-1700</a:t>
            </a:r>
            <a:r>
              <a:rPr lang="en-US" sz="1700" dirty="0" smtClean="0">
                <a:effectLst/>
                <a:latin typeface="Times New Roman" pitchFamily="18" charset="0"/>
                <a:ea typeface="Calibri"/>
                <a:cs typeface="Times New Roman" pitchFamily="18" charset="0"/>
              </a:rPr>
              <a:t>	</a:t>
            </a:r>
            <a:endParaRPr lang="en-US" sz="1700" dirty="0" smtClean="0">
              <a:latin typeface="Times New Roman" pitchFamily="18" charset="0"/>
              <a:ea typeface="Calibri"/>
              <a:cs typeface="Times New Roman" pitchFamily="18" charset="0"/>
            </a:endParaRPr>
          </a:p>
          <a:p>
            <a:pPr marL="228600" marR="711200" lvl="0">
              <a:lnSpc>
                <a:spcPct val="115000"/>
              </a:lnSpc>
              <a:tabLst>
                <a:tab pos="609600" algn="l"/>
              </a:tabLst>
            </a:pPr>
            <a:r>
              <a:rPr lang="en-US" sz="1700" dirty="0" smtClean="0">
                <a:solidFill>
                  <a:prstClr val="black"/>
                </a:solidFill>
                <a:latin typeface="Times New Roman" pitchFamily="18" charset="0"/>
                <a:ea typeface="Calibri"/>
                <a:cs typeface="Times New Roman" pitchFamily="18" charset="0"/>
              </a:rPr>
              <a:t>Joseph </a:t>
            </a:r>
            <a:r>
              <a:rPr lang="en-US" sz="1700" dirty="0">
                <a:solidFill>
                  <a:prstClr val="black"/>
                </a:solidFill>
                <a:latin typeface="Times New Roman" pitchFamily="18" charset="0"/>
                <a:ea typeface="Calibri"/>
                <a:cs typeface="Times New Roman" pitchFamily="18" charset="0"/>
              </a:rPr>
              <a:t>Hall	     </a:t>
            </a:r>
            <a:r>
              <a:rPr lang="en-US" sz="1700" dirty="0" smtClean="0">
                <a:solidFill>
                  <a:prstClr val="black"/>
                </a:solidFill>
                <a:latin typeface="Times New Roman" pitchFamily="18" charset="0"/>
                <a:ea typeface="Calibri"/>
                <a:cs typeface="Times New Roman" pitchFamily="18" charset="0"/>
              </a:rPr>
              <a:t>1635</a:t>
            </a:r>
            <a:r>
              <a:rPr lang="en-US" sz="1700" dirty="0" smtClean="0">
                <a:effectLst/>
                <a:latin typeface="Times New Roman" pitchFamily="18" charset="0"/>
                <a:ea typeface="Calibri"/>
                <a:cs typeface="Times New Roman" pitchFamily="18" charset="0"/>
              </a:rPr>
              <a:t>         </a:t>
            </a:r>
            <a:r>
              <a:rPr lang="en-US" sz="1700" dirty="0" smtClean="0">
                <a:solidFill>
                  <a:prstClr val="black"/>
                </a:solidFill>
                <a:latin typeface="Times New Roman" pitchFamily="18" charset="0"/>
                <a:ea typeface="Calibri"/>
                <a:cs typeface="Times New Roman" pitchFamily="18" charset="0"/>
              </a:rPr>
              <a:t>Increase </a:t>
            </a:r>
            <a:r>
              <a:rPr lang="en-US" sz="1700" dirty="0">
                <a:solidFill>
                  <a:prstClr val="black"/>
                </a:solidFill>
                <a:latin typeface="Times New Roman" pitchFamily="18" charset="0"/>
                <a:ea typeface="Calibri"/>
                <a:cs typeface="Times New Roman" pitchFamily="18" charset="0"/>
              </a:rPr>
              <a:t>Mather	</a:t>
            </a:r>
            <a:r>
              <a:rPr lang="en-US" sz="1700" dirty="0" smtClean="0">
                <a:solidFill>
                  <a:prstClr val="black"/>
                </a:solidFill>
                <a:latin typeface="Times New Roman" pitchFamily="18" charset="0"/>
                <a:ea typeface="Calibri"/>
                <a:cs typeface="Times New Roman" pitchFamily="18" charset="0"/>
              </a:rPr>
              <a:t>              1709 </a:t>
            </a:r>
            <a:endParaRPr lang="en-US" sz="1700" dirty="0" smtClean="0">
              <a:effectLst/>
              <a:latin typeface="Times New Roman" pitchFamily="18" charset="0"/>
              <a:ea typeface="Calibri"/>
              <a:cs typeface="Times New Roman" pitchFamily="18" charset="0"/>
            </a:endParaRPr>
          </a:p>
          <a:p>
            <a:pPr marL="228600" marR="711200" lvl="0">
              <a:lnSpc>
                <a:spcPct val="115000"/>
              </a:lnSpc>
              <a:tabLst>
                <a:tab pos="609600" algn="l"/>
              </a:tabLst>
            </a:pPr>
            <a:r>
              <a:rPr lang="en-US" sz="1700" dirty="0">
                <a:solidFill>
                  <a:prstClr val="black"/>
                </a:solidFill>
                <a:latin typeface="Times New Roman" pitchFamily="18" charset="0"/>
                <a:ea typeface="Calibri"/>
                <a:cs typeface="Times New Roman" pitchFamily="18" charset="0"/>
              </a:rPr>
              <a:t>George Walker	     1638 </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a:t>
            </a:r>
            <a:r>
              <a:rPr lang="en-US" sz="1700" dirty="0" smtClean="0">
                <a:solidFill>
                  <a:prstClr val="black"/>
                </a:solidFill>
                <a:latin typeface="Times New Roman" pitchFamily="18" charset="0"/>
                <a:ea typeface="Calibri"/>
                <a:cs typeface="Times New Roman" pitchFamily="18" charset="0"/>
              </a:rPr>
              <a:t>Cotton </a:t>
            </a:r>
            <a:r>
              <a:rPr lang="en-US" sz="1700" dirty="0">
                <a:solidFill>
                  <a:prstClr val="black"/>
                </a:solidFill>
                <a:latin typeface="Times New Roman" pitchFamily="18" charset="0"/>
                <a:ea typeface="Calibri"/>
                <a:cs typeface="Times New Roman" pitchFamily="18" charset="0"/>
              </a:rPr>
              <a:t>Mather*	</a:t>
            </a:r>
            <a:r>
              <a:rPr lang="en-US" sz="1700" dirty="0" smtClean="0">
                <a:solidFill>
                  <a:prstClr val="black"/>
                </a:solidFill>
                <a:latin typeface="Times New Roman" pitchFamily="18" charset="0"/>
                <a:ea typeface="Calibri"/>
                <a:cs typeface="Times New Roman" pitchFamily="18" charset="0"/>
              </a:rPr>
              <a:t>              1726</a:t>
            </a:r>
            <a:endParaRPr lang="en-US" sz="1700" dirty="0" smtClean="0">
              <a:latin typeface="Times New Roman" pitchFamily="18" charset="0"/>
              <a:ea typeface="Calibri"/>
              <a:cs typeface="Times New Roman" pitchFamily="18" charset="0"/>
            </a:endParaRPr>
          </a:p>
          <a:p>
            <a:pPr marL="228600" marR="711200">
              <a:lnSpc>
                <a:spcPct val="115000"/>
              </a:lnSpc>
              <a:spcBef>
                <a:spcPts val="0"/>
              </a:spcBef>
              <a:spcAft>
                <a:spcPts val="0"/>
              </a:spcAft>
              <a:tabLst>
                <a:tab pos="609600" algn="l"/>
              </a:tabLst>
            </a:pPr>
            <a:r>
              <a:rPr lang="en-US" sz="1700" dirty="0" smtClean="0">
                <a:solidFill>
                  <a:prstClr val="black"/>
                </a:solidFill>
                <a:latin typeface="Times New Roman" pitchFamily="18" charset="0"/>
                <a:ea typeface="Calibri"/>
                <a:cs typeface="Times New Roman" pitchFamily="18" charset="0"/>
              </a:rPr>
              <a:t>William </a:t>
            </a:r>
            <a:r>
              <a:rPr lang="en-US" sz="1700" dirty="0">
                <a:solidFill>
                  <a:prstClr val="black"/>
                </a:solidFill>
                <a:latin typeface="Times New Roman" pitchFamily="18" charset="0"/>
                <a:ea typeface="Calibri"/>
                <a:cs typeface="Times New Roman" pitchFamily="18" charset="0"/>
              </a:rPr>
              <a:t>Sherwin       1665 </a:t>
            </a:r>
            <a:r>
              <a:rPr lang="en-US" sz="1700" dirty="0">
                <a:effectLst/>
                <a:latin typeface="Times New Roman" pitchFamily="18" charset="0"/>
                <a:ea typeface="Calibri"/>
                <a:cs typeface="Times New Roman" pitchFamily="18" charset="0"/>
              </a:rPr>
              <a:t>	</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a:t>
            </a:r>
            <a:r>
              <a:rPr lang="en-US" sz="1700" dirty="0" smtClean="0">
                <a:effectLst/>
                <a:latin typeface="Times New Roman" pitchFamily="18" charset="0"/>
                <a:ea typeface="Calibri"/>
                <a:cs typeface="Times New Roman" pitchFamily="18" charset="0"/>
              </a:rPr>
              <a:t>John Norris	              1738</a:t>
            </a:r>
            <a:endParaRPr lang="en-US" sz="1700" dirty="0">
              <a:latin typeface="Times New Roman" pitchFamily="18" charset="0"/>
              <a:ea typeface="Calibri"/>
              <a:cs typeface="Times New Roman" pitchFamily="18" charset="0"/>
            </a:endParaRPr>
          </a:p>
          <a:p>
            <a:pPr marL="228600" marR="711200">
              <a:lnSpc>
                <a:spcPct val="115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    				</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a:t>
            </a:r>
            <a:r>
              <a:rPr lang="en-US" sz="1700" dirty="0" smtClean="0">
                <a:effectLst/>
                <a:latin typeface="Times New Roman" pitchFamily="18" charset="0"/>
                <a:ea typeface="Calibri"/>
                <a:cs typeface="Times New Roman" pitchFamily="18" charset="0"/>
              </a:rPr>
              <a:t>Philip Doddridge 	              1739</a:t>
            </a:r>
            <a:endParaRPr lang="en-US" sz="1700" dirty="0">
              <a:latin typeface="Times New Roman" pitchFamily="18" charset="0"/>
              <a:ea typeface="Calibri"/>
              <a:cs typeface="Times New Roman" pitchFamily="18" charset="0"/>
            </a:endParaRPr>
          </a:p>
          <a:p>
            <a:pPr marL="228600" marR="711200">
              <a:lnSpc>
                <a:spcPct val="150000"/>
              </a:lnSpc>
              <a:spcBef>
                <a:spcPts val="0"/>
              </a:spcBef>
              <a:spcAft>
                <a:spcPts val="0"/>
              </a:spcAft>
              <a:tabLst>
                <a:tab pos="609600" algn="l"/>
              </a:tabLst>
            </a:pPr>
            <a:r>
              <a:rPr lang="en-US" sz="1700" dirty="0" smtClean="0">
                <a:effectLst/>
                <a:latin typeface="Times New Roman" pitchFamily="18" charset="0"/>
                <a:ea typeface="Calibri"/>
                <a:cs typeface="Times New Roman" pitchFamily="18" charset="0"/>
              </a:rPr>
              <a:t>				</a:t>
            </a:r>
            <a:r>
              <a:rPr lang="en-US" sz="1700" dirty="0">
                <a:latin typeface="Times New Roman" pitchFamily="18" charset="0"/>
                <a:ea typeface="Calibri"/>
                <a:cs typeface="Times New Roman" pitchFamily="18" charset="0"/>
              </a:rPr>
              <a:t> </a:t>
            </a:r>
            <a:r>
              <a:rPr lang="en-US" sz="1700" dirty="0" smtClean="0">
                <a:latin typeface="Times New Roman" pitchFamily="18" charset="0"/>
                <a:ea typeface="Calibri"/>
                <a:cs typeface="Times New Roman" pitchFamily="18" charset="0"/>
              </a:rPr>
              <a:t>    </a:t>
            </a:r>
            <a:r>
              <a:rPr lang="en-US" sz="1700" dirty="0" smtClean="0">
                <a:effectLst/>
                <a:latin typeface="Times New Roman" pitchFamily="18" charset="0"/>
                <a:ea typeface="Calibri"/>
                <a:cs typeface="Times New Roman" pitchFamily="18" charset="0"/>
              </a:rPr>
              <a:t>John Gill*	              1748</a:t>
            </a:r>
          </a:p>
          <a:p>
            <a:pPr marL="228600" marR="711200">
              <a:lnSpc>
                <a:spcPct val="150000"/>
              </a:lnSpc>
              <a:spcBef>
                <a:spcPts val="0"/>
              </a:spcBef>
              <a:spcAft>
                <a:spcPts val="0"/>
              </a:spcAft>
              <a:tabLst>
                <a:tab pos="609600" algn="l"/>
              </a:tabLst>
            </a:pPr>
            <a:r>
              <a:rPr lang="en-US" sz="1000" dirty="0" smtClean="0">
                <a:effectLst/>
                <a:latin typeface="Times New Roman" pitchFamily="18" charset="0"/>
                <a:ea typeface="Calibri"/>
                <a:cs typeface="Times New Roman" pitchFamily="18" charset="0"/>
              </a:rPr>
              <a:t>	</a:t>
            </a:r>
            <a:endParaRPr lang="en-US" sz="1000" dirty="0">
              <a:latin typeface="Times New Roman" pitchFamily="18" charset="0"/>
              <a:ea typeface="Calibri"/>
              <a:cs typeface="Times New Roman" pitchFamily="18" charset="0"/>
            </a:endParaRPr>
          </a:p>
          <a:p>
            <a:pPr marL="114300" marR="365760">
              <a:lnSpc>
                <a:spcPct val="115000"/>
              </a:lnSpc>
              <a:spcBef>
                <a:spcPts val="0"/>
              </a:spcBef>
              <a:spcAft>
                <a:spcPts val="0"/>
              </a:spcAft>
              <a:tabLst>
                <a:tab pos="609600" algn="l"/>
              </a:tabLst>
            </a:pPr>
            <a:r>
              <a:rPr lang="en-US" sz="1300" i="1" dirty="0" smtClean="0">
                <a:effectLst/>
                <a:latin typeface="Times New Roman"/>
                <a:ea typeface="Calibri"/>
                <a:cs typeface="Times New Roman"/>
              </a:rPr>
              <a:t>Note: Although ‘rapt’ and ‘rapture’ can refer to a spiritual or emotional experience of being ‘swept up into heaven’, those listed</a:t>
            </a:r>
            <a:endParaRPr lang="en-US" sz="1300" dirty="0">
              <a:ea typeface="Calibri"/>
              <a:cs typeface="Times New Roman"/>
            </a:endParaRPr>
          </a:p>
          <a:p>
            <a:pPr marL="114300" marR="365760">
              <a:lnSpc>
                <a:spcPct val="115000"/>
              </a:lnSpc>
              <a:spcBef>
                <a:spcPts val="0"/>
              </a:spcBef>
              <a:spcAft>
                <a:spcPts val="0"/>
              </a:spcAft>
              <a:tabLst>
                <a:tab pos="609600" algn="l"/>
              </a:tabLst>
            </a:pPr>
            <a:r>
              <a:rPr lang="en-US" sz="1300" i="1" dirty="0" smtClean="0">
                <a:effectLst/>
                <a:latin typeface="Times New Roman"/>
                <a:ea typeface="Calibri"/>
                <a:cs typeface="Times New Roman"/>
              </a:rPr>
              <a:t>    	are only those instances of a physical, corporeal ‘sweeping up’ within the context of Matthew 24 or 1 Thessalonians 4-5.</a:t>
            </a:r>
            <a:endParaRPr lang="en-US" sz="1300" dirty="0">
              <a:ea typeface="Calibri"/>
              <a:cs typeface="Times New Roman"/>
            </a:endParaRPr>
          </a:p>
          <a:p>
            <a:pPr marL="114300" marR="365760">
              <a:lnSpc>
                <a:spcPct val="115000"/>
              </a:lnSpc>
              <a:spcBef>
                <a:spcPts val="0"/>
              </a:spcBef>
              <a:spcAft>
                <a:spcPts val="0"/>
              </a:spcAft>
              <a:tabLst>
                <a:tab pos="609600" algn="l"/>
              </a:tabLst>
            </a:pPr>
            <a:r>
              <a:rPr lang="en-US" sz="1300" i="1" dirty="0" smtClean="0">
                <a:effectLst/>
                <a:latin typeface="Times New Roman"/>
                <a:ea typeface="Calibri"/>
                <a:cs typeface="Times New Roman"/>
              </a:rPr>
              <a:t>	Use of the words “Left Behind” is within the context of the rapture mentioned in Matthew 24 or 1 Thessalonians 4-5.</a:t>
            </a:r>
          </a:p>
          <a:p>
            <a:pPr marR="365760" algn="ctr">
              <a:lnSpc>
                <a:spcPct val="115000"/>
              </a:lnSpc>
              <a:tabLst>
                <a:tab pos="609600" algn="l"/>
              </a:tabLst>
            </a:pPr>
            <a:endParaRPr lang="en-US" sz="800" dirty="0">
              <a:ea typeface="Calibri"/>
              <a:cs typeface="Times New Roman"/>
            </a:endParaRPr>
          </a:p>
          <a:p>
            <a:pPr marR="365760" algn="ctr">
              <a:lnSpc>
                <a:spcPct val="115000"/>
              </a:lnSpc>
              <a:tabLst>
                <a:tab pos="609600" algn="l"/>
              </a:tabLst>
            </a:pPr>
            <a:r>
              <a:rPr lang="en-US" sz="1600" dirty="0" smtClean="0">
                <a:effectLst/>
                <a:latin typeface="Times New Roman"/>
                <a:ea typeface="Calibri"/>
                <a:cs typeface="Times New Roman"/>
              </a:rPr>
              <a:t>*</a:t>
            </a:r>
            <a:r>
              <a:rPr lang="en-US" sz="1600" b="1" u="sng" dirty="0" smtClean="0">
                <a:effectLst/>
                <a:latin typeface="Times New Roman"/>
                <a:ea typeface="Calibri"/>
                <a:cs typeface="Times New Roman"/>
              </a:rPr>
              <a:t>Those likely only Pre-Conflagration Rapture:</a:t>
            </a:r>
            <a:r>
              <a:rPr lang="en-US" sz="1600" b="1" dirty="0" smtClean="0">
                <a:effectLst/>
                <a:latin typeface="Times New Roman"/>
                <a:ea typeface="Calibri"/>
                <a:cs typeface="Times New Roman"/>
              </a:rPr>
              <a:t> </a:t>
            </a:r>
          </a:p>
          <a:p>
            <a:pPr marR="365760" algn="ctr">
              <a:lnSpc>
                <a:spcPct val="115000"/>
              </a:lnSpc>
              <a:tabLst>
                <a:tab pos="609600" algn="l"/>
              </a:tabLst>
            </a:pPr>
            <a:r>
              <a:rPr lang="en-US" sz="1600" dirty="0" smtClean="0">
                <a:effectLst/>
                <a:latin typeface="Times New Roman"/>
                <a:ea typeface="Calibri"/>
                <a:cs typeface="Times New Roman"/>
              </a:rPr>
              <a:t>Thomas </a:t>
            </a:r>
            <a:r>
              <a:rPr lang="en-US" sz="1600" dirty="0" err="1" smtClean="0">
                <a:effectLst/>
                <a:latin typeface="Times New Roman"/>
                <a:ea typeface="Calibri"/>
                <a:cs typeface="Times New Roman"/>
              </a:rPr>
              <a:t>Draxe</a:t>
            </a:r>
            <a:r>
              <a:rPr lang="en-US" sz="1600" dirty="0" smtClean="0">
                <a:effectLst/>
                <a:latin typeface="Times New Roman"/>
                <a:ea typeface="Calibri"/>
                <a:cs typeface="Times New Roman"/>
              </a:rPr>
              <a:t>, Joseph Mede, Cotton Mather, </a:t>
            </a:r>
            <a:r>
              <a:rPr lang="en-US" sz="1600" dirty="0" err="1" smtClean="0">
                <a:effectLst/>
                <a:latin typeface="Times New Roman"/>
                <a:ea typeface="Calibri"/>
                <a:cs typeface="Times New Roman"/>
              </a:rPr>
              <a:t>Praisegod</a:t>
            </a:r>
            <a:r>
              <a:rPr lang="en-US" sz="1600" dirty="0" smtClean="0">
                <a:effectLst/>
                <a:latin typeface="Times New Roman"/>
                <a:ea typeface="Calibri"/>
                <a:cs typeface="Times New Roman"/>
              </a:rPr>
              <a:t> Barebones, William Hooke, John Gill</a:t>
            </a:r>
            <a:endParaRPr lang="en-US" sz="1600" dirty="0">
              <a:ea typeface="Calibri"/>
              <a:cs typeface="Times New Roman"/>
            </a:endParaRPr>
          </a:p>
          <a:p>
            <a:pPr marL="114300" marR="365760" algn="ctr">
              <a:lnSpc>
                <a:spcPct val="115000"/>
              </a:lnSpc>
              <a:spcBef>
                <a:spcPts val="0"/>
              </a:spcBef>
              <a:spcAft>
                <a:spcPts val="0"/>
              </a:spcAft>
              <a:tabLst>
                <a:tab pos="609600" algn="l"/>
              </a:tabLst>
            </a:pPr>
            <a:endParaRPr lang="en-US" sz="800" i="1" dirty="0" smtClean="0">
              <a:latin typeface="Times New Roman"/>
              <a:cs typeface="Times New Roman"/>
            </a:endParaRPr>
          </a:p>
          <a:p>
            <a:pPr marR="365760" lvl="0" algn="ctr">
              <a:lnSpc>
                <a:spcPct val="115000"/>
              </a:lnSpc>
              <a:tabLst>
                <a:tab pos="609600" algn="l"/>
              </a:tabLst>
            </a:pPr>
            <a:r>
              <a:rPr lang="en-US" sz="1700" b="1" u="sng" dirty="0">
                <a:solidFill>
                  <a:prstClr val="black"/>
                </a:solidFill>
                <a:latin typeface="Times New Roman"/>
                <a:ea typeface="Calibri"/>
                <a:cs typeface="Times New Roman"/>
              </a:rPr>
              <a:t>Although not pre-</a:t>
            </a:r>
            <a:r>
              <a:rPr lang="en-US" sz="1700" b="1" u="sng" dirty="0" err="1">
                <a:solidFill>
                  <a:prstClr val="black"/>
                </a:solidFill>
                <a:latin typeface="Times New Roman"/>
                <a:ea typeface="Calibri"/>
                <a:cs typeface="Times New Roman"/>
              </a:rPr>
              <a:t>trib</a:t>
            </a:r>
            <a:r>
              <a:rPr lang="en-US" sz="1700" b="1" u="sng" dirty="0">
                <a:solidFill>
                  <a:prstClr val="black"/>
                </a:solidFill>
                <a:latin typeface="Times New Roman"/>
                <a:ea typeface="Calibri"/>
                <a:cs typeface="Times New Roman"/>
              </a:rPr>
              <a:t>, mention others who were:</a:t>
            </a:r>
            <a:r>
              <a:rPr lang="en-US" sz="1700" dirty="0">
                <a:solidFill>
                  <a:prstClr val="black"/>
                </a:solidFill>
                <a:latin typeface="Times New Roman"/>
                <a:ea typeface="Calibri"/>
                <a:cs typeface="Times New Roman"/>
              </a:rPr>
              <a:t> </a:t>
            </a:r>
          </a:p>
          <a:p>
            <a:pPr marR="365760" lvl="0" algn="ctr">
              <a:lnSpc>
                <a:spcPct val="115000"/>
              </a:lnSpc>
              <a:tabLst>
                <a:tab pos="609600" algn="l"/>
              </a:tabLst>
            </a:pPr>
            <a:r>
              <a:rPr lang="en-US" sz="1700" dirty="0">
                <a:solidFill>
                  <a:prstClr val="black"/>
                </a:solidFill>
                <a:latin typeface="Times New Roman"/>
                <a:ea typeface="Calibri"/>
                <a:cs typeface="Times New Roman"/>
              </a:rPr>
              <a:t>Thomas Collier 1674, </a:t>
            </a:r>
            <a:r>
              <a:rPr lang="en-US" sz="1700" dirty="0" err="1">
                <a:solidFill>
                  <a:prstClr val="black"/>
                </a:solidFill>
                <a:latin typeface="Times New Roman"/>
                <a:ea typeface="Calibri"/>
                <a:cs typeface="Times New Roman"/>
              </a:rPr>
              <a:t>Praisegod</a:t>
            </a:r>
            <a:r>
              <a:rPr lang="en-US" sz="1700" dirty="0">
                <a:solidFill>
                  <a:prstClr val="black"/>
                </a:solidFill>
                <a:latin typeface="Times New Roman"/>
                <a:ea typeface="Calibri"/>
                <a:cs typeface="Times New Roman"/>
              </a:rPr>
              <a:t> Barebones 1675,</a:t>
            </a:r>
            <a:r>
              <a:rPr lang="en-US" sz="1700" dirty="0">
                <a:solidFill>
                  <a:prstClr val="black"/>
                </a:solidFill>
                <a:ea typeface="Calibri"/>
                <a:cs typeface="Times New Roman"/>
              </a:rPr>
              <a:t> </a:t>
            </a:r>
            <a:r>
              <a:rPr lang="en-US" sz="1700" dirty="0">
                <a:solidFill>
                  <a:prstClr val="black"/>
                </a:solidFill>
                <a:latin typeface="Times New Roman"/>
                <a:ea typeface="Calibri"/>
                <a:cs typeface="Times New Roman"/>
              </a:rPr>
              <a:t>Thomas Burnett 1681, Pierre </a:t>
            </a:r>
            <a:r>
              <a:rPr lang="en-US" sz="1700" dirty="0" err="1">
                <a:solidFill>
                  <a:prstClr val="black"/>
                </a:solidFill>
                <a:latin typeface="Times New Roman"/>
                <a:ea typeface="Calibri"/>
                <a:cs typeface="Times New Roman"/>
              </a:rPr>
              <a:t>Jurieu</a:t>
            </a:r>
            <a:r>
              <a:rPr lang="en-US" sz="1700" dirty="0">
                <a:solidFill>
                  <a:prstClr val="black"/>
                </a:solidFill>
                <a:latin typeface="Times New Roman"/>
                <a:ea typeface="Calibri"/>
                <a:cs typeface="Times New Roman"/>
              </a:rPr>
              <a:t> 1687</a:t>
            </a:r>
            <a:endParaRPr lang="en-US" sz="1700" dirty="0">
              <a:solidFill>
                <a:prstClr val="black"/>
              </a:solidFill>
            </a:endParaRPr>
          </a:p>
          <a:p>
            <a:pPr marL="114300" marR="365760">
              <a:lnSpc>
                <a:spcPct val="115000"/>
              </a:lnSpc>
              <a:spcBef>
                <a:spcPts val="0"/>
              </a:spcBef>
              <a:spcAft>
                <a:spcPts val="0"/>
              </a:spcAft>
              <a:tabLst>
                <a:tab pos="609600" algn="l"/>
              </a:tabLst>
            </a:pPr>
            <a:endParaRPr lang="en-US" sz="1200" i="1" dirty="0">
              <a:latin typeface="Times New Roman"/>
              <a:cs typeface="Times New Roman"/>
            </a:endParaRPr>
          </a:p>
          <a:p>
            <a:pPr marL="114300" marR="365760">
              <a:lnSpc>
                <a:spcPct val="115000"/>
              </a:lnSpc>
              <a:spcBef>
                <a:spcPts val="0"/>
              </a:spcBef>
              <a:spcAft>
                <a:spcPts val="0"/>
              </a:spcAft>
              <a:tabLst>
                <a:tab pos="609600" algn="l"/>
              </a:tabLst>
            </a:pPr>
            <a:endParaRPr lang="en-US" sz="1200" i="1" dirty="0" smtClean="0">
              <a:latin typeface="Times New Roman"/>
              <a:cs typeface="Times New Roman"/>
            </a:endParaRPr>
          </a:p>
          <a:p>
            <a:pPr marL="114300" marR="365760">
              <a:lnSpc>
                <a:spcPct val="115000"/>
              </a:lnSpc>
              <a:spcBef>
                <a:spcPts val="0"/>
              </a:spcBef>
              <a:spcAft>
                <a:spcPts val="0"/>
              </a:spcAft>
              <a:tabLst>
                <a:tab pos="609600" algn="l"/>
              </a:tabLst>
            </a:pPr>
            <a:endParaRPr lang="en-US" sz="1200" i="1" dirty="0">
              <a:latin typeface="Times New Roman"/>
              <a:cs typeface="Times New Roman"/>
            </a:endParaRPr>
          </a:p>
          <a:p>
            <a:pPr marL="114300" marR="365760">
              <a:lnSpc>
                <a:spcPct val="115000"/>
              </a:lnSpc>
              <a:spcBef>
                <a:spcPts val="0"/>
              </a:spcBef>
              <a:spcAft>
                <a:spcPts val="0"/>
              </a:spcAft>
              <a:tabLst>
                <a:tab pos="609600" algn="l"/>
              </a:tabLst>
            </a:pPr>
            <a:endParaRPr lang="en-US" sz="1200" i="1" dirty="0" smtClean="0">
              <a:latin typeface="Times New Roman"/>
              <a:cs typeface="Times New Roman"/>
            </a:endParaRPr>
          </a:p>
          <a:p>
            <a:pPr marL="114300" marR="365760">
              <a:lnSpc>
                <a:spcPct val="115000"/>
              </a:lnSpc>
              <a:spcBef>
                <a:spcPts val="0"/>
              </a:spcBef>
              <a:spcAft>
                <a:spcPts val="0"/>
              </a:spcAft>
              <a:tabLst>
                <a:tab pos="609600" algn="l"/>
              </a:tabLst>
            </a:pPr>
            <a:endParaRPr lang="en-US" sz="1200" i="1" dirty="0">
              <a:latin typeface="Times New Roman"/>
              <a:cs typeface="Times New Roman"/>
            </a:endParaRPr>
          </a:p>
          <a:p>
            <a:pPr marL="114300" marR="365760">
              <a:lnSpc>
                <a:spcPct val="115000"/>
              </a:lnSpc>
              <a:spcBef>
                <a:spcPts val="0"/>
              </a:spcBef>
              <a:spcAft>
                <a:spcPts val="0"/>
              </a:spcAft>
              <a:tabLst>
                <a:tab pos="609600" algn="l"/>
              </a:tabLst>
            </a:pPr>
            <a:endParaRPr lang="en-US" sz="1200" i="1" dirty="0" smtClean="0">
              <a:latin typeface="Times New Roman"/>
              <a:cs typeface="Times New Roman"/>
            </a:endParaRPr>
          </a:p>
          <a:p>
            <a:pPr marL="114300" marR="365760">
              <a:lnSpc>
                <a:spcPct val="115000"/>
              </a:lnSpc>
              <a:spcBef>
                <a:spcPts val="0"/>
              </a:spcBef>
              <a:spcAft>
                <a:spcPts val="0"/>
              </a:spcAft>
              <a:tabLst>
                <a:tab pos="609600" algn="l"/>
              </a:tabLst>
            </a:pPr>
            <a:endParaRPr lang="en-US" dirty="0"/>
          </a:p>
        </p:txBody>
      </p:sp>
    </p:spTree>
    <p:extLst>
      <p:ext uri="{BB962C8B-B14F-4D97-AF65-F5344CB8AC3E}">
        <p14:creationId xmlns:p14="http://schemas.microsoft.com/office/powerpoint/2010/main" val="412622560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639762"/>
          </a:xfrm>
        </p:spPr>
        <p:txBody>
          <a:bodyPr>
            <a:normAutofit fontScale="90000"/>
          </a:bodyPr>
          <a:lstStyle/>
          <a:p>
            <a:r>
              <a:rPr lang="en-US" sz="4000" b="1" u="sng" dirty="0" smtClean="0"/>
              <a:t>Benjamin Marshall </a:t>
            </a:r>
            <a:r>
              <a:rPr lang="en-US" sz="3200" dirty="0" smtClean="0"/>
              <a:t>(fl.1690-1730) rector </a:t>
            </a:r>
            <a:r>
              <a:rPr lang="en-US" sz="3200" dirty="0" err="1" smtClean="0"/>
              <a:t>Gloucs</a:t>
            </a:r>
            <a:endParaRPr lang="en-US" sz="3200" dirty="0"/>
          </a:p>
        </p:txBody>
      </p:sp>
      <p:sp>
        <p:nvSpPr>
          <p:cNvPr id="3" name="Content Placeholder 2"/>
          <p:cNvSpPr>
            <a:spLocks noGrp="1"/>
          </p:cNvSpPr>
          <p:nvPr>
            <p:ph idx="1"/>
          </p:nvPr>
        </p:nvSpPr>
        <p:spPr>
          <a:xfrm>
            <a:off x="152400" y="1066800"/>
            <a:ext cx="8763000" cy="5638800"/>
          </a:xfrm>
        </p:spPr>
        <p:txBody>
          <a:bodyPr>
            <a:normAutofit fontScale="77500" lnSpcReduction="20000"/>
          </a:bodyPr>
          <a:lstStyle/>
          <a:p>
            <a:r>
              <a:rPr lang="en-US" sz="3600" u="sng" dirty="0" smtClean="0"/>
              <a:t>Defended Bishop Lloyd after Lloyd’s death:</a:t>
            </a:r>
          </a:p>
          <a:p>
            <a:pPr marL="0" marR="0" indent="0">
              <a:spcBef>
                <a:spcPts val="0"/>
              </a:spcBef>
              <a:spcAft>
                <a:spcPts val="0"/>
              </a:spcAft>
              <a:buNone/>
            </a:pPr>
            <a:r>
              <a:rPr lang="en-US" dirty="0">
                <a:solidFill>
                  <a:srgbClr val="000000"/>
                </a:solidFill>
                <a:latin typeface="Times New Roman"/>
                <a:ea typeface="Calibri"/>
              </a:rPr>
              <a:t>“Those sixty nine </a:t>
            </a:r>
            <a:r>
              <a:rPr lang="en-US" dirty="0" err="1">
                <a:solidFill>
                  <a:srgbClr val="000000"/>
                </a:solidFill>
                <a:latin typeface="Times New Roman"/>
                <a:ea typeface="Calibri"/>
              </a:rPr>
              <a:t>Septenaries</a:t>
            </a:r>
            <a:r>
              <a:rPr lang="en-US" dirty="0">
                <a:solidFill>
                  <a:srgbClr val="000000"/>
                </a:solidFill>
                <a:latin typeface="Times New Roman"/>
                <a:ea typeface="Calibri"/>
              </a:rPr>
              <a:t> of Years ended in the Year of Christ 32… Consequently a </a:t>
            </a:r>
            <a:r>
              <a:rPr lang="en-US" dirty="0" err="1">
                <a:solidFill>
                  <a:srgbClr val="000000"/>
                </a:solidFill>
                <a:latin typeface="Times New Roman"/>
                <a:ea typeface="Calibri"/>
              </a:rPr>
              <a:t>Propheitik</a:t>
            </a:r>
            <a:r>
              <a:rPr lang="en-US" dirty="0">
                <a:solidFill>
                  <a:srgbClr val="000000"/>
                </a:solidFill>
                <a:latin typeface="Times New Roman"/>
                <a:ea typeface="Calibri"/>
              </a:rPr>
              <a:t> Week, or one other </a:t>
            </a:r>
            <a:r>
              <a:rPr lang="en-US" dirty="0" err="1">
                <a:solidFill>
                  <a:srgbClr val="000000"/>
                </a:solidFill>
                <a:latin typeface="Times New Roman"/>
                <a:ea typeface="Calibri"/>
              </a:rPr>
              <a:t>Septenary</a:t>
            </a:r>
            <a:r>
              <a:rPr lang="en-US" dirty="0">
                <a:solidFill>
                  <a:srgbClr val="000000"/>
                </a:solidFill>
                <a:latin typeface="Times New Roman"/>
                <a:ea typeface="Calibri"/>
              </a:rPr>
              <a:t> of Years is still remaining, and without any Succession of Time for it in the Prophecy. However this remaining week of the Seventy… We are not at a loss for it. Look for it in the remaining Single Week of the Prophecy distinctly spoken afterwards… When the Angel had done with those two Periods of this Prophecy, He afterwards tells the Prophet expressly of another of One Week only, distinguishing that more immediately in the Half Part thereof</a:t>
            </a:r>
            <a:r>
              <a:rPr lang="en-US" dirty="0" smtClean="0">
                <a:solidFill>
                  <a:srgbClr val="000000"/>
                </a:solidFill>
                <a:latin typeface="Times New Roman"/>
                <a:ea typeface="Calibri"/>
              </a:rPr>
              <a:t>.”</a:t>
            </a:r>
          </a:p>
          <a:p>
            <a:pPr marL="0" lvl="0" indent="0">
              <a:spcBef>
                <a:spcPts val="0"/>
              </a:spcBef>
              <a:buNone/>
              <a:tabLst>
                <a:tab pos="457200" algn="l"/>
              </a:tabLst>
            </a:pPr>
            <a:r>
              <a:rPr lang="en-US" sz="2500" dirty="0">
                <a:solidFill>
                  <a:srgbClr val="000000"/>
                </a:solidFill>
                <a:ea typeface="Calibri"/>
                <a:cs typeface="Times New Roman"/>
              </a:rPr>
              <a:t>-</a:t>
            </a:r>
            <a:r>
              <a:rPr lang="en-US" sz="2500" i="1" dirty="0" smtClean="0">
                <a:solidFill>
                  <a:srgbClr val="000000"/>
                </a:solidFill>
                <a:ea typeface="Calibri"/>
                <a:cs typeface="Times New Roman"/>
              </a:rPr>
              <a:t>Three </a:t>
            </a:r>
            <a:r>
              <a:rPr lang="en-US" sz="2500" i="1" dirty="0">
                <a:solidFill>
                  <a:srgbClr val="000000"/>
                </a:solidFill>
                <a:ea typeface="Calibri"/>
                <a:cs typeface="Times New Roman"/>
              </a:rPr>
              <a:t>Letters in Vindication of the late Bishop Lloyd’s Hypothesis of Daniel’s Prophecy</a:t>
            </a:r>
            <a:r>
              <a:rPr lang="en-US" sz="2500" dirty="0">
                <a:solidFill>
                  <a:srgbClr val="000000"/>
                </a:solidFill>
                <a:ea typeface="Calibri"/>
                <a:cs typeface="Times New Roman"/>
              </a:rPr>
              <a:t> (London,1728), </a:t>
            </a:r>
            <a:r>
              <a:rPr lang="en-US" sz="2500" dirty="0" smtClean="0">
                <a:solidFill>
                  <a:srgbClr val="000000"/>
                </a:solidFill>
                <a:ea typeface="Calibri"/>
                <a:cs typeface="Times New Roman"/>
              </a:rPr>
              <a:t>44-45.</a:t>
            </a:r>
            <a:endParaRPr lang="en-US" sz="1600" dirty="0" smtClean="0">
              <a:latin typeface="Times New Roman"/>
              <a:ea typeface="Calibri"/>
            </a:endParaRPr>
          </a:p>
          <a:p>
            <a:pPr marL="0" marR="0" indent="0">
              <a:spcBef>
                <a:spcPts val="0"/>
              </a:spcBef>
              <a:spcAft>
                <a:spcPts val="0"/>
              </a:spcAft>
              <a:buNone/>
            </a:pPr>
            <a:r>
              <a:rPr lang="en-US" sz="1500" dirty="0">
                <a:ea typeface="Calibri"/>
                <a:cs typeface="Times New Roman"/>
              </a:rPr>
              <a:t> </a:t>
            </a:r>
          </a:p>
          <a:p>
            <a:pPr lvl="0">
              <a:spcBef>
                <a:spcPts val="0"/>
              </a:spcBef>
              <a:buFont typeface="Arial"/>
              <a:buChar char="•"/>
              <a:tabLst>
                <a:tab pos="457200" algn="l"/>
              </a:tabLst>
            </a:pPr>
            <a:r>
              <a:rPr lang="en-US" sz="3600" u="sng" dirty="0">
                <a:solidFill>
                  <a:srgbClr val="000000"/>
                </a:solidFill>
                <a:latin typeface="Times New Roman"/>
                <a:ea typeface="Calibri"/>
              </a:rPr>
              <a:t>P</a:t>
            </a:r>
            <a:r>
              <a:rPr lang="en-US" sz="3600" u="sng" dirty="0" smtClean="0">
                <a:solidFill>
                  <a:srgbClr val="000000"/>
                </a:solidFill>
                <a:latin typeface="Times New Roman"/>
                <a:ea typeface="Calibri"/>
              </a:rPr>
              <a:t>ointed </a:t>
            </a:r>
            <a:r>
              <a:rPr lang="en-US" sz="3600" u="sng" dirty="0">
                <a:solidFill>
                  <a:srgbClr val="000000"/>
                </a:solidFill>
                <a:latin typeface="Times New Roman"/>
                <a:ea typeface="Calibri"/>
              </a:rPr>
              <a:t>out </a:t>
            </a:r>
            <a:r>
              <a:rPr lang="en-US" sz="3600" u="sng" dirty="0" smtClean="0">
                <a:solidFill>
                  <a:srgbClr val="000000"/>
                </a:solidFill>
                <a:latin typeface="Times New Roman"/>
                <a:ea typeface="Calibri"/>
              </a:rPr>
              <a:t>the </a:t>
            </a:r>
            <a:r>
              <a:rPr lang="en-US" sz="3600" u="sng" dirty="0">
                <a:solidFill>
                  <a:srgbClr val="000000"/>
                </a:solidFill>
                <a:latin typeface="Times New Roman"/>
                <a:ea typeface="Calibri"/>
              </a:rPr>
              <a:t>Angel who gave the prophecy to </a:t>
            </a:r>
            <a:r>
              <a:rPr lang="en-US" sz="3600" u="sng" dirty="0" smtClean="0">
                <a:solidFill>
                  <a:srgbClr val="000000"/>
                </a:solidFill>
                <a:latin typeface="Times New Roman"/>
                <a:ea typeface="Calibri"/>
              </a:rPr>
              <a:t>Daniel:</a:t>
            </a:r>
          </a:p>
          <a:p>
            <a:pPr marL="0" lvl="0" indent="0">
              <a:spcBef>
                <a:spcPts val="0"/>
              </a:spcBef>
              <a:buNone/>
              <a:tabLst>
                <a:tab pos="457200" algn="l"/>
              </a:tabLst>
            </a:pPr>
            <a:r>
              <a:rPr lang="en-US" dirty="0" smtClean="0">
                <a:solidFill>
                  <a:srgbClr val="000000"/>
                </a:solidFill>
                <a:latin typeface="Times New Roman"/>
                <a:ea typeface="Calibri"/>
              </a:rPr>
              <a:t>“</a:t>
            </a:r>
            <a:r>
              <a:rPr lang="en-US" dirty="0" err="1">
                <a:solidFill>
                  <a:srgbClr val="000000"/>
                </a:solidFill>
                <a:latin typeface="Times New Roman"/>
                <a:ea typeface="Calibri"/>
              </a:rPr>
              <a:t>detach’d</a:t>
            </a:r>
            <a:r>
              <a:rPr lang="en-US" dirty="0">
                <a:solidFill>
                  <a:srgbClr val="000000"/>
                </a:solidFill>
                <a:latin typeface="Times New Roman"/>
                <a:ea typeface="Calibri"/>
              </a:rPr>
              <a:t> the Week from the other sixty nine Weeks…he separated it from having any Succession of Time with them.”</a:t>
            </a:r>
            <a:r>
              <a:rPr lang="en-US" dirty="0">
                <a:solidFill>
                  <a:srgbClr val="000000"/>
                </a:solidFill>
              </a:rPr>
              <a:t>  </a:t>
            </a:r>
            <a:r>
              <a:rPr lang="en-US" sz="2400" dirty="0" smtClean="0">
                <a:solidFill>
                  <a:srgbClr val="000000"/>
                </a:solidFill>
                <a:ea typeface="Calibri"/>
                <a:cs typeface="Times New Roman"/>
              </a:rPr>
              <a:t>Ibid</a:t>
            </a:r>
            <a:r>
              <a:rPr lang="en-US" sz="2400" dirty="0">
                <a:solidFill>
                  <a:srgbClr val="000000"/>
                </a:solidFill>
                <a:ea typeface="Calibri"/>
                <a:cs typeface="Times New Roman"/>
              </a:rPr>
              <a:t>., 48. </a:t>
            </a:r>
            <a:endParaRPr lang="en-US" sz="2400" dirty="0" smtClean="0">
              <a:solidFill>
                <a:srgbClr val="000000"/>
              </a:solidFill>
              <a:ea typeface="Calibri"/>
              <a:cs typeface="Times New Roman"/>
            </a:endParaRPr>
          </a:p>
          <a:p>
            <a:pPr marL="0" lvl="0" indent="0">
              <a:spcBef>
                <a:spcPts val="0"/>
              </a:spcBef>
              <a:buNone/>
              <a:tabLst>
                <a:tab pos="457200" algn="l"/>
              </a:tabLst>
            </a:pPr>
            <a:endParaRPr lang="en-US" sz="1500" dirty="0" smtClean="0">
              <a:solidFill>
                <a:srgbClr val="000000"/>
              </a:solidFill>
              <a:ea typeface="Calibri"/>
              <a:cs typeface="Times New Roman"/>
            </a:endParaRPr>
          </a:p>
          <a:p>
            <a:pPr marL="0" indent="0" algn="ctr">
              <a:spcBef>
                <a:spcPts val="0"/>
              </a:spcBef>
              <a:buNone/>
              <a:tabLst>
                <a:tab pos="457200" algn="l"/>
              </a:tabLst>
            </a:pPr>
            <a:r>
              <a:rPr lang="en-US" sz="3000" i="1" dirty="0" smtClean="0">
                <a:latin typeface="Times New Roman"/>
                <a:ea typeface="Calibri"/>
              </a:rPr>
              <a:t>(This set </a:t>
            </a:r>
            <a:r>
              <a:rPr lang="en-US" sz="3000" i="1" dirty="0">
                <a:latin typeface="Times New Roman"/>
                <a:ea typeface="Calibri"/>
              </a:rPr>
              <a:t>up the view that the tribulation would be seven years long, </a:t>
            </a:r>
            <a:endParaRPr lang="en-US" sz="3000" i="1" dirty="0" smtClean="0">
              <a:latin typeface="Times New Roman"/>
              <a:ea typeface="Calibri"/>
            </a:endParaRPr>
          </a:p>
          <a:p>
            <a:pPr marL="0" indent="0" algn="ctr">
              <a:spcBef>
                <a:spcPts val="0"/>
              </a:spcBef>
              <a:buNone/>
              <a:tabLst>
                <a:tab pos="457200" algn="l"/>
              </a:tabLst>
            </a:pPr>
            <a:r>
              <a:rPr lang="en-US" sz="3000" i="1" dirty="0" smtClean="0">
                <a:latin typeface="Times New Roman"/>
                <a:ea typeface="Calibri"/>
              </a:rPr>
              <a:t>divided </a:t>
            </a:r>
            <a:r>
              <a:rPr lang="en-US" sz="3000" i="1" dirty="0">
                <a:latin typeface="Times New Roman"/>
                <a:ea typeface="Calibri"/>
              </a:rPr>
              <a:t>in half by an “abomination” which “makes </a:t>
            </a:r>
            <a:r>
              <a:rPr lang="en-US" sz="3000" i="1" dirty="0" smtClean="0">
                <a:latin typeface="Times New Roman"/>
                <a:ea typeface="Calibri"/>
              </a:rPr>
              <a:t>desolate.”)</a:t>
            </a:r>
            <a:endParaRPr lang="en-US" sz="3000" i="1" dirty="0"/>
          </a:p>
        </p:txBody>
      </p:sp>
    </p:spTree>
    <p:extLst>
      <p:ext uri="{BB962C8B-B14F-4D97-AF65-F5344CB8AC3E}">
        <p14:creationId xmlns:p14="http://schemas.microsoft.com/office/powerpoint/2010/main" val="1684212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normAutofit fontScale="90000"/>
          </a:bodyPr>
          <a:lstStyle/>
          <a:p>
            <a:pPr algn="l"/>
            <a:r>
              <a:rPr lang="en-US" sz="3600" b="1" dirty="0" smtClean="0"/>
              <a:t>          </a:t>
            </a:r>
            <a:r>
              <a:rPr lang="en-US" sz="3600" b="1" u="sng" dirty="0" smtClean="0"/>
              <a:t>John Mason</a:t>
            </a:r>
            <a:r>
              <a:rPr lang="en-US" sz="3600" dirty="0" smtClean="0"/>
              <a:t> </a:t>
            </a:r>
            <a:r>
              <a:rPr lang="en-US" sz="2800" dirty="0" smtClean="0"/>
              <a:t>(1646-1694)               </a:t>
            </a:r>
            <a:r>
              <a:rPr lang="en-US" sz="2200" dirty="0" err="1" smtClean="0"/>
              <a:t>Camb</a:t>
            </a:r>
            <a:r>
              <a:rPr lang="en-US" sz="2200" dirty="0" smtClean="0"/>
              <a:t>, </a:t>
            </a:r>
            <a:r>
              <a:rPr lang="en-US" sz="2200" dirty="0" err="1" smtClean="0"/>
              <a:t>rectorBucks</a:t>
            </a:r>
            <a:r>
              <a:rPr lang="en-US" sz="2200" dirty="0" smtClean="0"/>
              <a:t>, ‘enthusiast’</a:t>
            </a:r>
            <a:br>
              <a:rPr lang="en-US" sz="2200" dirty="0" smtClean="0"/>
            </a:br>
            <a:r>
              <a:rPr lang="en-US" sz="2100" u="sng" dirty="0" smtClean="0"/>
              <a:t>Tribulation, </a:t>
            </a:r>
            <a:r>
              <a:rPr lang="en-US" sz="2100" u="sng" dirty="0" err="1" smtClean="0"/>
              <a:t>PapacyFalls</a:t>
            </a:r>
            <a:r>
              <a:rPr lang="en-US" sz="2100" u="sng" dirty="0" smtClean="0"/>
              <a:t>, Christ appears, </a:t>
            </a:r>
            <a:r>
              <a:rPr lang="en-US" sz="2100" u="sng" dirty="0">
                <a:solidFill>
                  <a:prstClr val="black"/>
                </a:solidFill>
              </a:rPr>
              <a:t>Jews called, </a:t>
            </a:r>
            <a:r>
              <a:rPr lang="en-US" sz="2100" u="sng" dirty="0" smtClean="0"/>
              <a:t>Rapture, Jerusalem invaded, </a:t>
            </a:r>
            <a:r>
              <a:rPr lang="en-US" sz="2000" u="sng" dirty="0" smtClean="0"/>
              <a:t>2</a:t>
            </a:r>
            <a:r>
              <a:rPr lang="en-US" sz="2000" u="sng" baseline="30000" dirty="0" smtClean="0"/>
              <a:t>nd</a:t>
            </a:r>
            <a:r>
              <a:rPr lang="en-US" sz="2000" u="sng" dirty="0" smtClean="0"/>
              <a:t>Coming</a:t>
            </a:r>
            <a:endParaRPr lang="en-US" sz="2000" u="sng" dirty="0"/>
          </a:p>
        </p:txBody>
      </p:sp>
      <p:sp>
        <p:nvSpPr>
          <p:cNvPr id="3" name="Content Placeholder 2"/>
          <p:cNvSpPr>
            <a:spLocks noGrp="1"/>
          </p:cNvSpPr>
          <p:nvPr>
            <p:ph idx="1"/>
          </p:nvPr>
        </p:nvSpPr>
        <p:spPr>
          <a:xfrm>
            <a:off x="152400" y="1143000"/>
            <a:ext cx="8839200" cy="5638800"/>
          </a:xfrm>
        </p:spPr>
        <p:txBody>
          <a:bodyPr>
            <a:normAutofit fontScale="32500" lnSpcReduction="20000"/>
          </a:bodyPr>
          <a:lstStyle/>
          <a:p>
            <a:pPr marL="0" marR="0" indent="0">
              <a:lnSpc>
                <a:spcPct val="115000"/>
              </a:lnSpc>
              <a:spcBef>
                <a:spcPts val="0"/>
              </a:spcBef>
              <a:spcAft>
                <a:spcPts val="0"/>
              </a:spcAft>
              <a:buNone/>
            </a:pPr>
            <a:r>
              <a:rPr lang="en-US" sz="6200" dirty="0" smtClean="0">
                <a:latin typeface="Times New Roman"/>
                <a:ea typeface="Calibri"/>
                <a:cs typeface="Times New Roman"/>
              </a:rPr>
              <a:t>“‘Watch </a:t>
            </a:r>
            <a:r>
              <a:rPr lang="en-US" sz="6200" dirty="0">
                <a:latin typeface="Times New Roman"/>
                <a:ea typeface="Calibri"/>
                <a:cs typeface="Times New Roman"/>
              </a:rPr>
              <a:t>therefore, for you know not the Day, nor the hour, when the Son of man cometh</a:t>
            </a:r>
            <a:r>
              <a:rPr lang="en-US" sz="6200" dirty="0" smtClean="0">
                <a:latin typeface="Times New Roman"/>
                <a:ea typeface="Calibri"/>
                <a:cs typeface="Times New Roman"/>
              </a:rPr>
              <a:t>.’…</a:t>
            </a:r>
            <a:r>
              <a:rPr lang="en-US" sz="6200" dirty="0">
                <a:latin typeface="Times New Roman"/>
                <a:ea typeface="Calibri"/>
                <a:cs typeface="Times New Roman"/>
              </a:rPr>
              <a:t>why the doctrine of Christ’s Kingdom hath met with so cold a reception, especially when the time of the End draws </a:t>
            </a:r>
            <a:r>
              <a:rPr lang="en-US" sz="6200" dirty="0" smtClean="0">
                <a:latin typeface="Times New Roman"/>
                <a:ea typeface="Calibri"/>
                <a:cs typeface="Times New Roman"/>
              </a:rPr>
              <a:t>near…</a:t>
            </a:r>
            <a:r>
              <a:rPr lang="en-US" sz="6200" b="1" dirty="0" smtClean="0">
                <a:latin typeface="Times New Roman"/>
                <a:ea typeface="Calibri"/>
                <a:cs typeface="Times New Roman"/>
              </a:rPr>
              <a:t>they </a:t>
            </a:r>
            <a:r>
              <a:rPr lang="en-US" sz="6200" b="1" dirty="0">
                <a:latin typeface="Times New Roman"/>
                <a:ea typeface="Calibri"/>
                <a:cs typeface="Times New Roman"/>
              </a:rPr>
              <a:t>who live </a:t>
            </a:r>
            <a:r>
              <a:rPr lang="en-US" sz="6200" b="1" dirty="0" smtClean="0">
                <a:latin typeface="Times New Roman"/>
                <a:ea typeface="Calibri"/>
                <a:cs typeface="Times New Roman"/>
              </a:rPr>
              <a:t>in </a:t>
            </a:r>
            <a:r>
              <a:rPr lang="en-US" sz="6200" b="1" dirty="0">
                <a:latin typeface="Times New Roman"/>
                <a:ea typeface="Calibri"/>
                <a:cs typeface="Times New Roman"/>
              </a:rPr>
              <a:t>daily expectation of the coming of Christ, are the most lively zealous </a:t>
            </a:r>
            <a:r>
              <a:rPr lang="en-US" sz="6200" b="1" dirty="0" smtClean="0">
                <a:latin typeface="Times New Roman"/>
                <a:ea typeface="Calibri"/>
                <a:cs typeface="Times New Roman"/>
              </a:rPr>
              <a:t>Christians</a:t>
            </a:r>
            <a:r>
              <a:rPr lang="en-US" sz="6200" dirty="0" smtClean="0">
                <a:latin typeface="Times New Roman"/>
                <a:ea typeface="Calibri"/>
                <a:cs typeface="Times New Roman"/>
              </a:rPr>
              <a:t>.</a:t>
            </a:r>
          </a:p>
          <a:p>
            <a:pPr marL="0" marR="0" indent="0">
              <a:lnSpc>
                <a:spcPct val="115000"/>
              </a:lnSpc>
              <a:spcBef>
                <a:spcPts val="0"/>
              </a:spcBef>
              <a:spcAft>
                <a:spcPts val="0"/>
              </a:spcAft>
              <a:buNone/>
            </a:pPr>
            <a:endParaRPr lang="en-US" sz="2000" dirty="0">
              <a:latin typeface="Times New Roman"/>
              <a:ea typeface="Calibri"/>
              <a:cs typeface="Times New Roman"/>
            </a:endParaRPr>
          </a:p>
          <a:p>
            <a:pPr marL="0" marR="0" indent="0">
              <a:lnSpc>
                <a:spcPct val="115000"/>
              </a:lnSpc>
              <a:spcBef>
                <a:spcPts val="0"/>
              </a:spcBef>
              <a:spcAft>
                <a:spcPts val="0"/>
              </a:spcAft>
              <a:buNone/>
            </a:pPr>
            <a:r>
              <a:rPr lang="en-US" sz="6200" dirty="0" smtClean="0">
                <a:latin typeface="Times New Roman"/>
                <a:ea typeface="Calibri"/>
                <a:cs typeface="Times New Roman"/>
              </a:rPr>
              <a:t>“When </a:t>
            </a:r>
            <a:r>
              <a:rPr lang="en-US" sz="6200" dirty="0">
                <a:latin typeface="Times New Roman"/>
                <a:ea typeface="Calibri"/>
                <a:cs typeface="Times New Roman"/>
              </a:rPr>
              <a:t>‘the times of the Gentiles shall be fulfilled’ </a:t>
            </a:r>
            <a:r>
              <a:rPr lang="en-US" sz="6200" dirty="0" smtClean="0">
                <a:latin typeface="Times New Roman"/>
                <a:ea typeface="Calibri"/>
                <a:cs typeface="Times New Roman"/>
              </a:rPr>
              <a:t>Christ…will </a:t>
            </a:r>
            <a:r>
              <a:rPr lang="en-US" sz="6200" dirty="0">
                <a:latin typeface="Times New Roman"/>
                <a:ea typeface="Calibri"/>
                <a:cs typeface="Times New Roman"/>
              </a:rPr>
              <a:t>reign here upon </a:t>
            </a:r>
            <a:r>
              <a:rPr lang="en-US" sz="6200" dirty="0" smtClean="0">
                <a:latin typeface="Times New Roman"/>
                <a:ea typeface="Calibri"/>
                <a:cs typeface="Times New Roman"/>
              </a:rPr>
              <a:t>earth…there </a:t>
            </a:r>
            <a:r>
              <a:rPr lang="en-US" sz="6200" dirty="0">
                <a:latin typeface="Times New Roman"/>
                <a:ea typeface="Calibri"/>
                <a:cs typeface="Times New Roman"/>
              </a:rPr>
              <a:t>will be a </a:t>
            </a:r>
            <a:r>
              <a:rPr lang="en-US" sz="6200" b="1" dirty="0">
                <a:latin typeface="Times New Roman"/>
                <a:ea typeface="Calibri"/>
                <a:cs typeface="Times New Roman"/>
              </a:rPr>
              <a:t>Tribulation</a:t>
            </a:r>
            <a:r>
              <a:rPr lang="en-US" sz="6200" dirty="0">
                <a:latin typeface="Times New Roman"/>
                <a:ea typeface="Calibri"/>
                <a:cs typeface="Times New Roman"/>
              </a:rPr>
              <a:t>. This goes before the Destruction of </a:t>
            </a:r>
            <a:r>
              <a:rPr lang="en-US" sz="6200" dirty="0" smtClean="0">
                <a:latin typeface="Times New Roman"/>
                <a:ea typeface="Calibri"/>
                <a:cs typeface="Times New Roman"/>
              </a:rPr>
              <a:t>Babylon… after </a:t>
            </a:r>
            <a:r>
              <a:rPr lang="en-US" sz="6200" dirty="0">
                <a:latin typeface="Times New Roman"/>
                <a:ea typeface="Calibri"/>
                <a:cs typeface="Times New Roman"/>
              </a:rPr>
              <a:t>this, the Sun is darkened…This is an Overthrow…of the fourth great Empire, the Papal Empire, the Popes having the Fag-end of the Roman </a:t>
            </a:r>
            <a:r>
              <a:rPr lang="en-US" sz="6200" dirty="0" smtClean="0">
                <a:latin typeface="Times New Roman"/>
                <a:ea typeface="Calibri"/>
                <a:cs typeface="Times New Roman"/>
              </a:rPr>
              <a:t>Empire…the </a:t>
            </a:r>
            <a:r>
              <a:rPr lang="en-US" sz="6200" dirty="0">
                <a:latin typeface="Times New Roman"/>
                <a:ea typeface="Calibri"/>
                <a:cs typeface="Times New Roman"/>
              </a:rPr>
              <a:t>Destruction of Mystical Babylon. Then comes the </a:t>
            </a:r>
            <a:r>
              <a:rPr lang="en-US" sz="6200" b="1" dirty="0">
                <a:latin typeface="Times New Roman"/>
                <a:ea typeface="Calibri"/>
                <a:cs typeface="Times New Roman"/>
              </a:rPr>
              <a:t>Conversion of the Jews</a:t>
            </a:r>
            <a:r>
              <a:rPr lang="en-US" sz="6200" dirty="0">
                <a:latin typeface="Times New Roman"/>
                <a:ea typeface="Calibri"/>
                <a:cs typeface="Times New Roman"/>
              </a:rPr>
              <a:t>: the </a:t>
            </a:r>
            <a:r>
              <a:rPr lang="en-US" sz="6200" b="1" dirty="0">
                <a:latin typeface="Times New Roman"/>
                <a:ea typeface="Calibri"/>
                <a:cs typeface="Times New Roman"/>
              </a:rPr>
              <a:t>appearance  of the Son of Man</a:t>
            </a:r>
            <a:r>
              <a:rPr lang="en-US" sz="6200" dirty="0">
                <a:latin typeface="Times New Roman"/>
                <a:ea typeface="Calibri"/>
                <a:cs typeface="Times New Roman"/>
              </a:rPr>
              <a:t>, the Tribes </a:t>
            </a:r>
            <a:r>
              <a:rPr lang="en-US" sz="6200" dirty="0" smtClean="0">
                <a:latin typeface="Times New Roman"/>
                <a:ea typeface="Calibri"/>
                <a:cs typeface="Times New Roman"/>
              </a:rPr>
              <a:t>mourning…‘then </a:t>
            </a:r>
            <a:r>
              <a:rPr lang="en-US" sz="6200" dirty="0">
                <a:latin typeface="Times New Roman"/>
                <a:ea typeface="Calibri"/>
                <a:cs typeface="Times New Roman"/>
              </a:rPr>
              <a:t>shall two be in the Field, the one shall be taken, and the other </a:t>
            </a:r>
            <a:r>
              <a:rPr lang="en-US" sz="6200" dirty="0" smtClean="0">
                <a:latin typeface="Times New Roman"/>
                <a:ea typeface="Calibri"/>
                <a:cs typeface="Times New Roman"/>
              </a:rPr>
              <a:t>left’…‘They </a:t>
            </a:r>
            <a:r>
              <a:rPr lang="en-US" sz="6200" dirty="0">
                <a:latin typeface="Times New Roman"/>
                <a:ea typeface="Calibri"/>
                <a:cs typeface="Times New Roman"/>
              </a:rPr>
              <a:t>shall fall by the edge of the </a:t>
            </a:r>
            <a:r>
              <a:rPr lang="en-US" sz="6200" dirty="0" smtClean="0">
                <a:latin typeface="Times New Roman"/>
                <a:ea typeface="Calibri"/>
                <a:cs typeface="Times New Roman"/>
              </a:rPr>
              <a:t>sword’…‘and </a:t>
            </a:r>
            <a:r>
              <a:rPr lang="en-US" sz="6200" dirty="0">
                <a:latin typeface="Times New Roman"/>
                <a:ea typeface="Calibri"/>
                <a:cs typeface="Times New Roman"/>
              </a:rPr>
              <a:t>Jerusalem shall be trodden down by the Gentiles</a:t>
            </a:r>
            <a:r>
              <a:rPr lang="en-US" sz="6200" dirty="0" smtClean="0">
                <a:latin typeface="Times New Roman"/>
                <a:ea typeface="Calibri"/>
                <a:cs typeface="Times New Roman"/>
              </a:rPr>
              <a:t>’… first </a:t>
            </a:r>
            <a:r>
              <a:rPr lang="en-US" sz="6200" dirty="0">
                <a:latin typeface="Times New Roman"/>
                <a:ea typeface="Calibri"/>
                <a:cs typeface="Times New Roman"/>
              </a:rPr>
              <a:t>by the Romans, now by the </a:t>
            </a:r>
            <a:r>
              <a:rPr lang="en-US" sz="6200" dirty="0" smtClean="0">
                <a:latin typeface="Times New Roman"/>
                <a:ea typeface="Calibri"/>
                <a:cs typeface="Times New Roman"/>
              </a:rPr>
              <a:t>Turks </a:t>
            </a:r>
            <a:r>
              <a:rPr lang="en-US" sz="6200" dirty="0">
                <a:latin typeface="Times New Roman"/>
                <a:ea typeface="Calibri"/>
                <a:cs typeface="Times New Roman"/>
              </a:rPr>
              <a:t>‘until the times of the Gentiles be fulfilled</a:t>
            </a:r>
            <a:r>
              <a:rPr lang="en-US" sz="6200" dirty="0" smtClean="0">
                <a:latin typeface="Times New Roman"/>
                <a:ea typeface="Calibri"/>
                <a:cs typeface="Times New Roman"/>
              </a:rPr>
              <a:t>’…</a:t>
            </a:r>
          </a:p>
          <a:p>
            <a:pPr marL="0" marR="0" indent="0">
              <a:lnSpc>
                <a:spcPct val="115000"/>
              </a:lnSpc>
              <a:spcBef>
                <a:spcPts val="0"/>
              </a:spcBef>
              <a:spcAft>
                <a:spcPts val="0"/>
              </a:spcAft>
              <a:buNone/>
            </a:pPr>
            <a:r>
              <a:rPr lang="en-US" sz="2200" dirty="0" smtClean="0">
                <a:latin typeface="Times New Roman"/>
                <a:ea typeface="Calibri"/>
                <a:cs typeface="Times New Roman"/>
              </a:rPr>
              <a:t> </a:t>
            </a:r>
          </a:p>
          <a:p>
            <a:pPr marL="0" marR="0" indent="0">
              <a:lnSpc>
                <a:spcPct val="115000"/>
              </a:lnSpc>
              <a:spcBef>
                <a:spcPts val="0"/>
              </a:spcBef>
              <a:spcAft>
                <a:spcPts val="0"/>
              </a:spcAft>
              <a:buNone/>
            </a:pPr>
            <a:r>
              <a:rPr lang="en-US" sz="6200" dirty="0" smtClean="0">
                <a:latin typeface="Times New Roman"/>
                <a:ea typeface="Calibri"/>
                <a:cs typeface="Times New Roman"/>
              </a:rPr>
              <a:t>“Christ’s </a:t>
            </a:r>
            <a:r>
              <a:rPr lang="en-US" sz="6200" b="1" dirty="0">
                <a:latin typeface="Times New Roman"/>
                <a:ea typeface="Calibri"/>
                <a:cs typeface="Times New Roman"/>
              </a:rPr>
              <a:t>coming is to set up his </a:t>
            </a:r>
            <a:r>
              <a:rPr lang="en-US" sz="6200" b="1" dirty="0" smtClean="0">
                <a:latin typeface="Times New Roman"/>
                <a:ea typeface="Calibri"/>
                <a:cs typeface="Times New Roman"/>
              </a:rPr>
              <a:t>kingdom</a:t>
            </a:r>
            <a:r>
              <a:rPr lang="en-US" sz="6200" dirty="0" smtClean="0">
                <a:latin typeface="Times New Roman"/>
                <a:ea typeface="Calibri"/>
                <a:cs typeface="Times New Roman"/>
              </a:rPr>
              <a:t>…but </a:t>
            </a:r>
            <a:r>
              <a:rPr lang="en-US" sz="6200" b="1" dirty="0">
                <a:latin typeface="Times New Roman"/>
                <a:ea typeface="Calibri"/>
                <a:cs typeface="Times New Roman"/>
              </a:rPr>
              <a:t>dreadful Tribulations make way for it</a:t>
            </a:r>
            <a:r>
              <a:rPr lang="en-US" sz="6200" dirty="0">
                <a:latin typeface="Times New Roman"/>
                <a:ea typeface="Calibri"/>
                <a:cs typeface="Times New Roman"/>
              </a:rPr>
              <a:t>…the Lord will be here in a short </a:t>
            </a:r>
            <a:r>
              <a:rPr lang="en-US" sz="6200" dirty="0" smtClean="0">
                <a:latin typeface="Times New Roman"/>
                <a:ea typeface="Calibri"/>
                <a:cs typeface="Times New Roman"/>
              </a:rPr>
              <a:t>time…‘Watch </a:t>
            </a:r>
            <a:r>
              <a:rPr lang="en-US" sz="6200" dirty="0">
                <a:latin typeface="Times New Roman"/>
                <a:ea typeface="Calibri"/>
                <a:cs typeface="Times New Roman"/>
              </a:rPr>
              <a:t>therefore, for you know neither the Day nor the Hour when the Son of Man cometh’…that he may come to you as a friend in the day, not as a thief in the night</a:t>
            </a:r>
            <a:r>
              <a:rPr lang="en-US" sz="6200" dirty="0" smtClean="0">
                <a:latin typeface="Times New Roman"/>
                <a:ea typeface="Calibri"/>
                <a:cs typeface="Times New Roman"/>
              </a:rPr>
              <a:t>.”</a:t>
            </a:r>
          </a:p>
          <a:p>
            <a:pPr marL="0" marR="0" indent="0">
              <a:lnSpc>
                <a:spcPct val="115000"/>
              </a:lnSpc>
              <a:spcBef>
                <a:spcPts val="0"/>
              </a:spcBef>
              <a:spcAft>
                <a:spcPts val="0"/>
              </a:spcAft>
              <a:buNone/>
            </a:pPr>
            <a:endParaRPr lang="en-US" sz="2400" dirty="0" smtClean="0">
              <a:latin typeface="Times New Roman"/>
              <a:ea typeface="Calibri"/>
              <a:cs typeface="Times New Roman"/>
            </a:endParaRPr>
          </a:p>
          <a:p>
            <a:pPr marL="0" marR="0" indent="0">
              <a:lnSpc>
                <a:spcPct val="115000"/>
              </a:lnSpc>
              <a:spcBef>
                <a:spcPts val="0"/>
              </a:spcBef>
              <a:spcAft>
                <a:spcPts val="0"/>
              </a:spcAft>
              <a:buNone/>
              <a:tabLst>
                <a:tab pos="6000750" algn="l"/>
              </a:tabLst>
            </a:pPr>
            <a:endParaRPr lang="en-US" sz="1500" dirty="0">
              <a:ea typeface="Calibri"/>
              <a:cs typeface="Times New Roman"/>
            </a:endParaRPr>
          </a:p>
          <a:p>
            <a:pPr marL="0" marR="0" indent="0">
              <a:spcBef>
                <a:spcPts val="0"/>
              </a:spcBef>
              <a:spcAft>
                <a:spcPts val="0"/>
              </a:spcAft>
              <a:buNone/>
            </a:pPr>
            <a:r>
              <a:rPr lang="en-US" sz="4600" i="1" dirty="0" smtClean="0">
                <a:ea typeface="Calibri"/>
                <a:cs typeface="Times New Roman"/>
              </a:rPr>
              <a:t>The </a:t>
            </a:r>
            <a:r>
              <a:rPr lang="en-US" sz="4600" i="1" dirty="0">
                <a:ea typeface="Calibri"/>
                <a:cs typeface="Times New Roman"/>
              </a:rPr>
              <a:t>Midnight Cry. A Sermon preached on the parable of the ten virgins</a:t>
            </a:r>
            <a:r>
              <a:rPr lang="en-US" sz="4600" dirty="0">
                <a:ea typeface="Calibri"/>
                <a:cs typeface="Times New Roman"/>
              </a:rPr>
              <a:t> (</a:t>
            </a:r>
            <a:r>
              <a:rPr lang="en-US" sz="4600" dirty="0" smtClean="0">
                <a:ea typeface="Calibri"/>
                <a:cs typeface="Times New Roman"/>
              </a:rPr>
              <a:t>London,1691), 3,11,14-15</a:t>
            </a:r>
            <a:r>
              <a:rPr lang="en-US" sz="4600" dirty="0">
                <a:ea typeface="Calibri"/>
                <a:cs typeface="Times New Roman"/>
              </a:rPr>
              <a:t>.</a:t>
            </a:r>
          </a:p>
          <a:p>
            <a:endParaRPr lang="en-US" dirty="0"/>
          </a:p>
        </p:txBody>
      </p:sp>
    </p:spTree>
    <p:extLst>
      <p:ext uri="{BB962C8B-B14F-4D97-AF65-F5344CB8AC3E}">
        <p14:creationId xmlns:p14="http://schemas.microsoft.com/office/powerpoint/2010/main" val="3650791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096962"/>
          </a:xfrm>
        </p:spPr>
        <p:txBody>
          <a:bodyPr>
            <a:normAutofit/>
          </a:bodyPr>
          <a:lstStyle/>
          <a:p>
            <a:r>
              <a:rPr lang="en-US" sz="4000" b="1" u="sng" dirty="0">
                <a:solidFill>
                  <a:prstClr val="black"/>
                </a:solidFill>
                <a:ea typeface="+mn-ea"/>
                <a:cs typeface="+mn-cs"/>
              </a:rPr>
              <a:t>Thomas </a:t>
            </a:r>
            <a:r>
              <a:rPr lang="en-US" sz="4000" b="1" u="sng" dirty="0" smtClean="0">
                <a:solidFill>
                  <a:prstClr val="black"/>
                </a:solidFill>
                <a:ea typeface="+mn-ea"/>
                <a:cs typeface="+mn-cs"/>
              </a:rPr>
              <a:t>Beverly</a:t>
            </a:r>
            <a:r>
              <a:rPr lang="en-US" sz="3600" dirty="0" smtClean="0">
                <a:solidFill>
                  <a:prstClr val="black"/>
                </a:solidFill>
                <a:ea typeface="+mn-ea"/>
                <a:cs typeface="+mn-cs"/>
              </a:rPr>
              <a:t> (fl. 1690s) </a:t>
            </a:r>
            <a:r>
              <a:rPr lang="en-US" sz="2800" dirty="0" smtClean="0">
                <a:solidFill>
                  <a:prstClr val="black"/>
                </a:solidFill>
                <a:ea typeface="+mn-ea"/>
                <a:cs typeface="+mn-cs"/>
              </a:rPr>
              <a:t>rector </a:t>
            </a:r>
            <a:r>
              <a:rPr lang="en-US" sz="2800" dirty="0" err="1" smtClean="0">
                <a:solidFill>
                  <a:prstClr val="black"/>
                </a:solidFill>
                <a:ea typeface="+mn-ea"/>
                <a:cs typeface="+mn-cs"/>
              </a:rPr>
              <a:t>Hertfords</a:t>
            </a:r>
            <a:r>
              <a:rPr lang="en-US" sz="2800" dirty="0" smtClean="0">
                <a:solidFill>
                  <a:prstClr val="black"/>
                </a:solidFill>
                <a:ea typeface="+mn-ea"/>
                <a:cs typeface="+mn-cs"/>
              </a:rPr>
              <a:t>.</a:t>
            </a:r>
            <a:br>
              <a:rPr lang="en-US" sz="2800" dirty="0" smtClean="0">
                <a:solidFill>
                  <a:prstClr val="black"/>
                </a:solidFill>
                <a:ea typeface="+mn-ea"/>
                <a:cs typeface="+mn-cs"/>
              </a:rPr>
            </a:br>
            <a:r>
              <a:rPr lang="en-US" sz="2300" b="1" u="sng" dirty="0" smtClean="0">
                <a:solidFill>
                  <a:prstClr val="black"/>
                </a:solidFill>
                <a:ea typeface="+mn-ea"/>
                <a:cs typeface="+mn-cs"/>
              </a:rPr>
              <a:t>2 Separate Raptures (first </a:t>
            </a:r>
            <a:r>
              <a:rPr lang="en-US" sz="2300" b="1" u="sng" dirty="0" err="1" smtClean="0">
                <a:solidFill>
                  <a:prstClr val="black"/>
                </a:solidFill>
                <a:ea typeface="+mn-ea"/>
                <a:cs typeface="+mn-cs"/>
              </a:rPr>
              <a:t>marytrs</a:t>
            </a:r>
            <a:r>
              <a:rPr lang="en-US" sz="2300" b="1" u="sng" dirty="0" smtClean="0">
                <a:solidFill>
                  <a:prstClr val="black"/>
                </a:solidFill>
                <a:ea typeface="+mn-ea"/>
                <a:cs typeface="+mn-cs"/>
              </a:rPr>
              <a:t>, later rest of Saints) before Millennium</a:t>
            </a:r>
            <a:endParaRPr lang="en-US" sz="2300" u="sng" dirty="0"/>
          </a:p>
        </p:txBody>
      </p:sp>
      <p:sp>
        <p:nvSpPr>
          <p:cNvPr id="3" name="Content Placeholder 2"/>
          <p:cNvSpPr>
            <a:spLocks noGrp="1"/>
          </p:cNvSpPr>
          <p:nvPr>
            <p:ph idx="1"/>
          </p:nvPr>
        </p:nvSpPr>
        <p:spPr>
          <a:xfrm>
            <a:off x="228600" y="1524000"/>
            <a:ext cx="8610600" cy="5105400"/>
          </a:xfrm>
        </p:spPr>
        <p:txBody>
          <a:bodyPr/>
          <a:lstStyle/>
          <a:p>
            <a:pPr marL="0" lvl="0" indent="0">
              <a:buNone/>
            </a:pPr>
            <a:r>
              <a:rPr lang="en-US" sz="3500" dirty="0" smtClean="0">
                <a:solidFill>
                  <a:prstClr val="black"/>
                </a:solidFill>
              </a:rPr>
              <a:t>“</a:t>
            </a:r>
            <a:r>
              <a:rPr lang="en-US" sz="3500" dirty="0">
                <a:solidFill>
                  <a:prstClr val="black"/>
                </a:solidFill>
              </a:rPr>
              <a:t>there must be </a:t>
            </a:r>
            <a:r>
              <a:rPr lang="en-US" sz="3500" b="1" dirty="0">
                <a:solidFill>
                  <a:prstClr val="black"/>
                </a:solidFill>
              </a:rPr>
              <a:t>a space of Time </a:t>
            </a:r>
            <a:r>
              <a:rPr lang="en-US" sz="3500" dirty="0">
                <a:solidFill>
                  <a:prstClr val="black"/>
                </a:solidFill>
              </a:rPr>
              <a:t>of the Saints dead in Christ </a:t>
            </a:r>
            <a:r>
              <a:rPr lang="en-US" sz="3000" dirty="0">
                <a:solidFill>
                  <a:prstClr val="black"/>
                </a:solidFill>
              </a:rPr>
              <a:t>[martyrs] </a:t>
            </a:r>
            <a:r>
              <a:rPr lang="en-US" sz="3500" dirty="0">
                <a:solidFill>
                  <a:prstClr val="black"/>
                </a:solidFill>
              </a:rPr>
              <a:t>Rising first, who Answer to the Saints of the First Resurrection; and the Saints </a:t>
            </a:r>
            <a:r>
              <a:rPr lang="en-US" sz="3500" dirty="0" err="1">
                <a:solidFill>
                  <a:prstClr val="black"/>
                </a:solidFill>
              </a:rPr>
              <a:t>chang’d</a:t>
            </a:r>
            <a:r>
              <a:rPr lang="en-US" sz="3500" dirty="0">
                <a:solidFill>
                  <a:prstClr val="black"/>
                </a:solidFill>
              </a:rPr>
              <a:t>, who Answer to the Partakers of the First Resurrection; and the Time of these </a:t>
            </a:r>
            <a:r>
              <a:rPr lang="en-US" sz="3500" dirty="0" err="1" smtClean="0">
                <a:solidFill>
                  <a:prstClr val="black"/>
                </a:solidFill>
              </a:rPr>
              <a:t>Chang’d</a:t>
            </a:r>
            <a:r>
              <a:rPr lang="en-US" sz="3500" dirty="0" smtClean="0">
                <a:solidFill>
                  <a:prstClr val="black"/>
                </a:solidFill>
              </a:rPr>
              <a:t> </a:t>
            </a:r>
            <a:r>
              <a:rPr lang="en-US" sz="3500" dirty="0">
                <a:solidFill>
                  <a:prstClr val="black"/>
                </a:solidFill>
              </a:rPr>
              <a:t>Saints being caught up</a:t>
            </a:r>
            <a:r>
              <a:rPr lang="en-US" sz="3500" dirty="0" smtClean="0">
                <a:solidFill>
                  <a:prstClr val="black"/>
                </a:solidFill>
              </a:rPr>
              <a:t>… </a:t>
            </a:r>
            <a:r>
              <a:rPr lang="en-US" sz="3500" b="1" dirty="0" smtClean="0">
                <a:solidFill>
                  <a:prstClr val="black"/>
                </a:solidFill>
              </a:rPr>
              <a:t>Both</a:t>
            </a:r>
            <a:r>
              <a:rPr lang="en-US" sz="3500" dirty="0" smtClean="0">
                <a:solidFill>
                  <a:prstClr val="black"/>
                </a:solidFill>
              </a:rPr>
              <a:t> </a:t>
            </a:r>
            <a:r>
              <a:rPr lang="en-US" sz="3500" dirty="0">
                <a:solidFill>
                  <a:prstClr val="black"/>
                </a:solidFill>
              </a:rPr>
              <a:t>of these Saints </a:t>
            </a:r>
            <a:r>
              <a:rPr lang="en-US" sz="3500" b="1" dirty="0">
                <a:solidFill>
                  <a:prstClr val="black"/>
                </a:solidFill>
              </a:rPr>
              <a:t>Live and Reign with Christ a thousand years</a:t>
            </a:r>
            <a:r>
              <a:rPr lang="en-US" sz="3500" dirty="0">
                <a:solidFill>
                  <a:prstClr val="black"/>
                </a:solidFill>
              </a:rPr>
              <a:t>…” </a:t>
            </a:r>
            <a:endParaRPr lang="en-US" sz="3500" dirty="0" smtClean="0">
              <a:solidFill>
                <a:prstClr val="black"/>
              </a:solidFill>
            </a:endParaRPr>
          </a:p>
          <a:p>
            <a:pPr marL="0" lvl="0" indent="0">
              <a:buNone/>
            </a:pPr>
            <a:r>
              <a:rPr lang="en-US" sz="1600" i="1" dirty="0">
                <a:solidFill>
                  <a:prstClr val="black"/>
                </a:solidFill>
              </a:rPr>
              <a:t>	</a:t>
            </a:r>
            <a:r>
              <a:rPr lang="en-US" sz="1600" i="1" dirty="0" smtClean="0">
                <a:solidFill>
                  <a:prstClr val="black"/>
                </a:solidFill>
              </a:rPr>
              <a:t>				</a:t>
            </a:r>
            <a:r>
              <a:rPr lang="en-US" sz="2000" i="1" dirty="0" smtClean="0">
                <a:solidFill>
                  <a:prstClr val="black"/>
                </a:solidFill>
              </a:rPr>
              <a:t>-The </a:t>
            </a:r>
            <a:r>
              <a:rPr lang="en-US" sz="2000" i="1" dirty="0">
                <a:solidFill>
                  <a:prstClr val="black"/>
                </a:solidFill>
              </a:rPr>
              <a:t>Dead Raised First</a:t>
            </a:r>
            <a:r>
              <a:rPr lang="en-US" sz="2000" dirty="0">
                <a:solidFill>
                  <a:prstClr val="black"/>
                </a:solidFill>
              </a:rPr>
              <a:t> (1691), 3.</a:t>
            </a:r>
          </a:p>
          <a:p>
            <a:endParaRPr lang="en-US" dirty="0"/>
          </a:p>
        </p:txBody>
      </p:sp>
    </p:spTree>
    <p:extLst>
      <p:ext uri="{BB962C8B-B14F-4D97-AF65-F5344CB8AC3E}">
        <p14:creationId xmlns:p14="http://schemas.microsoft.com/office/powerpoint/2010/main" val="4196918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838200"/>
          </a:xfrm>
        </p:spPr>
        <p:txBody>
          <a:bodyPr>
            <a:noAutofit/>
          </a:bodyPr>
          <a:lstStyle/>
          <a:p>
            <a:pPr marL="0" marR="25400">
              <a:lnSpc>
                <a:spcPct val="150000"/>
              </a:lnSpc>
              <a:spcBef>
                <a:spcPts val="0"/>
              </a:spcBef>
              <a:spcAft>
                <a:spcPts val="0"/>
              </a:spcAft>
            </a:pPr>
            <a:r>
              <a:rPr lang="en-US" sz="3000" b="1" dirty="0" smtClean="0">
                <a:solidFill>
                  <a:srgbClr val="000000"/>
                </a:solidFill>
                <a:latin typeface="Times New Roman"/>
                <a:ea typeface="Calibri"/>
              </a:rPr>
              <a:t>Anonymous tract </a:t>
            </a:r>
            <a:r>
              <a:rPr lang="en-US" sz="2800" dirty="0" smtClean="0">
                <a:solidFill>
                  <a:srgbClr val="000000"/>
                </a:solidFill>
                <a:latin typeface="Times New Roman"/>
                <a:ea typeface="Calibri"/>
              </a:rPr>
              <a:t>(1699)</a:t>
            </a:r>
            <a:r>
              <a:rPr lang="en-US" sz="1900" dirty="0" smtClean="0">
                <a:solidFill>
                  <a:srgbClr val="000000"/>
                </a:solidFill>
                <a:latin typeface="Times New Roman"/>
                <a:ea typeface="Calibri"/>
              </a:rPr>
              <a:t/>
            </a:r>
            <a:br>
              <a:rPr lang="en-US" sz="1900" dirty="0" smtClean="0">
                <a:solidFill>
                  <a:srgbClr val="000000"/>
                </a:solidFill>
                <a:latin typeface="Times New Roman"/>
                <a:ea typeface="Calibri"/>
              </a:rPr>
            </a:br>
            <a:r>
              <a:rPr lang="en-US" sz="1900" b="1" u="sng" dirty="0" smtClean="0">
                <a:solidFill>
                  <a:srgbClr val="000000"/>
                </a:solidFill>
                <a:latin typeface="Times New Roman"/>
                <a:ea typeface="Calibri"/>
              </a:rPr>
              <a:t>Christ will appear twice in the sky, first to gather his Church, then to judge nations</a:t>
            </a:r>
            <a:endParaRPr lang="en-US" sz="1900" b="1" u="sng" dirty="0"/>
          </a:p>
        </p:txBody>
      </p:sp>
      <p:sp>
        <p:nvSpPr>
          <p:cNvPr id="3" name="Content Placeholder 2"/>
          <p:cNvSpPr>
            <a:spLocks noGrp="1"/>
          </p:cNvSpPr>
          <p:nvPr>
            <p:ph idx="1"/>
          </p:nvPr>
        </p:nvSpPr>
        <p:spPr>
          <a:xfrm>
            <a:off x="228600" y="1219200"/>
            <a:ext cx="8686800" cy="5486400"/>
          </a:xfrm>
        </p:spPr>
        <p:txBody>
          <a:bodyPr>
            <a:normAutofit fontScale="70000" lnSpcReduction="20000"/>
          </a:bodyPr>
          <a:lstStyle/>
          <a:p>
            <a:pPr marL="0" marR="0" indent="0">
              <a:lnSpc>
                <a:spcPct val="115000"/>
              </a:lnSpc>
              <a:spcBef>
                <a:spcPts val="0"/>
              </a:spcBef>
              <a:spcAft>
                <a:spcPts val="0"/>
              </a:spcAft>
              <a:buNone/>
            </a:pPr>
            <a:r>
              <a:rPr lang="en-US" sz="3300" dirty="0" smtClean="0">
                <a:latin typeface="Times New Roman"/>
                <a:ea typeface="Calibri"/>
                <a:cs typeface="Times New Roman"/>
              </a:rPr>
              <a:t>“those </a:t>
            </a:r>
            <a:r>
              <a:rPr lang="en-US" sz="3300" dirty="0">
                <a:latin typeface="Times New Roman"/>
                <a:ea typeface="Calibri"/>
                <a:cs typeface="Times New Roman"/>
              </a:rPr>
              <a:t>saints that are then alive shall not prevent the rising of the Saints that were dead at the coming of </a:t>
            </a:r>
            <a:r>
              <a:rPr lang="en-US" sz="3300" dirty="0" smtClean="0">
                <a:latin typeface="Times New Roman"/>
                <a:ea typeface="Calibri"/>
                <a:cs typeface="Times New Roman"/>
              </a:rPr>
              <a:t>Christ…for </a:t>
            </a:r>
            <a:r>
              <a:rPr lang="en-US" sz="3300" dirty="0">
                <a:latin typeface="Times New Roman"/>
                <a:ea typeface="Calibri"/>
                <a:cs typeface="Times New Roman"/>
              </a:rPr>
              <a:t>the dead in Christ shall be raised first; then the Saints alive in the Body, in  this mortal state, shall be changed…in the twinkling of an eye, less than a moment, raise all the dead Saints, and change all the Saints then alive into an incorruptible immortal state… They shall be </a:t>
            </a:r>
            <a:r>
              <a:rPr lang="en-US" sz="3300" b="1" dirty="0">
                <a:latin typeface="Times New Roman"/>
                <a:ea typeface="Calibri"/>
                <a:cs typeface="Times New Roman"/>
              </a:rPr>
              <a:t>caught up in the Clouds to meet the Lord in the Air…in this appearing of </a:t>
            </a:r>
            <a:r>
              <a:rPr lang="en-US" sz="3300" b="1" dirty="0" smtClean="0">
                <a:latin typeface="Times New Roman"/>
                <a:ea typeface="Calibri"/>
                <a:cs typeface="Times New Roman"/>
              </a:rPr>
              <a:t>Christ…</a:t>
            </a:r>
            <a:r>
              <a:rPr lang="en-US" sz="3300" dirty="0" smtClean="0">
                <a:latin typeface="Times New Roman"/>
                <a:ea typeface="Calibri"/>
                <a:cs typeface="Times New Roman"/>
              </a:rPr>
              <a:t> </a:t>
            </a:r>
          </a:p>
          <a:p>
            <a:pPr marL="0" marR="0" indent="0">
              <a:lnSpc>
                <a:spcPct val="115000"/>
              </a:lnSpc>
              <a:spcBef>
                <a:spcPts val="0"/>
              </a:spcBef>
              <a:spcAft>
                <a:spcPts val="0"/>
              </a:spcAft>
              <a:buNone/>
            </a:pPr>
            <a:endParaRPr lang="en-US" sz="1000" b="1" dirty="0">
              <a:latin typeface="Times New Roman"/>
              <a:ea typeface="Calibri"/>
              <a:cs typeface="Times New Roman"/>
            </a:endParaRPr>
          </a:p>
          <a:p>
            <a:pPr marL="0" marR="0" indent="0">
              <a:lnSpc>
                <a:spcPct val="115000"/>
              </a:lnSpc>
              <a:spcBef>
                <a:spcPts val="0"/>
              </a:spcBef>
              <a:spcAft>
                <a:spcPts val="0"/>
              </a:spcAft>
              <a:buNone/>
            </a:pPr>
            <a:r>
              <a:rPr lang="en-US" sz="3300" b="1" dirty="0" smtClean="0">
                <a:latin typeface="Times New Roman"/>
                <a:ea typeface="Calibri"/>
                <a:cs typeface="Times New Roman"/>
              </a:rPr>
              <a:t>but </a:t>
            </a:r>
            <a:r>
              <a:rPr lang="en-US" sz="3300" b="1" dirty="0">
                <a:latin typeface="Times New Roman"/>
                <a:ea typeface="Calibri"/>
                <a:cs typeface="Times New Roman"/>
              </a:rPr>
              <a:t>here it’s another sight of Christ, viz. as their </a:t>
            </a:r>
            <a:r>
              <a:rPr lang="en-US" sz="3300" b="1" dirty="0" smtClean="0">
                <a:latin typeface="Times New Roman"/>
                <a:ea typeface="Calibri"/>
                <a:cs typeface="Times New Roman"/>
              </a:rPr>
              <a:t>Judge: </a:t>
            </a:r>
            <a:r>
              <a:rPr lang="en-US" sz="3300" b="1" dirty="0">
                <a:latin typeface="Times New Roman"/>
                <a:ea typeface="Calibri"/>
                <a:cs typeface="Times New Roman"/>
              </a:rPr>
              <a:t>for so he will be to the Sinner and ungodly, when he shall come the second time in the Clouds of </a:t>
            </a:r>
            <a:r>
              <a:rPr lang="en-US" sz="3300" b="1" dirty="0" smtClean="0">
                <a:latin typeface="Times New Roman"/>
                <a:ea typeface="Calibri"/>
                <a:cs typeface="Times New Roman"/>
              </a:rPr>
              <a:t>Heaven…coming </a:t>
            </a:r>
            <a:r>
              <a:rPr lang="en-US" sz="3300" b="1" dirty="0">
                <a:latin typeface="Times New Roman"/>
                <a:ea typeface="Calibri"/>
                <a:cs typeface="Times New Roman"/>
              </a:rPr>
              <a:t>to enter upon his Kingdom here on Earth, with all his Saints in a glorified State</a:t>
            </a:r>
            <a:r>
              <a:rPr lang="en-US" sz="3300" dirty="0">
                <a:latin typeface="Times New Roman"/>
                <a:ea typeface="Calibri"/>
                <a:cs typeface="Times New Roman"/>
              </a:rPr>
              <a:t>, after having received their gloried bodies, and after meeting their Lord in the </a:t>
            </a:r>
            <a:r>
              <a:rPr lang="en-US" sz="3300" dirty="0" smtClean="0">
                <a:latin typeface="Times New Roman"/>
                <a:ea typeface="Calibri"/>
                <a:cs typeface="Times New Roman"/>
              </a:rPr>
              <a:t>air, </a:t>
            </a:r>
            <a:r>
              <a:rPr lang="en-US" sz="3300" dirty="0">
                <a:latin typeface="Times New Roman"/>
                <a:ea typeface="Calibri"/>
                <a:cs typeface="Times New Roman"/>
              </a:rPr>
              <a:t>prepared for this great Assize and Judgment of the World</a:t>
            </a:r>
            <a:r>
              <a:rPr lang="en-US" sz="3300" dirty="0" smtClean="0">
                <a:latin typeface="Times New Roman"/>
                <a:ea typeface="Calibri"/>
                <a:cs typeface="Times New Roman"/>
              </a:rPr>
              <a:t>.”</a:t>
            </a:r>
          </a:p>
          <a:p>
            <a:pPr marL="0" marR="0" indent="0">
              <a:lnSpc>
                <a:spcPct val="115000"/>
              </a:lnSpc>
              <a:spcBef>
                <a:spcPts val="0"/>
              </a:spcBef>
              <a:spcAft>
                <a:spcPts val="0"/>
              </a:spcAft>
              <a:buNone/>
            </a:pPr>
            <a:endParaRPr lang="en-US" sz="1100" dirty="0" smtClean="0">
              <a:latin typeface="Times New Roman"/>
              <a:ea typeface="Calibri"/>
              <a:cs typeface="Times New Roman"/>
            </a:endParaRPr>
          </a:p>
          <a:p>
            <a:pPr marL="0" marR="0" indent="0">
              <a:lnSpc>
                <a:spcPct val="115000"/>
              </a:lnSpc>
              <a:spcBef>
                <a:spcPts val="0"/>
              </a:spcBef>
              <a:spcAft>
                <a:spcPts val="0"/>
              </a:spcAft>
              <a:buNone/>
            </a:pPr>
            <a:r>
              <a:rPr lang="en-US" sz="2100" dirty="0" smtClean="0">
                <a:latin typeface="Times New Roman"/>
                <a:ea typeface="Calibri"/>
                <a:cs typeface="Times New Roman"/>
              </a:rPr>
              <a:t> [alludes to 3½ years between the two: Satan’s “42 months near running out” and the Church’s “1260 days of  </a:t>
            </a:r>
          </a:p>
          <a:p>
            <a:pPr marL="0" marR="0" indent="0">
              <a:lnSpc>
                <a:spcPct val="115000"/>
              </a:lnSpc>
              <a:spcBef>
                <a:spcPts val="0"/>
              </a:spcBef>
              <a:spcAft>
                <a:spcPts val="0"/>
              </a:spcAft>
              <a:buNone/>
            </a:pPr>
            <a:r>
              <a:rPr lang="en-US" sz="2100" dirty="0" smtClean="0">
                <a:latin typeface="Times New Roman"/>
                <a:ea typeface="Calibri"/>
                <a:cs typeface="Times New Roman"/>
              </a:rPr>
              <a:t>  her being in the wilderness…the place </a:t>
            </a:r>
            <a:r>
              <a:rPr lang="en-US" sz="2100" dirty="0" err="1" smtClean="0">
                <a:latin typeface="Times New Roman"/>
                <a:ea typeface="Calibri"/>
                <a:cs typeface="Times New Roman"/>
              </a:rPr>
              <a:t>prepar’d</a:t>
            </a:r>
            <a:r>
              <a:rPr lang="en-US" sz="2100" dirty="0" smtClean="0">
                <a:latin typeface="Times New Roman"/>
                <a:ea typeface="Calibri"/>
                <a:cs typeface="Times New Roman"/>
              </a:rPr>
              <a:t> of God. Where she should be fed all the 1260 days.”</a:t>
            </a:r>
            <a:r>
              <a:rPr lang="en-US" sz="2000" dirty="0" smtClean="0">
                <a:latin typeface="Times New Roman"/>
                <a:ea typeface="Calibri"/>
                <a:cs typeface="Times New Roman"/>
              </a:rPr>
              <a:t>p.52-55.</a:t>
            </a:r>
            <a:r>
              <a:rPr lang="en-US" sz="2100" dirty="0" smtClean="0">
                <a:latin typeface="Times New Roman"/>
                <a:ea typeface="Calibri"/>
                <a:cs typeface="Times New Roman"/>
              </a:rPr>
              <a:t>]</a:t>
            </a:r>
          </a:p>
          <a:p>
            <a:pPr marL="0" marR="0" indent="0">
              <a:lnSpc>
                <a:spcPct val="115000"/>
              </a:lnSpc>
              <a:spcBef>
                <a:spcPts val="0"/>
              </a:spcBef>
              <a:spcAft>
                <a:spcPts val="0"/>
              </a:spcAft>
              <a:buNone/>
            </a:pPr>
            <a:endParaRPr lang="en-US" sz="1100" dirty="0">
              <a:ea typeface="Calibri"/>
              <a:cs typeface="Times New Roman"/>
            </a:endParaRPr>
          </a:p>
          <a:p>
            <a:pPr marL="0" marR="0" indent="0">
              <a:spcBef>
                <a:spcPts val="0"/>
              </a:spcBef>
              <a:spcAft>
                <a:spcPts val="0"/>
              </a:spcAft>
              <a:buNone/>
            </a:pPr>
            <a:r>
              <a:rPr lang="en-US" sz="2300" dirty="0">
                <a:ea typeface="Calibri"/>
                <a:cs typeface="Times New Roman"/>
              </a:rPr>
              <a:t>Anon, </a:t>
            </a:r>
            <a:r>
              <a:rPr lang="en-US" sz="2300" i="1" dirty="0">
                <a:ea typeface="Calibri"/>
                <a:cs typeface="Times New Roman"/>
              </a:rPr>
              <a:t>A Short Survey of the Kingdom of Christ here on Earth with his Saints </a:t>
            </a:r>
            <a:r>
              <a:rPr lang="en-US" sz="2300" dirty="0">
                <a:ea typeface="Calibri"/>
                <a:cs typeface="Times New Roman"/>
              </a:rPr>
              <a:t>(</a:t>
            </a:r>
            <a:r>
              <a:rPr lang="en-US" sz="2300" dirty="0" smtClean="0">
                <a:ea typeface="Calibri"/>
                <a:cs typeface="Times New Roman"/>
              </a:rPr>
              <a:t>London,1699, 9-11</a:t>
            </a:r>
            <a:r>
              <a:rPr lang="en-US" sz="2300" dirty="0">
                <a:ea typeface="Calibri"/>
                <a:cs typeface="Times New Roman"/>
              </a:rPr>
              <a:t>,</a:t>
            </a:r>
            <a:r>
              <a:rPr lang="en-US" sz="2300" dirty="0" smtClean="0">
                <a:ea typeface="Calibri"/>
                <a:cs typeface="Times New Roman"/>
              </a:rPr>
              <a:t> </a:t>
            </a:r>
            <a:r>
              <a:rPr lang="en-US" sz="2300" dirty="0">
                <a:ea typeface="Calibri"/>
                <a:cs typeface="Times New Roman"/>
              </a:rPr>
              <a:t>14-15.</a:t>
            </a:r>
          </a:p>
          <a:p>
            <a:endParaRPr lang="en-US" sz="2300" dirty="0"/>
          </a:p>
        </p:txBody>
      </p:sp>
    </p:spTree>
    <p:extLst>
      <p:ext uri="{BB962C8B-B14F-4D97-AF65-F5344CB8AC3E}">
        <p14:creationId xmlns:p14="http://schemas.microsoft.com/office/powerpoint/2010/main" val="1884679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792162"/>
          </a:xfrm>
        </p:spPr>
        <p:txBody>
          <a:bodyPr>
            <a:normAutofit/>
          </a:bodyPr>
          <a:lstStyle/>
          <a:p>
            <a:pPr algn="l"/>
            <a:r>
              <a:rPr lang="en-US" sz="4000" b="1" u="sng" dirty="0" smtClean="0"/>
              <a:t>Oliver Heywood </a:t>
            </a:r>
            <a:r>
              <a:rPr lang="en-US" sz="3200" dirty="0" smtClean="0"/>
              <a:t>(1630-1702) </a:t>
            </a:r>
            <a:r>
              <a:rPr lang="en-US" sz="2400" dirty="0" err="1" smtClean="0"/>
              <a:t>Camb</a:t>
            </a:r>
            <a:r>
              <a:rPr lang="en-US" sz="2400" dirty="0" smtClean="0"/>
              <a:t>,  ej1662, </a:t>
            </a:r>
            <a:r>
              <a:rPr lang="en-US" sz="2400" dirty="0" err="1" smtClean="0"/>
              <a:t>Presbyt</a:t>
            </a:r>
            <a:endParaRPr lang="en-US" sz="2400" dirty="0"/>
          </a:p>
        </p:txBody>
      </p:sp>
      <p:sp>
        <p:nvSpPr>
          <p:cNvPr id="3" name="Content Placeholder 2"/>
          <p:cNvSpPr>
            <a:spLocks noGrp="1"/>
          </p:cNvSpPr>
          <p:nvPr>
            <p:ph idx="1"/>
          </p:nvPr>
        </p:nvSpPr>
        <p:spPr>
          <a:xfrm>
            <a:off x="381000" y="1219200"/>
            <a:ext cx="8305800" cy="5334000"/>
          </a:xfrm>
        </p:spPr>
        <p:txBody>
          <a:bodyPr/>
          <a:lstStyle/>
          <a:p>
            <a:pPr marL="0" marR="0" indent="0">
              <a:lnSpc>
                <a:spcPct val="115000"/>
              </a:lnSpc>
              <a:spcBef>
                <a:spcPts val="0"/>
              </a:spcBef>
              <a:spcAft>
                <a:spcPts val="1000"/>
              </a:spcAft>
              <a:buNone/>
            </a:pPr>
            <a:r>
              <a:rPr lang="en-US" sz="2700" dirty="0" smtClean="0">
                <a:solidFill>
                  <a:srgbClr val="000000"/>
                </a:solidFill>
                <a:latin typeface="Times New Roman"/>
                <a:ea typeface="Calibri"/>
                <a:cs typeface="Times New Roman"/>
              </a:rPr>
              <a:t>“the </a:t>
            </a:r>
            <a:r>
              <a:rPr lang="en-US" sz="2700" dirty="0">
                <a:solidFill>
                  <a:srgbClr val="000000"/>
                </a:solidFill>
                <a:latin typeface="Times New Roman"/>
                <a:ea typeface="Calibri"/>
                <a:cs typeface="Times New Roman"/>
              </a:rPr>
              <a:t>Souls of the glorified Saints shall descend and be united to their own Bodies, and then ascend to meet the Lord in the Air, and the wicked are </a:t>
            </a:r>
            <a:r>
              <a:rPr lang="en-US" sz="2700" b="1" dirty="0">
                <a:solidFill>
                  <a:srgbClr val="000000"/>
                </a:solidFill>
                <a:latin typeface="Times New Roman"/>
                <a:ea typeface="Calibri"/>
                <a:cs typeface="Times New Roman"/>
              </a:rPr>
              <a:t>left behind</a:t>
            </a:r>
            <a:r>
              <a:rPr lang="en-US" sz="2700" dirty="0">
                <a:solidFill>
                  <a:srgbClr val="000000"/>
                </a:solidFill>
                <a:latin typeface="Times New Roman"/>
                <a:ea typeface="Calibri"/>
                <a:cs typeface="Times New Roman"/>
              </a:rPr>
              <a:t> on their dunghill the earth…the dead shall rise, before the living are </a:t>
            </a:r>
            <a:r>
              <a:rPr lang="en-US" sz="2700" b="1" dirty="0">
                <a:solidFill>
                  <a:srgbClr val="000000"/>
                </a:solidFill>
                <a:latin typeface="Times New Roman"/>
                <a:ea typeface="Calibri"/>
                <a:cs typeface="Times New Roman"/>
              </a:rPr>
              <a:t>rapt up</a:t>
            </a:r>
            <a:r>
              <a:rPr lang="en-US" sz="2700" dirty="0">
                <a:solidFill>
                  <a:srgbClr val="000000"/>
                </a:solidFill>
                <a:latin typeface="Times New Roman"/>
                <a:ea typeface="Calibri"/>
                <a:cs typeface="Times New Roman"/>
              </a:rPr>
              <a:t>… These congregated Saints shall be admitted into one place, and state of Glory: They are </a:t>
            </a:r>
            <a:r>
              <a:rPr lang="en-US" sz="2700" i="1" dirty="0">
                <a:solidFill>
                  <a:srgbClr val="000000"/>
                </a:solidFill>
                <a:latin typeface="Times New Roman"/>
                <a:ea typeface="Calibri"/>
                <a:cs typeface="Times New Roman"/>
              </a:rPr>
              <a:t>before the throne of God</a:t>
            </a:r>
            <a:r>
              <a:rPr lang="en-US" sz="2700" dirty="0">
                <a:solidFill>
                  <a:srgbClr val="000000"/>
                </a:solidFill>
                <a:latin typeface="Times New Roman"/>
                <a:ea typeface="Calibri"/>
                <a:cs typeface="Times New Roman"/>
              </a:rPr>
              <a:t>…there is room enough </a:t>
            </a:r>
            <a:r>
              <a:rPr lang="en-US" sz="2700" b="1" dirty="0">
                <a:solidFill>
                  <a:srgbClr val="000000"/>
                </a:solidFill>
                <a:latin typeface="Times New Roman"/>
                <a:ea typeface="Calibri"/>
                <a:cs typeface="Times New Roman"/>
              </a:rPr>
              <a:t>in heaven </a:t>
            </a:r>
            <a:r>
              <a:rPr lang="en-US" sz="2700" dirty="0">
                <a:solidFill>
                  <a:srgbClr val="000000"/>
                </a:solidFill>
                <a:latin typeface="Times New Roman"/>
                <a:ea typeface="Calibri"/>
                <a:cs typeface="Times New Roman"/>
              </a:rPr>
              <a:t>for all the saints, </a:t>
            </a:r>
            <a:r>
              <a:rPr lang="en-US" sz="2700" i="1" dirty="0">
                <a:solidFill>
                  <a:srgbClr val="000000"/>
                </a:solidFill>
                <a:latin typeface="Times New Roman"/>
                <a:ea typeface="Calibri"/>
                <a:cs typeface="Times New Roman"/>
              </a:rPr>
              <a:t>In </a:t>
            </a:r>
            <a:r>
              <a:rPr lang="en-US" sz="2700" b="1" i="1" dirty="0">
                <a:solidFill>
                  <a:srgbClr val="000000"/>
                </a:solidFill>
                <a:latin typeface="Times New Roman"/>
                <a:ea typeface="Calibri"/>
                <a:cs typeface="Times New Roman"/>
              </a:rPr>
              <a:t>my Father’s house</a:t>
            </a:r>
            <a:r>
              <a:rPr lang="en-US" sz="2700" i="1" dirty="0">
                <a:solidFill>
                  <a:srgbClr val="000000"/>
                </a:solidFill>
                <a:latin typeface="Times New Roman"/>
                <a:ea typeface="Calibri"/>
                <a:cs typeface="Times New Roman"/>
              </a:rPr>
              <a:t>,</a:t>
            </a:r>
            <a:r>
              <a:rPr lang="en-US" sz="2700" dirty="0">
                <a:solidFill>
                  <a:srgbClr val="000000"/>
                </a:solidFill>
                <a:latin typeface="Times New Roman"/>
                <a:ea typeface="Calibri"/>
                <a:cs typeface="Times New Roman"/>
              </a:rPr>
              <a:t> </a:t>
            </a:r>
            <a:r>
              <a:rPr lang="en-US" sz="2700" dirty="0" err="1">
                <a:solidFill>
                  <a:srgbClr val="000000"/>
                </a:solidFill>
                <a:latin typeface="Times New Roman"/>
                <a:ea typeface="Calibri"/>
                <a:cs typeface="Times New Roman"/>
              </a:rPr>
              <a:t>saith</a:t>
            </a:r>
            <a:r>
              <a:rPr lang="en-US" sz="2700" dirty="0">
                <a:solidFill>
                  <a:srgbClr val="000000"/>
                </a:solidFill>
                <a:latin typeface="Times New Roman"/>
                <a:ea typeface="Calibri"/>
                <a:cs typeface="Times New Roman"/>
              </a:rPr>
              <a:t> Christ, </a:t>
            </a:r>
            <a:r>
              <a:rPr lang="en-US" sz="2700" i="1" dirty="0">
                <a:solidFill>
                  <a:srgbClr val="000000"/>
                </a:solidFill>
                <a:latin typeface="Times New Roman"/>
                <a:ea typeface="Calibri"/>
                <a:cs typeface="Times New Roman"/>
              </a:rPr>
              <a:t>are many mansions</a:t>
            </a:r>
            <a:r>
              <a:rPr lang="en-US" sz="2700" i="1" dirty="0" smtClean="0">
                <a:solidFill>
                  <a:srgbClr val="000000"/>
                </a:solidFill>
                <a:latin typeface="Times New Roman"/>
                <a:ea typeface="Calibri"/>
                <a:cs typeface="Times New Roman"/>
              </a:rPr>
              <a:t>.” 		 </a:t>
            </a:r>
            <a:r>
              <a:rPr lang="en-US" sz="2000" dirty="0" smtClean="0">
                <a:solidFill>
                  <a:srgbClr val="000000"/>
                </a:solidFill>
                <a:latin typeface="Times New Roman"/>
                <a:ea typeface="Calibri"/>
                <a:cs typeface="Times New Roman"/>
              </a:rPr>
              <a:t>[no mention of return to earth or millennium]</a:t>
            </a:r>
            <a:endParaRPr lang="en-US" sz="2000" dirty="0">
              <a:ea typeface="Calibri"/>
              <a:cs typeface="Times New Roman"/>
            </a:endParaRPr>
          </a:p>
          <a:p>
            <a:pPr marL="0" marR="0" indent="0">
              <a:lnSpc>
                <a:spcPct val="115000"/>
              </a:lnSpc>
              <a:spcBef>
                <a:spcPts val="0"/>
              </a:spcBef>
              <a:spcAft>
                <a:spcPts val="1000"/>
              </a:spcAft>
              <a:buNone/>
            </a:pPr>
            <a:r>
              <a:rPr lang="en-US" sz="1600" dirty="0">
                <a:solidFill>
                  <a:srgbClr val="000000"/>
                </a:solidFill>
                <a:latin typeface="Times New Roman"/>
                <a:ea typeface="Calibri"/>
                <a:cs typeface="Times New Roman"/>
              </a:rPr>
              <a:t>Oliver Heywood, </a:t>
            </a:r>
            <a:r>
              <a:rPr lang="en-US" sz="1600" i="1" dirty="0">
                <a:solidFill>
                  <a:srgbClr val="000000"/>
                </a:solidFill>
                <a:latin typeface="Times New Roman"/>
                <a:ea typeface="Calibri"/>
                <a:cs typeface="Times New Roman"/>
              </a:rPr>
              <a:t>The General Assembly: or, a Discourse of the Gathering of all Saints to Christ </a:t>
            </a:r>
            <a:r>
              <a:rPr lang="en-US" sz="1600" dirty="0">
                <a:solidFill>
                  <a:srgbClr val="000000"/>
                </a:solidFill>
                <a:latin typeface="Times New Roman"/>
                <a:ea typeface="Calibri"/>
                <a:cs typeface="Times New Roman"/>
              </a:rPr>
              <a:t>(London,1700), </a:t>
            </a:r>
            <a:r>
              <a:rPr lang="en-US" sz="1600" dirty="0" smtClean="0">
                <a:solidFill>
                  <a:srgbClr val="000000"/>
                </a:solidFill>
                <a:latin typeface="Times New Roman"/>
                <a:ea typeface="Calibri"/>
                <a:cs typeface="Times New Roman"/>
              </a:rPr>
              <a:t>15-16,19-20.</a:t>
            </a:r>
            <a:endParaRPr lang="en-US" sz="2000" dirty="0">
              <a:ea typeface="Calibri"/>
              <a:cs typeface="Times New Roman"/>
            </a:endParaRPr>
          </a:p>
        </p:txBody>
      </p:sp>
    </p:spTree>
    <p:extLst>
      <p:ext uri="{BB962C8B-B14F-4D97-AF65-F5344CB8AC3E}">
        <p14:creationId xmlns:p14="http://schemas.microsoft.com/office/powerpoint/2010/main" val="1419758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4000" b="1" u="sng" dirty="0" smtClean="0"/>
              <a:t>Increase Mather </a:t>
            </a:r>
            <a:r>
              <a:rPr lang="en-US" sz="3200" dirty="0" smtClean="0"/>
              <a:t>(1639-1723) </a:t>
            </a:r>
            <a:r>
              <a:rPr lang="en-US" sz="2800" dirty="0" smtClean="0"/>
              <a:t>Boston Puritan</a:t>
            </a:r>
            <a:endParaRPr lang="en-US" sz="320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 y="1066800"/>
            <a:ext cx="4800600" cy="5486400"/>
          </a:xfrm>
        </p:spPr>
      </p:pic>
      <p:sp>
        <p:nvSpPr>
          <p:cNvPr id="4" name="Content Placeholder 3"/>
          <p:cNvSpPr>
            <a:spLocks noGrp="1"/>
          </p:cNvSpPr>
          <p:nvPr>
            <p:ph sz="half" idx="2"/>
          </p:nvPr>
        </p:nvSpPr>
        <p:spPr>
          <a:xfrm>
            <a:off x="4800600" y="1066800"/>
            <a:ext cx="4191000" cy="5562600"/>
          </a:xfrm>
        </p:spPr>
        <p:txBody>
          <a:bodyPr>
            <a:normAutofit fontScale="92500" lnSpcReduction="20000"/>
          </a:bodyPr>
          <a:lstStyle/>
          <a:p>
            <a:pPr marL="0" lvl="0" indent="0">
              <a:spcBef>
                <a:spcPts val="0"/>
              </a:spcBef>
              <a:buNone/>
              <a:tabLst>
                <a:tab pos="171450" algn="l"/>
                <a:tab pos="457200" algn="l"/>
              </a:tabLst>
            </a:pPr>
            <a:r>
              <a:rPr lang="en-US" dirty="0" smtClean="0">
                <a:solidFill>
                  <a:srgbClr val="000000"/>
                </a:solidFill>
                <a:latin typeface="Times New Roman"/>
                <a:ea typeface="Calibri"/>
                <a:cs typeface="Times New Roman"/>
              </a:rPr>
              <a:t>“Believers </a:t>
            </a:r>
            <a:r>
              <a:rPr lang="en-US" dirty="0">
                <a:solidFill>
                  <a:srgbClr val="000000"/>
                </a:solidFill>
                <a:latin typeface="Times New Roman"/>
                <a:ea typeface="Calibri"/>
                <a:cs typeface="Times New Roman"/>
              </a:rPr>
              <a:t>should long for the Second Coming of the Lord Jesus Christ. 2 </a:t>
            </a:r>
            <a:r>
              <a:rPr lang="en-US" dirty="0" smtClean="0">
                <a:solidFill>
                  <a:srgbClr val="000000"/>
                </a:solidFill>
                <a:latin typeface="Times New Roman"/>
                <a:ea typeface="Calibri"/>
                <a:cs typeface="Times New Roman"/>
              </a:rPr>
              <a:t>Pet.3.12 </a:t>
            </a:r>
            <a:r>
              <a:rPr lang="en-US" i="1" dirty="0">
                <a:solidFill>
                  <a:srgbClr val="000000"/>
                </a:solidFill>
                <a:latin typeface="Times New Roman"/>
                <a:ea typeface="Calibri"/>
                <a:cs typeface="Times New Roman"/>
              </a:rPr>
              <a:t>Looking for and Hastening to the Coming of the Day of God. </a:t>
            </a:r>
            <a:r>
              <a:rPr lang="en-US" dirty="0">
                <a:solidFill>
                  <a:srgbClr val="000000"/>
                </a:solidFill>
                <a:latin typeface="Times New Roman"/>
                <a:ea typeface="Calibri"/>
                <a:cs typeface="Times New Roman"/>
              </a:rPr>
              <a:t>You must not only Look for, not only Believe that such a Day will come, but you must Hasten to it, that is by earnest desires, by longing wishes; we should Pray for the coming of this Day. Thus Christ has taught us to Pray, </a:t>
            </a:r>
            <a:r>
              <a:rPr lang="en-US" i="1" dirty="0">
                <a:solidFill>
                  <a:srgbClr val="000000"/>
                </a:solidFill>
                <a:latin typeface="Times New Roman"/>
                <a:ea typeface="Calibri"/>
                <a:cs typeface="Times New Roman"/>
              </a:rPr>
              <a:t>Thy Kingdom </a:t>
            </a:r>
            <a:r>
              <a:rPr lang="en-US" i="1" dirty="0" smtClean="0">
                <a:solidFill>
                  <a:srgbClr val="000000"/>
                </a:solidFill>
                <a:latin typeface="Times New Roman"/>
                <a:ea typeface="Calibri"/>
                <a:cs typeface="Times New Roman"/>
              </a:rPr>
              <a:t>Come</a:t>
            </a:r>
            <a:r>
              <a:rPr lang="en-US" i="1" dirty="0">
                <a:solidFill>
                  <a:srgbClr val="000000"/>
                </a:solidFill>
                <a:latin typeface="Times New Roman"/>
                <a:ea typeface="Calibri"/>
                <a:cs typeface="Times New Roman"/>
              </a:rPr>
              <a:t>.</a:t>
            </a:r>
            <a:r>
              <a:rPr lang="en-US" i="1" dirty="0" smtClean="0">
                <a:solidFill>
                  <a:srgbClr val="000000"/>
                </a:solidFill>
                <a:latin typeface="Times New Roman"/>
                <a:ea typeface="Calibri"/>
                <a:cs typeface="Times New Roman"/>
              </a:rPr>
              <a:t>”</a:t>
            </a:r>
            <a:endParaRPr lang="en-US" sz="1600" dirty="0">
              <a:latin typeface="Times New Roman"/>
              <a:ea typeface="Times New Roman"/>
              <a:cs typeface="Times New Roman"/>
            </a:endParaRPr>
          </a:p>
          <a:p>
            <a:pPr marL="0" lvl="0" indent="0">
              <a:spcBef>
                <a:spcPts val="0"/>
              </a:spcBef>
              <a:buNone/>
              <a:tabLst>
                <a:tab pos="457200" algn="l"/>
                <a:tab pos="609600" algn="l"/>
              </a:tabLst>
            </a:pPr>
            <a:endParaRPr lang="en-US" sz="900" i="1" dirty="0" smtClean="0">
              <a:ea typeface="Calibri"/>
              <a:cs typeface="Times New Roman"/>
            </a:endParaRPr>
          </a:p>
          <a:p>
            <a:pPr marL="0" lvl="0" indent="0">
              <a:spcBef>
                <a:spcPts val="0"/>
              </a:spcBef>
              <a:buNone/>
              <a:tabLst>
                <a:tab pos="457200" algn="l"/>
                <a:tab pos="609600" algn="l"/>
              </a:tabLst>
            </a:pPr>
            <a:r>
              <a:rPr lang="en-US" sz="1800" i="1" dirty="0" smtClean="0">
                <a:ea typeface="Calibri"/>
                <a:cs typeface="Times New Roman"/>
              </a:rPr>
              <a:t>The </a:t>
            </a:r>
            <a:r>
              <a:rPr lang="en-US" sz="1800" i="1" dirty="0">
                <a:ea typeface="Calibri"/>
                <a:cs typeface="Times New Roman"/>
              </a:rPr>
              <a:t>Blessed Hope, and the Glorious Appearing of the Great God our </a:t>
            </a:r>
            <a:r>
              <a:rPr lang="en-US" sz="1800" i="1" dirty="0" err="1">
                <a:ea typeface="Calibri"/>
                <a:cs typeface="Times New Roman"/>
              </a:rPr>
              <a:t>Saviour</a:t>
            </a:r>
            <a:r>
              <a:rPr lang="en-US" sz="1800" dirty="0">
                <a:ea typeface="Calibri"/>
                <a:cs typeface="Times New Roman"/>
              </a:rPr>
              <a:t> (Boston, 1701), </a:t>
            </a:r>
            <a:r>
              <a:rPr lang="en-US" sz="1800" dirty="0" smtClean="0">
                <a:solidFill>
                  <a:srgbClr val="000000"/>
                </a:solidFill>
                <a:ea typeface="Calibri"/>
                <a:cs typeface="Times New Roman"/>
              </a:rPr>
              <a:t>135.</a:t>
            </a:r>
            <a:endParaRPr lang="en-US" sz="1400" dirty="0">
              <a:ea typeface="Calibri"/>
              <a:cs typeface="Times New Roman"/>
            </a:endParaRPr>
          </a:p>
          <a:p>
            <a:endParaRPr lang="en-US" dirty="0"/>
          </a:p>
        </p:txBody>
      </p:sp>
    </p:spTree>
    <p:extLst>
      <p:ext uri="{BB962C8B-B14F-4D97-AF65-F5344CB8AC3E}">
        <p14:creationId xmlns:p14="http://schemas.microsoft.com/office/powerpoint/2010/main" val="2242137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762000"/>
          </a:xfrm>
        </p:spPr>
        <p:txBody>
          <a:bodyPr>
            <a:noAutofit/>
          </a:bodyPr>
          <a:lstStyle/>
          <a:p>
            <a:r>
              <a:rPr lang="en-US" sz="3000" b="1" u="sng" dirty="0" smtClean="0"/>
              <a:t>Increase Mather</a:t>
            </a:r>
            <a:r>
              <a:rPr lang="en-US" sz="3000" b="1" dirty="0" smtClean="0"/>
              <a:t>: </a:t>
            </a:r>
            <a:r>
              <a:rPr lang="en-US" sz="2200" b="1" dirty="0" smtClean="0"/>
              <a:t>Saints raptured into Heaven,</a:t>
            </a:r>
            <a:r>
              <a:rPr lang="en-US" sz="2200" b="1" u="sng" dirty="0" smtClean="0"/>
              <a:t/>
            </a:r>
            <a:br>
              <a:rPr lang="en-US" sz="2200" b="1" u="sng" dirty="0" smtClean="0"/>
            </a:br>
            <a:r>
              <a:rPr lang="en-US" sz="2200" b="1" u="sng" dirty="0" smtClean="0"/>
              <a:t>before returning to earth with him to Judge the World</a:t>
            </a:r>
            <a:endParaRPr lang="en-US" sz="2200" b="1" u="sng" dirty="0"/>
          </a:p>
        </p:txBody>
      </p:sp>
      <p:sp>
        <p:nvSpPr>
          <p:cNvPr id="3" name="Content Placeholder 2"/>
          <p:cNvSpPr>
            <a:spLocks noGrp="1"/>
          </p:cNvSpPr>
          <p:nvPr>
            <p:ph idx="1"/>
          </p:nvPr>
        </p:nvSpPr>
        <p:spPr>
          <a:xfrm>
            <a:off x="76200" y="914400"/>
            <a:ext cx="8991600" cy="5943600"/>
          </a:xfrm>
        </p:spPr>
        <p:txBody>
          <a:bodyPr>
            <a:normAutofit fontScale="47500" lnSpcReduction="20000"/>
          </a:bodyPr>
          <a:lstStyle/>
          <a:p>
            <a:pPr marL="0" marR="0" indent="0">
              <a:lnSpc>
                <a:spcPct val="115000"/>
              </a:lnSpc>
              <a:spcBef>
                <a:spcPts val="0"/>
              </a:spcBef>
              <a:spcAft>
                <a:spcPts val="0"/>
              </a:spcAft>
              <a:buNone/>
              <a:tabLst>
                <a:tab pos="6000750" algn="l"/>
              </a:tabLst>
            </a:pPr>
            <a:r>
              <a:rPr lang="en-US" sz="4200" dirty="0">
                <a:solidFill>
                  <a:srgbClr val="000000"/>
                </a:solidFill>
                <a:latin typeface="Times New Roman"/>
                <a:ea typeface="Calibri"/>
                <a:cs typeface="Times New Roman"/>
              </a:rPr>
              <a:t>“When Christ comes, Believers shall see the King…in all his Glory, and shall go with him </a:t>
            </a:r>
            <a:r>
              <a:rPr lang="en-US" sz="4200" b="1" dirty="0">
                <a:solidFill>
                  <a:srgbClr val="000000"/>
                </a:solidFill>
                <a:latin typeface="Times New Roman"/>
                <a:ea typeface="Calibri"/>
                <a:cs typeface="Times New Roman"/>
              </a:rPr>
              <a:t>to the Land that is very far off. Heaven </a:t>
            </a:r>
            <a:r>
              <a:rPr lang="en-US" sz="4200" dirty="0">
                <a:solidFill>
                  <a:srgbClr val="000000"/>
                </a:solidFill>
                <a:latin typeface="Times New Roman"/>
                <a:ea typeface="Calibri"/>
                <a:cs typeface="Times New Roman"/>
              </a:rPr>
              <a:t>is the Land that is very far off. Christ has assured believers it shall be thus, John 14.2 </a:t>
            </a:r>
            <a:r>
              <a:rPr lang="en-US" sz="4200" b="1" i="1" dirty="0">
                <a:solidFill>
                  <a:srgbClr val="000000"/>
                </a:solidFill>
                <a:latin typeface="Times New Roman"/>
                <a:ea typeface="Calibri"/>
                <a:cs typeface="Times New Roman"/>
              </a:rPr>
              <a:t>In my Fathers House are many Mansions</a:t>
            </a:r>
            <a:r>
              <a:rPr lang="en-US" sz="4200" dirty="0">
                <a:solidFill>
                  <a:srgbClr val="000000"/>
                </a:solidFill>
                <a:latin typeface="Times New Roman"/>
                <a:ea typeface="Calibri"/>
                <a:cs typeface="Times New Roman"/>
              </a:rPr>
              <a:t>; that is </a:t>
            </a:r>
            <a:r>
              <a:rPr lang="en-US" sz="4200" b="1" dirty="0">
                <a:solidFill>
                  <a:srgbClr val="000000"/>
                </a:solidFill>
                <a:latin typeface="Times New Roman"/>
                <a:ea typeface="Calibri"/>
                <a:cs typeface="Times New Roman"/>
              </a:rPr>
              <a:t>in Heaven</a:t>
            </a:r>
            <a:r>
              <a:rPr lang="en-US" sz="4200" dirty="0">
                <a:solidFill>
                  <a:srgbClr val="000000"/>
                </a:solidFill>
                <a:latin typeface="Times New Roman"/>
                <a:ea typeface="Calibri"/>
                <a:cs typeface="Times New Roman"/>
              </a:rPr>
              <a:t>…He will not go back to Heaven and leave them behind him. No, they shall sit with him in Heavenly </a:t>
            </a:r>
            <a:r>
              <a:rPr lang="en-US" sz="4200" dirty="0" smtClean="0">
                <a:solidFill>
                  <a:srgbClr val="000000"/>
                </a:solidFill>
                <a:latin typeface="Times New Roman"/>
                <a:ea typeface="Calibri"/>
                <a:cs typeface="Times New Roman"/>
              </a:rPr>
              <a:t>places.</a:t>
            </a:r>
          </a:p>
          <a:p>
            <a:pPr marL="0" marR="0" indent="0">
              <a:lnSpc>
                <a:spcPct val="115000"/>
              </a:lnSpc>
              <a:spcBef>
                <a:spcPts val="0"/>
              </a:spcBef>
              <a:spcAft>
                <a:spcPts val="0"/>
              </a:spcAft>
              <a:buNone/>
              <a:tabLst>
                <a:tab pos="6000750" algn="l"/>
              </a:tabLst>
            </a:pPr>
            <a:r>
              <a:rPr lang="en-US" sz="1100" dirty="0" smtClean="0">
                <a:solidFill>
                  <a:srgbClr val="000000"/>
                </a:solidFill>
                <a:latin typeface="Times New Roman"/>
                <a:ea typeface="Calibri"/>
                <a:cs typeface="Times New Roman"/>
              </a:rPr>
              <a:t> </a:t>
            </a:r>
          </a:p>
          <a:p>
            <a:pPr marL="0" marR="0" indent="0">
              <a:lnSpc>
                <a:spcPct val="115000"/>
              </a:lnSpc>
              <a:spcBef>
                <a:spcPts val="0"/>
              </a:spcBef>
              <a:spcAft>
                <a:spcPts val="0"/>
              </a:spcAft>
              <a:buNone/>
              <a:tabLst>
                <a:tab pos="6000750" algn="l"/>
              </a:tabLst>
            </a:pPr>
            <a:r>
              <a:rPr lang="en-US" sz="4200" b="1" dirty="0" smtClean="0">
                <a:solidFill>
                  <a:srgbClr val="000000"/>
                </a:solidFill>
                <a:latin typeface="Times New Roman"/>
                <a:ea typeface="Calibri"/>
                <a:cs typeface="Times New Roman"/>
              </a:rPr>
              <a:t>“The </a:t>
            </a:r>
            <a:r>
              <a:rPr lang="en-US" sz="4200" b="1" i="1" dirty="0">
                <a:solidFill>
                  <a:srgbClr val="000000"/>
                </a:solidFill>
                <a:latin typeface="Times New Roman"/>
                <a:ea typeface="Calibri"/>
                <a:cs typeface="Times New Roman"/>
              </a:rPr>
              <a:t>Armies of Heaven will follow him. </a:t>
            </a:r>
            <a:r>
              <a:rPr lang="en-US" sz="4200" b="1" dirty="0">
                <a:solidFill>
                  <a:srgbClr val="000000"/>
                </a:solidFill>
                <a:latin typeface="Times New Roman"/>
                <a:ea typeface="Calibri"/>
                <a:cs typeface="Times New Roman"/>
              </a:rPr>
              <a:t>When He shall come to judge the world, the Saints in Heaven will come with him</a:t>
            </a:r>
            <a:r>
              <a:rPr lang="en-US" sz="4200" dirty="0">
                <a:solidFill>
                  <a:srgbClr val="000000"/>
                </a:solidFill>
                <a:latin typeface="Times New Roman"/>
                <a:ea typeface="Calibri"/>
                <a:cs typeface="Times New Roman"/>
              </a:rPr>
              <a:t>… </a:t>
            </a:r>
            <a:endParaRPr lang="en-US" sz="4200"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endParaRPr lang="en-US" sz="1100"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r>
              <a:rPr lang="en-US" sz="4200" dirty="0" smtClean="0">
                <a:solidFill>
                  <a:srgbClr val="000000"/>
                </a:solidFill>
                <a:latin typeface="Times New Roman"/>
                <a:ea typeface="Calibri"/>
                <a:cs typeface="Times New Roman"/>
              </a:rPr>
              <a:t>“We </a:t>
            </a:r>
            <a:r>
              <a:rPr lang="en-US" sz="4200" dirty="0">
                <a:solidFill>
                  <a:srgbClr val="000000"/>
                </a:solidFill>
                <a:latin typeface="Times New Roman"/>
                <a:ea typeface="Calibri"/>
                <a:cs typeface="Times New Roman"/>
              </a:rPr>
              <a:t>are as sure to be </a:t>
            </a:r>
            <a:r>
              <a:rPr lang="en-US" sz="4200" b="1" dirty="0">
                <a:solidFill>
                  <a:srgbClr val="000000"/>
                </a:solidFill>
                <a:latin typeface="Times New Roman"/>
                <a:ea typeface="Calibri"/>
                <a:cs typeface="Times New Roman"/>
              </a:rPr>
              <a:t>raised up together in that Blessed day, when the Great God our </a:t>
            </a:r>
            <a:r>
              <a:rPr lang="en-US" sz="4200" b="1" dirty="0" err="1">
                <a:solidFill>
                  <a:srgbClr val="000000"/>
                </a:solidFill>
                <a:latin typeface="Times New Roman"/>
                <a:ea typeface="Calibri"/>
                <a:cs typeface="Times New Roman"/>
              </a:rPr>
              <a:t>Saviour</a:t>
            </a:r>
            <a:r>
              <a:rPr lang="en-US" sz="4200" b="1" dirty="0">
                <a:solidFill>
                  <a:srgbClr val="000000"/>
                </a:solidFill>
                <a:latin typeface="Times New Roman"/>
                <a:ea typeface="Calibri"/>
                <a:cs typeface="Times New Roman"/>
              </a:rPr>
              <a:t> Christ shall appear, and as sure then to ascend into Heaven</a:t>
            </a:r>
            <a:r>
              <a:rPr lang="en-US" sz="42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tabLst>
                <a:tab pos="6000750" algn="l"/>
              </a:tabLst>
            </a:pPr>
            <a:endParaRPr lang="en-US" sz="1100"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r>
              <a:rPr lang="en-US" sz="4200" dirty="0" smtClean="0">
                <a:solidFill>
                  <a:srgbClr val="000000"/>
                </a:solidFill>
                <a:latin typeface="Times New Roman"/>
                <a:ea typeface="Calibri"/>
                <a:cs typeface="Times New Roman"/>
              </a:rPr>
              <a:t>“all </a:t>
            </a:r>
            <a:r>
              <a:rPr lang="en-US" sz="4200" dirty="0">
                <a:solidFill>
                  <a:srgbClr val="000000"/>
                </a:solidFill>
                <a:latin typeface="Times New Roman"/>
                <a:ea typeface="Calibri"/>
                <a:cs typeface="Times New Roman"/>
              </a:rPr>
              <a:t>the holy Angels shall come with him. Not some only, but all of them. And yet more, all the Saints in Glory shall them come down from Heaven to wait upon him. Zach.14.5 </a:t>
            </a:r>
            <a:r>
              <a:rPr lang="en-US" sz="4200" i="1" dirty="0">
                <a:solidFill>
                  <a:srgbClr val="000000"/>
                </a:solidFill>
                <a:latin typeface="Times New Roman"/>
                <a:ea typeface="Calibri"/>
                <a:cs typeface="Times New Roman"/>
              </a:rPr>
              <a:t>The Lord thy God shall come, and all his Saints with him. </a:t>
            </a:r>
            <a:r>
              <a:rPr lang="en-US" sz="4200" dirty="0" smtClean="0">
                <a:solidFill>
                  <a:srgbClr val="000000"/>
                </a:solidFill>
                <a:latin typeface="Times New Roman"/>
                <a:ea typeface="Calibri"/>
                <a:cs typeface="Times New Roman"/>
              </a:rPr>
              <a:t>… </a:t>
            </a:r>
          </a:p>
          <a:p>
            <a:pPr marL="0" marR="0" indent="0">
              <a:lnSpc>
                <a:spcPct val="115000"/>
              </a:lnSpc>
              <a:spcBef>
                <a:spcPts val="0"/>
              </a:spcBef>
              <a:spcAft>
                <a:spcPts val="0"/>
              </a:spcAft>
              <a:buNone/>
              <a:tabLst>
                <a:tab pos="6000750" algn="l"/>
              </a:tabLst>
            </a:pPr>
            <a:endParaRPr lang="en-US" sz="1100"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r>
              <a:rPr lang="en-US" sz="4200" dirty="0" smtClean="0">
                <a:solidFill>
                  <a:srgbClr val="000000"/>
                </a:solidFill>
                <a:latin typeface="Times New Roman"/>
                <a:ea typeface="Calibri"/>
                <a:cs typeface="Times New Roman"/>
              </a:rPr>
              <a:t>“For </a:t>
            </a:r>
            <a:r>
              <a:rPr lang="en-US" sz="4200" dirty="0">
                <a:solidFill>
                  <a:srgbClr val="000000"/>
                </a:solidFill>
                <a:latin typeface="Times New Roman"/>
                <a:ea typeface="Calibri"/>
                <a:cs typeface="Times New Roman"/>
              </a:rPr>
              <a:t>he will cause all that are Dead to come forth out of their Graves in that day, but </a:t>
            </a:r>
            <a:r>
              <a:rPr lang="en-US" sz="4200" b="1" dirty="0">
                <a:solidFill>
                  <a:srgbClr val="000000"/>
                </a:solidFill>
                <a:latin typeface="Times New Roman"/>
                <a:ea typeface="Calibri"/>
                <a:cs typeface="Times New Roman"/>
              </a:rPr>
              <a:t>every one in his own order. </a:t>
            </a:r>
            <a:r>
              <a:rPr lang="en-US" sz="4200" dirty="0">
                <a:solidFill>
                  <a:srgbClr val="000000"/>
                </a:solidFill>
                <a:latin typeface="Times New Roman"/>
                <a:ea typeface="Calibri"/>
                <a:cs typeface="Times New Roman"/>
              </a:rPr>
              <a:t>He shall no sooner Appear, but </a:t>
            </a:r>
            <a:r>
              <a:rPr lang="en-US" sz="4200" b="1" dirty="0">
                <a:solidFill>
                  <a:srgbClr val="000000"/>
                </a:solidFill>
                <a:latin typeface="Times New Roman"/>
                <a:ea typeface="Calibri"/>
                <a:cs typeface="Times New Roman"/>
              </a:rPr>
              <a:t>Believers shall rise out of their </a:t>
            </a:r>
            <a:r>
              <a:rPr lang="en-US" sz="4200" b="1" dirty="0" smtClean="0">
                <a:solidFill>
                  <a:srgbClr val="000000"/>
                </a:solidFill>
                <a:latin typeface="Times New Roman"/>
                <a:ea typeface="Calibri"/>
                <a:cs typeface="Times New Roman"/>
              </a:rPr>
              <a:t>Graves</a:t>
            </a:r>
            <a:r>
              <a:rPr lang="en-US" sz="4200" dirty="0" smtClean="0">
                <a:solidFill>
                  <a:srgbClr val="000000"/>
                </a:solidFill>
                <a:latin typeface="Times New Roman"/>
                <a:ea typeface="Calibri"/>
                <a:cs typeface="Times New Roman"/>
              </a:rPr>
              <a:t>: 1 Cor.15.23 … </a:t>
            </a:r>
            <a:r>
              <a:rPr lang="en-US" sz="4200" b="1" dirty="0">
                <a:solidFill>
                  <a:srgbClr val="000000"/>
                </a:solidFill>
                <a:latin typeface="Times New Roman"/>
                <a:ea typeface="Calibri"/>
                <a:cs typeface="Times New Roman"/>
              </a:rPr>
              <a:t>before the dispensation of judgment</a:t>
            </a:r>
            <a:r>
              <a:rPr lang="en-US" sz="4200" dirty="0">
                <a:solidFill>
                  <a:srgbClr val="000000"/>
                </a:solidFill>
                <a:latin typeface="Times New Roman"/>
                <a:ea typeface="Calibri"/>
                <a:cs typeface="Times New Roman"/>
              </a:rPr>
              <a:t>, which begins with the Glorious Appearing of the Lord Jesus Christ shall be </a:t>
            </a:r>
            <a:r>
              <a:rPr lang="en-US" sz="4200" dirty="0" smtClean="0">
                <a:solidFill>
                  <a:srgbClr val="000000"/>
                </a:solidFill>
                <a:latin typeface="Times New Roman"/>
                <a:ea typeface="Calibri"/>
                <a:cs typeface="Times New Roman"/>
              </a:rPr>
              <a:t>finished… </a:t>
            </a:r>
          </a:p>
          <a:p>
            <a:pPr marL="0" marR="0" indent="0">
              <a:lnSpc>
                <a:spcPct val="115000"/>
              </a:lnSpc>
              <a:spcBef>
                <a:spcPts val="0"/>
              </a:spcBef>
              <a:spcAft>
                <a:spcPts val="0"/>
              </a:spcAft>
              <a:buNone/>
              <a:tabLst>
                <a:tab pos="6000750" algn="l"/>
              </a:tabLst>
            </a:pPr>
            <a:endParaRPr lang="en-US" sz="600" dirty="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r>
              <a:rPr lang="en-US" sz="4000" dirty="0" smtClean="0">
                <a:solidFill>
                  <a:srgbClr val="000000"/>
                </a:solidFill>
                <a:latin typeface="Times New Roman"/>
                <a:ea typeface="Calibri"/>
                <a:cs typeface="Times New Roman"/>
              </a:rPr>
              <a:t>“They </a:t>
            </a:r>
            <a:r>
              <a:rPr lang="en-US" sz="4000" dirty="0">
                <a:solidFill>
                  <a:srgbClr val="000000"/>
                </a:solidFill>
                <a:latin typeface="Times New Roman"/>
                <a:ea typeface="Calibri"/>
                <a:cs typeface="Times New Roman"/>
              </a:rPr>
              <a:t>shall be </a:t>
            </a:r>
            <a:r>
              <a:rPr lang="en-US" sz="4000" b="1" dirty="0">
                <a:solidFill>
                  <a:srgbClr val="000000"/>
                </a:solidFill>
                <a:latin typeface="Times New Roman"/>
                <a:ea typeface="Calibri"/>
                <a:cs typeface="Times New Roman"/>
              </a:rPr>
              <a:t>with him when he comes to Judge</a:t>
            </a:r>
            <a:r>
              <a:rPr lang="en-US" sz="4000" dirty="0">
                <a:solidFill>
                  <a:srgbClr val="000000"/>
                </a:solidFill>
                <a:latin typeface="Times New Roman"/>
                <a:ea typeface="Calibri"/>
                <a:cs typeface="Times New Roman"/>
              </a:rPr>
              <a:t> the World: they shall come with him and never be separated from him any more. </a:t>
            </a:r>
            <a:r>
              <a:rPr lang="en-US" sz="4000" dirty="0" smtClean="0">
                <a:solidFill>
                  <a:srgbClr val="000000"/>
                </a:solidFill>
                <a:latin typeface="Times New Roman"/>
                <a:ea typeface="Calibri"/>
                <a:cs typeface="Times New Roman"/>
              </a:rPr>
              <a:t>1Thes4.17 </a:t>
            </a:r>
            <a:r>
              <a:rPr lang="en-US" sz="4000" i="1" dirty="0">
                <a:solidFill>
                  <a:srgbClr val="000000"/>
                </a:solidFill>
                <a:latin typeface="Times New Roman"/>
                <a:ea typeface="Calibri"/>
                <a:cs typeface="Times New Roman"/>
              </a:rPr>
              <a:t>So shall we ever be with the Lord</a:t>
            </a:r>
            <a:r>
              <a:rPr lang="en-US" sz="4000" i="1"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tabLst>
                <a:tab pos="6000750" algn="l"/>
              </a:tabLst>
            </a:pPr>
            <a:endParaRPr lang="en-US" sz="1100" i="1"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tabLst>
                <a:tab pos="6000750" algn="l"/>
              </a:tabLst>
            </a:pPr>
            <a:r>
              <a:rPr lang="en-US" sz="2900" i="1" dirty="0" smtClean="0">
                <a:solidFill>
                  <a:srgbClr val="000000"/>
                </a:solidFill>
                <a:ea typeface="Calibri"/>
                <a:cs typeface="Times New Roman"/>
              </a:rPr>
              <a:t>                       -The </a:t>
            </a:r>
            <a:r>
              <a:rPr lang="en-US" sz="2900" i="1" dirty="0">
                <a:solidFill>
                  <a:srgbClr val="000000"/>
                </a:solidFill>
                <a:ea typeface="Calibri"/>
                <a:cs typeface="Times New Roman"/>
              </a:rPr>
              <a:t>Blessed Hope, and the Glorious Appearing of the Great God our </a:t>
            </a:r>
            <a:r>
              <a:rPr lang="en-US" sz="2900" i="1" dirty="0" err="1">
                <a:solidFill>
                  <a:srgbClr val="000000"/>
                </a:solidFill>
                <a:ea typeface="Calibri"/>
                <a:cs typeface="Times New Roman"/>
              </a:rPr>
              <a:t>Saviour</a:t>
            </a:r>
            <a:r>
              <a:rPr lang="en-US" sz="2900" dirty="0">
                <a:solidFill>
                  <a:srgbClr val="000000"/>
                </a:solidFill>
                <a:ea typeface="Calibri"/>
                <a:cs typeface="Times New Roman"/>
              </a:rPr>
              <a:t> (</a:t>
            </a:r>
            <a:r>
              <a:rPr lang="en-US" sz="2900" dirty="0" smtClean="0">
                <a:solidFill>
                  <a:srgbClr val="000000"/>
                </a:solidFill>
                <a:ea typeface="Calibri"/>
                <a:cs typeface="Times New Roman"/>
              </a:rPr>
              <a:t>Boston,1701),23,33,122,131</a:t>
            </a:r>
            <a:endParaRPr lang="en-US" sz="2900" dirty="0">
              <a:ea typeface="Calibri"/>
              <a:cs typeface="Times New Roman"/>
            </a:endParaRPr>
          </a:p>
        </p:txBody>
      </p:sp>
    </p:spTree>
    <p:extLst>
      <p:ext uri="{BB962C8B-B14F-4D97-AF65-F5344CB8AC3E}">
        <p14:creationId xmlns:p14="http://schemas.microsoft.com/office/powerpoint/2010/main" val="2988727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685800"/>
          </a:xfrm>
        </p:spPr>
        <p:txBody>
          <a:bodyPr>
            <a:noAutofit/>
          </a:bodyPr>
          <a:lstStyle/>
          <a:p>
            <a:r>
              <a:rPr lang="en-US" sz="3400" b="1" u="sng" dirty="0" smtClean="0"/>
              <a:t>Increase Mather: more than pre-conflagration?</a:t>
            </a:r>
            <a:endParaRPr lang="en-US" sz="3400" b="1" u="sng" dirty="0"/>
          </a:p>
        </p:txBody>
      </p:sp>
      <p:sp>
        <p:nvSpPr>
          <p:cNvPr id="3" name="Content Placeholder 2"/>
          <p:cNvSpPr>
            <a:spLocks noGrp="1"/>
          </p:cNvSpPr>
          <p:nvPr>
            <p:ph idx="1"/>
          </p:nvPr>
        </p:nvSpPr>
        <p:spPr>
          <a:xfrm>
            <a:off x="152400" y="990600"/>
            <a:ext cx="8763000" cy="5715000"/>
          </a:xfrm>
        </p:spPr>
        <p:txBody>
          <a:bodyPr>
            <a:normAutofit fontScale="77500" lnSpcReduction="20000"/>
          </a:bodyPr>
          <a:lstStyle/>
          <a:p>
            <a:pPr marL="0" marR="0" indent="0">
              <a:spcBef>
                <a:spcPts val="0"/>
              </a:spcBef>
              <a:spcAft>
                <a:spcPts val="0"/>
              </a:spcAft>
              <a:buNone/>
            </a:pPr>
            <a:r>
              <a:rPr lang="en-US" sz="3700" dirty="0">
                <a:solidFill>
                  <a:srgbClr val="000000"/>
                </a:solidFill>
                <a:latin typeface="Times New Roman"/>
                <a:ea typeface="Calibri"/>
              </a:rPr>
              <a:t>“The Living Saints at Christ’s coming shall be caught up into the Air, that they may </a:t>
            </a:r>
            <a:r>
              <a:rPr lang="en-US" sz="3700" b="1" dirty="0">
                <a:solidFill>
                  <a:srgbClr val="000000"/>
                </a:solidFill>
                <a:latin typeface="Times New Roman"/>
                <a:ea typeface="Calibri"/>
              </a:rPr>
              <a:t>escape that Deluge of Fire </a:t>
            </a:r>
            <a:r>
              <a:rPr lang="en-US" sz="3700" dirty="0">
                <a:solidFill>
                  <a:srgbClr val="000000"/>
                </a:solidFill>
                <a:latin typeface="Times New Roman"/>
                <a:ea typeface="Calibri"/>
              </a:rPr>
              <a:t>which will be the Perdition of ungodly Men… But before this </a:t>
            </a:r>
            <a:r>
              <a:rPr lang="en-US" sz="3700" b="1" dirty="0">
                <a:solidFill>
                  <a:srgbClr val="000000"/>
                </a:solidFill>
                <a:latin typeface="Times New Roman"/>
                <a:ea typeface="Calibri"/>
              </a:rPr>
              <a:t>Rapture</a:t>
            </a:r>
            <a:r>
              <a:rPr lang="en-US" sz="3700" dirty="0">
                <a:solidFill>
                  <a:srgbClr val="000000"/>
                </a:solidFill>
                <a:latin typeface="Times New Roman"/>
                <a:ea typeface="Calibri"/>
              </a:rPr>
              <a:t> of the living, the dead Saints shall be raised. … They, as to their Bodies, shall not be with Christ before the Bodies of Saints asleep in the Grave shall be with him… </a:t>
            </a:r>
            <a:r>
              <a:rPr lang="en-US" sz="3700" dirty="0" smtClean="0">
                <a:solidFill>
                  <a:srgbClr val="000000"/>
                </a:solidFill>
                <a:latin typeface="Times New Roman"/>
                <a:ea typeface="Calibri"/>
              </a:rPr>
              <a:t>As </a:t>
            </a:r>
            <a:r>
              <a:rPr lang="en-US" sz="3700" dirty="0">
                <a:solidFill>
                  <a:srgbClr val="000000"/>
                </a:solidFill>
                <a:latin typeface="Times New Roman"/>
                <a:ea typeface="Calibri"/>
              </a:rPr>
              <a:t>when the Flood came, there was a Difference make between Noah’s family and the rest of Mankind: Thus when the World shall perish by Fire, no Saint shall be hurt by that Fire, but Sinners shall. …we </a:t>
            </a:r>
            <a:r>
              <a:rPr lang="en-US" sz="3700" b="1" dirty="0">
                <a:solidFill>
                  <a:srgbClr val="000000"/>
                </a:solidFill>
                <a:latin typeface="Times New Roman"/>
                <a:ea typeface="Calibri"/>
              </a:rPr>
              <a:t>may not determine how long the Conflagration shall last</a:t>
            </a:r>
            <a:r>
              <a:rPr lang="en-US" sz="3700" dirty="0">
                <a:solidFill>
                  <a:srgbClr val="000000"/>
                </a:solidFill>
                <a:latin typeface="Times New Roman"/>
                <a:ea typeface="Calibri"/>
              </a:rPr>
              <a:t>. Noah’s </a:t>
            </a:r>
            <a:r>
              <a:rPr lang="en-US" sz="3700" dirty="0" err="1">
                <a:solidFill>
                  <a:srgbClr val="000000"/>
                </a:solidFill>
                <a:latin typeface="Times New Roman"/>
                <a:ea typeface="Calibri"/>
              </a:rPr>
              <a:t>Floud</a:t>
            </a:r>
            <a:r>
              <a:rPr lang="en-US" sz="3700" dirty="0">
                <a:solidFill>
                  <a:srgbClr val="000000"/>
                </a:solidFill>
                <a:latin typeface="Times New Roman"/>
                <a:ea typeface="Calibri"/>
              </a:rPr>
              <a:t> continued for many Days and Months, he was a whole Year in the Ark. The Weapons of </a:t>
            </a:r>
            <a:r>
              <a:rPr lang="en-US" sz="3700" b="1" dirty="0">
                <a:solidFill>
                  <a:srgbClr val="000000"/>
                </a:solidFill>
                <a:latin typeface="Times New Roman"/>
                <a:ea typeface="Calibri"/>
              </a:rPr>
              <a:t>Ezekiel’s Gog are </a:t>
            </a:r>
            <a:r>
              <a:rPr lang="en-US" sz="3700" b="1" u="sng" dirty="0">
                <a:solidFill>
                  <a:srgbClr val="000000"/>
                </a:solidFill>
                <a:latin typeface="Times New Roman"/>
                <a:ea typeface="Calibri"/>
              </a:rPr>
              <a:t>Seven Years</a:t>
            </a:r>
            <a:r>
              <a:rPr lang="en-US" sz="3700" b="1" dirty="0">
                <a:solidFill>
                  <a:srgbClr val="000000"/>
                </a:solidFill>
                <a:latin typeface="Times New Roman"/>
                <a:ea typeface="Calibri"/>
              </a:rPr>
              <a:t> </a:t>
            </a:r>
            <a:r>
              <a:rPr lang="en-US" sz="3700" dirty="0">
                <a:solidFill>
                  <a:srgbClr val="000000"/>
                </a:solidFill>
                <a:latin typeface="Times New Roman"/>
                <a:ea typeface="Calibri"/>
              </a:rPr>
              <a:t>in burning, Ezek.39.9</a:t>
            </a:r>
            <a:r>
              <a:rPr lang="en-US" sz="3700" dirty="0" smtClean="0">
                <a:solidFill>
                  <a:srgbClr val="000000"/>
                </a:solidFill>
                <a:latin typeface="Times New Roman"/>
                <a:ea typeface="Calibri"/>
              </a:rPr>
              <a:t>.” </a:t>
            </a:r>
          </a:p>
          <a:p>
            <a:pPr marL="0" marR="0" indent="0">
              <a:spcBef>
                <a:spcPts val="0"/>
              </a:spcBef>
              <a:spcAft>
                <a:spcPts val="0"/>
              </a:spcAft>
              <a:buNone/>
            </a:pPr>
            <a:endParaRPr lang="en-US" sz="1400" dirty="0" smtClean="0">
              <a:solidFill>
                <a:srgbClr val="000000"/>
              </a:solidFill>
              <a:latin typeface="Times New Roman"/>
              <a:ea typeface="Calibri"/>
            </a:endParaRPr>
          </a:p>
          <a:p>
            <a:pPr marL="0" marR="0" indent="0">
              <a:spcBef>
                <a:spcPts val="0"/>
              </a:spcBef>
              <a:spcAft>
                <a:spcPts val="0"/>
              </a:spcAft>
              <a:buNone/>
            </a:pPr>
            <a:r>
              <a:rPr lang="en-US" sz="2200" dirty="0">
                <a:ea typeface="Calibri"/>
              </a:rPr>
              <a:t>	</a:t>
            </a:r>
            <a:r>
              <a:rPr lang="en-US" sz="2200" dirty="0" smtClean="0">
                <a:ea typeface="Calibri"/>
              </a:rPr>
              <a:t>-</a:t>
            </a:r>
            <a:r>
              <a:rPr lang="en-US" sz="2200" i="1" dirty="0" smtClean="0">
                <a:ea typeface="Calibri"/>
              </a:rPr>
              <a:t>Dissertation </a:t>
            </a:r>
            <a:r>
              <a:rPr lang="en-US" sz="2200" i="1" dirty="0">
                <a:ea typeface="Calibri"/>
              </a:rPr>
              <a:t>Concerning the Future Conversion of the Jewish Nation </a:t>
            </a:r>
            <a:r>
              <a:rPr lang="en-US" sz="2200" dirty="0">
                <a:ea typeface="Calibri"/>
              </a:rPr>
              <a:t>(1709), 15. </a:t>
            </a:r>
            <a:endParaRPr lang="en-US" sz="2200" dirty="0"/>
          </a:p>
        </p:txBody>
      </p:sp>
    </p:spTree>
    <p:extLst>
      <p:ext uri="{BB962C8B-B14F-4D97-AF65-F5344CB8AC3E}">
        <p14:creationId xmlns:p14="http://schemas.microsoft.com/office/powerpoint/2010/main" val="21681611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0"/>
            <a:ext cx="8229600" cy="274638"/>
          </a:xfrm>
        </p:spPr>
        <p:txBody>
          <a:bodyPr>
            <a:normAutofit fontScale="90000"/>
          </a:bodyPr>
          <a:lstStyle/>
          <a:p>
            <a:endParaRPr lang="en-US" dirty="0"/>
          </a:p>
        </p:txBody>
      </p:sp>
      <p:pic>
        <p:nvPicPr>
          <p:cNvPr id="5" name="Content Placeholder 4"/>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152400" y="152400"/>
            <a:ext cx="4191000" cy="6477000"/>
          </a:xfrm>
          <a:prstGeom prst="rect">
            <a:avLst/>
          </a:prstGeom>
        </p:spPr>
      </p:pic>
      <p:pic>
        <p:nvPicPr>
          <p:cNvPr id="6" name="Content Placeholder 5"/>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4495800" y="76200"/>
            <a:ext cx="4495799" cy="6553200"/>
          </a:xfrm>
          <a:prstGeom prst="rect">
            <a:avLst/>
          </a:prstGeom>
        </p:spPr>
      </p:pic>
    </p:spTree>
    <p:extLst>
      <p:ext uri="{BB962C8B-B14F-4D97-AF65-F5344CB8AC3E}">
        <p14:creationId xmlns:p14="http://schemas.microsoft.com/office/powerpoint/2010/main" val="1097820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990600"/>
          </a:xfrm>
        </p:spPr>
        <p:txBody>
          <a:bodyPr>
            <a:normAutofit/>
          </a:bodyPr>
          <a:lstStyle/>
          <a:p>
            <a:pPr algn="l"/>
            <a:r>
              <a:rPr lang="en-US" sz="3600" b="1" dirty="0" smtClean="0"/>
              <a:t> </a:t>
            </a:r>
            <a:r>
              <a:rPr lang="en-US" sz="3600" b="1" u="sng" dirty="0" smtClean="0"/>
              <a:t>Jane </a:t>
            </a:r>
            <a:r>
              <a:rPr lang="en-US" sz="3600" b="1" u="sng" dirty="0" err="1" smtClean="0"/>
              <a:t>Leade</a:t>
            </a:r>
            <a:r>
              <a:rPr lang="en-US" sz="3600" b="1" u="sng" dirty="0" smtClean="0"/>
              <a:t> </a:t>
            </a:r>
            <a:r>
              <a:rPr lang="en-US" sz="2800" dirty="0" smtClean="0"/>
              <a:t>(1623-1704)    </a:t>
            </a:r>
            <a:r>
              <a:rPr lang="en-US" sz="2400" dirty="0" smtClean="0"/>
              <a:t>mystic, founded Philadelphians</a:t>
            </a:r>
            <a:br>
              <a:rPr lang="en-US" sz="2400" dirty="0" smtClean="0"/>
            </a:br>
            <a:r>
              <a:rPr lang="en-US" sz="2000" u="sng" dirty="0" smtClean="0"/>
              <a:t>Rapture to heaven, glorified &amp; installed, marriage supper, tribulation, descend to rule</a:t>
            </a:r>
            <a:endParaRPr lang="en-US" sz="2400" u="sng" dirty="0"/>
          </a:p>
        </p:txBody>
      </p:sp>
      <p:sp>
        <p:nvSpPr>
          <p:cNvPr id="3" name="Content Placeholder 2"/>
          <p:cNvSpPr>
            <a:spLocks noGrp="1"/>
          </p:cNvSpPr>
          <p:nvPr>
            <p:ph idx="1"/>
          </p:nvPr>
        </p:nvSpPr>
        <p:spPr>
          <a:xfrm>
            <a:off x="152400" y="1219200"/>
            <a:ext cx="8839200" cy="5410200"/>
          </a:xfrm>
        </p:spPr>
        <p:txBody>
          <a:bodyPr>
            <a:normAutofit fontScale="55000" lnSpcReduction="20000"/>
          </a:bodyPr>
          <a:lstStyle/>
          <a:p>
            <a:pPr marL="0" marR="0" indent="0">
              <a:lnSpc>
                <a:spcPct val="115000"/>
              </a:lnSpc>
              <a:spcBef>
                <a:spcPts val="0"/>
              </a:spcBef>
              <a:spcAft>
                <a:spcPts val="0"/>
              </a:spcAft>
              <a:buNone/>
            </a:pPr>
            <a:r>
              <a:rPr lang="en-US" sz="3500" dirty="0" smtClean="0">
                <a:latin typeface="Times New Roman"/>
                <a:ea typeface="Calibri"/>
                <a:cs typeface="Times New Roman"/>
              </a:rPr>
              <a:t>“The </a:t>
            </a:r>
            <a:r>
              <a:rPr lang="en-US" sz="3500" dirty="0">
                <a:latin typeface="Times New Roman"/>
                <a:ea typeface="Calibri"/>
                <a:cs typeface="Times New Roman"/>
              </a:rPr>
              <a:t>Heavens do open, and the bright Cloud breaks, as the open Gate for Ascension, to receive the Spirit of the Soul, that hath put on its risen Body; it is now parted from the Earth, and carried </a:t>
            </a:r>
            <a:r>
              <a:rPr lang="en-US" sz="3500" dirty="0" smtClean="0">
                <a:latin typeface="Times New Roman"/>
                <a:ea typeface="Calibri"/>
                <a:cs typeface="Times New Roman"/>
              </a:rPr>
              <a:t>up…a </a:t>
            </a:r>
            <a:r>
              <a:rPr lang="en-US" sz="3500" dirty="0">
                <a:latin typeface="Times New Roman"/>
                <a:ea typeface="Calibri"/>
                <a:cs typeface="Times New Roman"/>
              </a:rPr>
              <a:t>soul all restless, till it comes to its own prepared mansion</a:t>
            </a:r>
            <a:r>
              <a:rPr lang="en-US" sz="3500" dirty="0" smtClean="0">
                <a:latin typeface="Times New Roman"/>
                <a:ea typeface="Calibri"/>
                <a:cs typeface="Times New Roman"/>
              </a:rPr>
              <a:t>! … the </a:t>
            </a:r>
            <a:r>
              <a:rPr lang="en-US" sz="3500" b="1" dirty="0">
                <a:latin typeface="Times New Roman"/>
                <a:ea typeface="Calibri"/>
                <a:cs typeface="Times New Roman"/>
              </a:rPr>
              <a:t>Ascended and Glorified, are again to Descend</a:t>
            </a:r>
            <a:r>
              <a:rPr lang="en-US" sz="3500" dirty="0">
                <a:latin typeface="Times New Roman"/>
                <a:ea typeface="Calibri"/>
                <a:cs typeface="Times New Roman"/>
              </a:rPr>
              <a:t>…to serve their Lord and Master’s </a:t>
            </a:r>
            <a:r>
              <a:rPr lang="en-US" sz="3500" dirty="0" smtClean="0">
                <a:latin typeface="Times New Roman"/>
                <a:ea typeface="Calibri"/>
                <a:cs typeface="Times New Roman"/>
              </a:rPr>
              <a:t>appointment…have </a:t>
            </a:r>
            <a:r>
              <a:rPr lang="en-US" sz="3500" dirty="0">
                <a:latin typeface="Times New Roman"/>
                <a:ea typeface="Calibri"/>
                <a:cs typeface="Times New Roman"/>
              </a:rPr>
              <a:t>passed through the </a:t>
            </a:r>
            <a:r>
              <a:rPr lang="en-US" sz="3500" b="1" dirty="0">
                <a:latin typeface="Times New Roman"/>
                <a:ea typeface="Calibri"/>
                <a:cs typeface="Times New Roman"/>
              </a:rPr>
              <a:t>ten days </a:t>
            </a:r>
            <a:r>
              <a:rPr lang="en-US" sz="3500" b="1" dirty="0" smtClean="0">
                <a:latin typeface="Times New Roman"/>
                <a:ea typeface="Calibri"/>
                <a:cs typeface="Times New Roman"/>
              </a:rPr>
              <a:t>Tribulation</a:t>
            </a:r>
            <a:r>
              <a:rPr lang="en-US" sz="3500" dirty="0" smtClean="0">
                <a:latin typeface="Times New Roman"/>
                <a:ea typeface="Calibri"/>
                <a:cs typeface="Times New Roman"/>
              </a:rPr>
              <a:t>…to </a:t>
            </a:r>
            <a:r>
              <a:rPr lang="en-US" sz="3500" dirty="0">
                <a:latin typeface="Times New Roman"/>
                <a:ea typeface="Calibri"/>
                <a:cs typeface="Times New Roman"/>
              </a:rPr>
              <a:t>lay the Foundation for the Mount-</a:t>
            </a:r>
            <a:r>
              <a:rPr lang="en-US" sz="3500" dirty="0" err="1">
                <a:latin typeface="Times New Roman"/>
                <a:ea typeface="Calibri"/>
                <a:cs typeface="Times New Roman"/>
              </a:rPr>
              <a:t>Sion</a:t>
            </a:r>
            <a:r>
              <a:rPr lang="en-US" sz="3500" dirty="0">
                <a:latin typeface="Times New Roman"/>
                <a:ea typeface="Calibri"/>
                <a:cs typeface="Times New Roman"/>
              </a:rPr>
              <a:t> Glory. </a:t>
            </a:r>
            <a:r>
              <a:rPr lang="en-US" sz="3500" dirty="0" smtClean="0">
                <a:latin typeface="Times New Roman"/>
                <a:ea typeface="Calibri"/>
                <a:cs typeface="Times New Roman"/>
              </a:rPr>
              <a:t>…New </a:t>
            </a:r>
            <a:r>
              <a:rPr lang="en-US" sz="3500" dirty="0">
                <a:latin typeface="Times New Roman"/>
                <a:ea typeface="Calibri"/>
                <a:cs typeface="Times New Roman"/>
              </a:rPr>
              <a:t>Jerusalem will open and descend; then shall the Priestly Kingdom be revealed, and its Government be known, and managed by the Saints of the most High, who after Ascension must have </a:t>
            </a:r>
            <a:r>
              <a:rPr lang="en-US" sz="3500" b="1" dirty="0">
                <a:latin typeface="Times New Roman"/>
                <a:ea typeface="Calibri"/>
                <a:cs typeface="Times New Roman"/>
              </a:rPr>
              <a:t>some space of Time for their </a:t>
            </a:r>
            <a:r>
              <a:rPr lang="en-US" sz="3500" b="1" dirty="0" err="1">
                <a:latin typeface="Times New Roman"/>
                <a:ea typeface="Calibri"/>
                <a:cs typeface="Times New Roman"/>
              </a:rPr>
              <a:t>Instalment</a:t>
            </a:r>
            <a:r>
              <a:rPr lang="en-US" sz="3500" dirty="0">
                <a:latin typeface="Times New Roman"/>
                <a:ea typeface="Calibri"/>
                <a:cs typeface="Times New Roman"/>
              </a:rPr>
              <a:t>… For as the Heavens have received the Lord Christ out of the visible sight, so it will these ascended Angels, till they be confirmed for Kingly </a:t>
            </a:r>
            <a:r>
              <a:rPr lang="en-US" sz="3500" dirty="0" smtClean="0">
                <a:latin typeface="Times New Roman"/>
                <a:ea typeface="Calibri"/>
                <a:cs typeface="Times New Roman"/>
              </a:rPr>
              <a:t>Dominion…their </a:t>
            </a:r>
            <a:r>
              <a:rPr lang="en-US" sz="3500" dirty="0">
                <a:latin typeface="Times New Roman"/>
                <a:ea typeface="Calibri"/>
                <a:cs typeface="Times New Roman"/>
              </a:rPr>
              <a:t>inward transformed Spirits, Souls and </a:t>
            </a:r>
            <a:r>
              <a:rPr lang="en-US" sz="3500" dirty="0" err="1">
                <a:latin typeface="Times New Roman"/>
                <a:ea typeface="Calibri"/>
                <a:cs typeface="Times New Roman"/>
              </a:rPr>
              <a:t>Bodys</a:t>
            </a:r>
            <a:r>
              <a:rPr lang="en-US" sz="3500" dirty="0">
                <a:latin typeface="Times New Roman"/>
                <a:ea typeface="Calibri"/>
                <a:cs typeface="Times New Roman"/>
              </a:rPr>
              <a:t> are translated out of sight, and are taken into the Heavens</a:t>
            </a:r>
            <a:r>
              <a:rPr lang="en-US" sz="3500" dirty="0" smtClean="0">
                <a:latin typeface="Times New Roman"/>
                <a:ea typeface="Calibri"/>
                <a:cs typeface="Times New Roman"/>
              </a:rPr>
              <a:t>.”</a:t>
            </a:r>
          </a:p>
          <a:p>
            <a:pPr marL="0" marR="0" indent="0">
              <a:lnSpc>
                <a:spcPct val="115000"/>
              </a:lnSpc>
              <a:spcBef>
                <a:spcPts val="0"/>
              </a:spcBef>
              <a:spcAft>
                <a:spcPts val="0"/>
              </a:spcAft>
              <a:buNone/>
            </a:pPr>
            <a:endParaRPr lang="en-US" sz="1500" dirty="0" smtClean="0">
              <a:latin typeface="Times New Roman"/>
              <a:ea typeface="Calibri"/>
              <a:cs typeface="Times New Roman"/>
            </a:endParaRPr>
          </a:p>
          <a:p>
            <a:pPr marL="0" lvl="0" indent="0">
              <a:spcBef>
                <a:spcPts val="0"/>
              </a:spcBef>
              <a:buNone/>
            </a:pPr>
            <a:r>
              <a:rPr lang="en-US" sz="2500" i="1" dirty="0" smtClean="0">
                <a:ea typeface="Calibri"/>
                <a:cs typeface="Times New Roman"/>
              </a:rPr>
              <a:t>The </a:t>
            </a:r>
            <a:r>
              <a:rPr lang="en-US" sz="2500" i="1" dirty="0">
                <a:ea typeface="Calibri"/>
                <a:cs typeface="Times New Roman"/>
              </a:rPr>
              <a:t>Heavenly Cloud Now Breaking: or, the Lord Christ’s Ascension-Ladder, Sent </a:t>
            </a:r>
            <a:r>
              <a:rPr lang="en-US" sz="2500" i="1" dirty="0" smtClean="0">
                <a:ea typeface="Calibri"/>
                <a:cs typeface="Times New Roman"/>
              </a:rPr>
              <a:t>Down</a:t>
            </a:r>
            <a:r>
              <a:rPr lang="en-US" sz="2500" dirty="0" smtClean="0">
                <a:ea typeface="Calibri"/>
                <a:cs typeface="Times New Roman"/>
              </a:rPr>
              <a:t> </a:t>
            </a:r>
            <a:r>
              <a:rPr lang="en-US" sz="2400" dirty="0">
                <a:ea typeface="Calibri"/>
                <a:cs typeface="Times New Roman"/>
              </a:rPr>
              <a:t>(London,1701</a:t>
            </a:r>
            <a:r>
              <a:rPr lang="en-US" sz="2400" dirty="0" smtClean="0">
                <a:solidFill>
                  <a:prstClr val="black"/>
                </a:solidFill>
                <a:ea typeface="Calibri"/>
                <a:cs typeface="Times New Roman"/>
              </a:rPr>
              <a:t>, 36, 43-45</a:t>
            </a:r>
            <a:r>
              <a:rPr lang="en-US" sz="2400" dirty="0">
                <a:solidFill>
                  <a:prstClr val="black"/>
                </a:solidFill>
                <a:ea typeface="Calibri"/>
                <a:cs typeface="Times New Roman"/>
              </a:rPr>
              <a:t>, </a:t>
            </a:r>
            <a:r>
              <a:rPr lang="en-US" sz="2400" dirty="0" smtClean="0">
                <a:solidFill>
                  <a:prstClr val="black"/>
                </a:solidFill>
                <a:ea typeface="Calibri"/>
                <a:cs typeface="Times New Roman"/>
              </a:rPr>
              <a:t>49-50</a:t>
            </a:r>
          </a:p>
          <a:p>
            <a:pPr marL="0" lvl="0" indent="0">
              <a:spcBef>
                <a:spcPts val="0"/>
              </a:spcBef>
              <a:buNone/>
            </a:pPr>
            <a:endParaRPr lang="en-US" sz="2900" dirty="0">
              <a:ea typeface="Calibri"/>
              <a:cs typeface="Times New Roman"/>
            </a:endParaRPr>
          </a:p>
          <a:p>
            <a:pPr marL="0" marR="0" indent="0">
              <a:lnSpc>
                <a:spcPct val="115000"/>
              </a:lnSpc>
              <a:spcBef>
                <a:spcPts val="0"/>
              </a:spcBef>
              <a:spcAft>
                <a:spcPts val="0"/>
              </a:spcAft>
              <a:buNone/>
            </a:pPr>
            <a:r>
              <a:rPr lang="en-US" sz="3500" dirty="0" smtClean="0">
                <a:latin typeface="Times New Roman"/>
                <a:ea typeface="Calibri"/>
                <a:cs typeface="Times New Roman"/>
              </a:rPr>
              <a:t>“The </a:t>
            </a:r>
            <a:r>
              <a:rPr lang="en-US" sz="3500" dirty="0">
                <a:latin typeface="Times New Roman"/>
                <a:ea typeface="Calibri"/>
                <a:cs typeface="Times New Roman"/>
              </a:rPr>
              <a:t>Reign of Christ upon the Earth in his Saints is drawing near; and for this End…to make ready an Espoused Bride, that may be found all fair and clear without blemish; …the Lord is coming to appear in his Saints, and to set them over the Earth. For the </a:t>
            </a:r>
            <a:r>
              <a:rPr lang="en-US" sz="3500" dirty="0" err="1">
                <a:latin typeface="Times New Roman"/>
                <a:ea typeface="Calibri"/>
                <a:cs typeface="Times New Roman"/>
              </a:rPr>
              <a:t>Davidses</a:t>
            </a:r>
            <a:r>
              <a:rPr lang="en-US" sz="3500" dirty="0">
                <a:latin typeface="Times New Roman"/>
                <a:ea typeface="Calibri"/>
                <a:cs typeface="Times New Roman"/>
              </a:rPr>
              <a:t> of </a:t>
            </a:r>
            <a:r>
              <a:rPr lang="en-US" sz="3500" dirty="0" err="1">
                <a:latin typeface="Times New Roman"/>
                <a:ea typeface="Calibri"/>
                <a:cs typeface="Times New Roman"/>
              </a:rPr>
              <a:t>Sion</a:t>
            </a:r>
            <a:r>
              <a:rPr lang="en-US" sz="3500" dirty="0">
                <a:latin typeface="Times New Roman"/>
                <a:ea typeface="Calibri"/>
                <a:cs typeface="Times New Roman"/>
              </a:rPr>
              <a:t> the Dominion shall be restored, through Marriage with the Lamb of </a:t>
            </a:r>
            <a:r>
              <a:rPr lang="en-US" sz="3500" dirty="0" smtClean="0">
                <a:latin typeface="Times New Roman"/>
                <a:ea typeface="Calibri"/>
                <a:cs typeface="Times New Roman"/>
              </a:rPr>
              <a:t>God…he </a:t>
            </a:r>
            <a:r>
              <a:rPr lang="en-US" sz="3500" dirty="0">
                <a:latin typeface="Times New Roman"/>
                <a:ea typeface="Calibri"/>
                <a:cs typeface="Times New Roman"/>
              </a:rPr>
              <a:t>will </a:t>
            </a:r>
            <a:r>
              <a:rPr lang="en-US" sz="3500" dirty="0" smtClean="0">
                <a:latin typeface="Times New Roman"/>
                <a:ea typeface="Calibri"/>
                <a:cs typeface="Times New Roman"/>
              </a:rPr>
              <a:t>Reign </a:t>
            </a:r>
            <a:r>
              <a:rPr lang="en-US" sz="3500" dirty="0">
                <a:latin typeface="Times New Roman"/>
                <a:ea typeface="Calibri"/>
                <a:cs typeface="Times New Roman"/>
              </a:rPr>
              <a:t>Personally in his Saints…the Thousand Years Reign Prophesied of</a:t>
            </a:r>
            <a:r>
              <a:rPr lang="en-US" sz="3500" dirty="0" smtClean="0">
                <a:latin typeface="Times New Roman"/>
                <a:ea typeface="Calibri"/>
                <a:cs typeface="Times New Roman"/>
              </a:rPr>
              <a:t>.”</a:t>
            </a:r>
          </a:p>
          <a:p>
            <a:pPr marL="0" marR="0" indent="0">
              <a:lnSpc>
                <a:spcPct val="115000"/>
              </a:lnSpc>
              <a:spcBef>
                <a:spcPts val="0"/>
              </a:spcBef>
              <a:spcAft>
                <a:spcPts val="0"/>
              </a:spcAft>
              <a:buNone/>
            </a:pPr>
            <a:endParaRPr lang="en-US" sz="1500" dirty="0">
              <a:ea typeface="Calibri"/>
              <a:cs typeface="Times New Roman"/>
            </a:endParaRPr>
          </a:p>
          <a:p>
            <a:pPr marL="0" marR="0" indent="0">
              <a:spcBef>
                <a:spcPts val="0"/>
              </a:spcBef>
              <a:spcAft>
                <a:spcPts val="0"/>
              </a:spcAft>
              <a:buNone/>
            </a:pPr>
            <a:r>
              <a:rPr lang="en-US" sz="2500" i="1" dirty="0" smtClean="0">
                <a:ea typeface="Calibri"/>
                <a:cs typeface="Times New Roman"/>
              </a:rPr>
              <a:t>The </a:t>
            </a:r>
            <a:r>
              <a:rPr lang="en-US" sz="2500" i="1" dirty="0" err="1">
                <a:ea typeface="Calibri"/>
                <a:cs typeface="Times New Roman"/>
              </a:rPr>
              <a:t>Enochian</a:t>
            </a:r>
            <a:r>
              <a:rPr lang="en-US" sz="2500" i="1" dirty="0">
                <a:ea typeface="Calibri"/>
                <a:cs typeface="Times New Roman"/>
              </a:rPr>
              <a:t> walks with God, </a:t>
            </a:r>
            <a:r>
              <a:rPr lang="en-US" sz="2500" i="1" dirty="0" smtClean="0">
                <a:ea typeface="Calibri"/>
                <a:cs typeface="Times New Roman"/>
              </a:rPr>
              <a:t>Found </a:t>
            </a:r>
            <a:r>
              <a:rPr lang="en-US" sz="2500" i="1" dirty="0">
                <a:ea typeface="Calibri"/>
                <a:cs typeface="Times New Roman"/>
              </a:rPr>
              <a:t>by a Spiritual Traveller, Whose Face towards </a:t>
            </a:r>
            <a:r>
              <a:rPr lang="en-US" sz="2500" i="1" dirty="0" smtClean="0">
                <a:ea typeface="Calibri"/>
                <a:cs typeface="Times New Roman"/>
              </a:rPr>
              <a:t>Mount-</a:t>
            </a:r>
            <a:r>
              <a:rPr lang="en-US" sz="2500" i="1" dirty="0" err="1" smtClean="0">
                <a:ea typeface="Calibri"/>
                <a:cs typeface="Times New Roman"/>
              </a:rPr>
              <a:t>Sion</a:t>
            </a:r>
            <a:r>
              <a:rPr lang="en-US" sz="2500" i="1" dirty="0" smtClean="0">
                <a:ea typeface="Calibri"/>
                <a:cs typeface="Times New Roman"/>
              </a:rPr>
              <a:t> </a:t>
            </a:r>
            <a:r>
              <a:rPr lang="en-US" sz="2200" dirty="0" smtClean="0">
                <a:ea typeface="Calibri"/>
                <a:cs typeface="Times New Roman"/>
              </a:rPr>
              <a:t>(London,1702),22,45-46</a:t>
            </a:r>
            <a:endParaRPr lang="en-US" sz="2200" dirty="0">
              <a:ea typeface="Calibri"/>
              <a:cs typeface="Times New Roman"/>
            </a:endParaRPr>
          </a:p>
        </p:txBody>
      </p:sp>
    </p:spTree>
    <p:extLst>
      <p:ext uri="{BB962C8B-B14F-4D97-AF65-F5344CB8AC3E}">
        <p14:creationId xmlns:p14="http://schemas.microsoft.com/office/powerpoint/2010/main" val="444438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296400" cy="7085786"/>
          </a:xfrm>
          <a:prstGeom prst="rect">
            <a:avLst/>
          </a:prstGeom>
        </p:spPr>
        <p:txBody>
          <a:bodyPr wrap="square">
            <a:spAutoFit/>
          </a:bodyPr>
          <a:lstStyle/>
          <a:p>
            <a:pPr marL="114300" marR="308610">
              <a:lnSpc>
                <a:spcPct val="150000"/>
              </a:lnSpc>
              <a:spcBef>
                <a:spcPts val="0"/>
              </a:spcBef>
              <a:spcAft>
                <a:spcPts val="0"/>
              </a:spcAft>
              <a:tabLst>
                <a:tab pos="609600" algn="l"/>
              </a:tabLst>
            </a:pPr>
            <a:r>
              <a:rPr lang="en-US" sz="800" dirty="0">
                <a:latin typeface="Times New Roman"/>
                <a:ea typeface="Calibri"/>
                <a:cs typeface="Times New Roman"/>
              </a:rPr>
              <a:t> </a:t>
            </a:r>
            <a:r>
              <a:rPr lang="en-US" sz="800" dirty="0" smtClean="0">
                <a:latin typeface="Times New Roman"/>
                <a:ea typeface="Calibri"/>
                <a:cs typeface="Times New Roman"/>
              </a:rPr>
              <a:t>  </a:t>
            </a:r>
            <a:r>
              <a:rPr lang="en-US" sz="1600" b="1" u="sng" dirty="0" smtClean="0">
                <a:effectLst/>
                <a:latin typeface="Times New Roman"/>
                <a:ea typeface="Calibri"/>
                <a:cs typeface="Times New Roman"/>
              </a:rPr>
              <a:t>Saints Resurrection well before return to Earth</a:t>
            </a:r>
            <a:r>
              <a:rPr lang="en-US" sz="1600" dirty="0" smtClean="0">
                <a:effectLst/>
                <a:latin typeface="Times New Roman"/>
                <a:ea typeface="Calibri"/>
                <a:cs typeface="Times New Roman"/>
              </a:rPr>
              <a:t>      </a:t>
            </a:r>
            <a:r>
              <a:rPr lang="en-US" sz="1600" b="1" u="sng" dirty="0" smtClean="0">
                <a:effectLst/>
                <a:latin typeface="Times New Roman"/>
                <a:ea typeface="Calibri"/>
                <a:cs typeface="Times New Roman"/>
              </a:rPr>
              <a:t>Saints to Heaven for safety, escaping troubles</a:t>
            </a:r>
          </a:p>
          <a:p>
            <a:pPr marL="114300" marR="308610">
              <a:lnSpc>
                <a:spcPct val="150000"/>
              </a:lnSpc>
              <a:spcBef>
                <a:spcPts val="0"/>
              </a:spcBef>
              <a:spcAft>
                <a:spcPts val="0"/>
              </a:spcAft>
              <a:tabLst>
                <a:tab pos="609600" algn="l"/>
              </a:tabLst>
            </a:pPr>
            <a:r>
              <a:rPr lang="en-US" sz="1500" b="1" dirty="0" smtClean="0">
                <a:effectLst/>
                <a:latin typeface="Times New Roman"/>
                <a:ea typeface="Calibri"/>
                <a:cs typeface="Times New Roman"/>
              </a:rPr>
              <a:t>	</a:t>
            </a:r>
            <a:r>
              <a:rPr lang="en-US" sz="1600" dirty="0" smtClean="0">
                <a:effectLst/>
                <a:latin typeface="Times New Roman"/>
                <a:ea typeface="Calibri"/>
                <a:cs typeface="Times New Roman"/>
              </a:rPr>
              <a:t>William Bridge	1641		     Robert </a:t>
            </a:r>
            <a:r>
              <a:rPr lang="en-US" sz="1600" dirty="0" err="1" smtClean="0">
                <a:effectLst/>
                <a:latin typeface="Times New Roman"/>
                <a:ea typeface="Calibri"/>
                <a:cs typeface="Times New Roman"/>
              </a:rPr>
              <a:t>Maton</a:t>
            </a:r>
            <a:r>
              <a:rPr lang="en-US" sz="1600" dirty="0" smtClean="0">
                <a:effectLst/>
                <a:latin typeface="Times New Roman"/>
                <a:ea typeface="Calibri"/>
                <a:cs typeface="Times New Roman"/>
              </a:rPr>
              <a:t>		1642</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Robert </a:t>
            </a:r>
            <a:r>
              <a:rPr lang="en-US" sz="1600" dirty="0" err="1" smtClean="0">
                <a:effectLst/>
                <a:latin typeface="Times New Roman"/>
                <a:ea typeface="Calibri"/>
                <a:cs typeface="Times New Roman"/>
              </a:rPr>
              <a:t>Maton</a:t>
            </a:r>
            <a:r>
              <a:rPr lang="en-US" sz="1600" dirty="0" smtClean="0">
                <a:effectLst/>
                <a:latin typeface="Times New Roman"/>
                <a:ea typeface="Calibri"/>
                <a:cs typeface="Times New Roman"/>
              </a:rPr>
              <a:t>		1642		     Jeremiah Burroughs	1643</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John Archer</a:t>
            </a:r>
            <a:r>
              <a:rPr lang="en-US" sz="1600" b="1" dirty="0" smtClean="0">
                <a:effectLst/>
                <a:latin typeface="Times New Roman"/>
                <a:ea typeface="Calibri"/>
                <a:cs typeface="Times New Roman"/>
              </a:rPr>
              <a:t> </a:t>
            </a:r>
            <a:r>
              <a:rPr lang="en-US" sz="1600" dirty="0" smtClean="0">
                <a:effectLst/>
                <a:latin typeface="Times New Roman"/>
                <a:ea typeface="Calibri"/>
                <a:cs typeface="Times New Roman"/>
              </a:rPr>
              <a:t>		1642 		     Ephraim </a:t>
            </a:r>
            <a:r>
              <a:rPr lang="en-US" sz="1600" dirty="0" err="1" smtClean="0">
                <a:effectLst/>
                <a:latin typeface="Times New Roman"/>
                <a:ea typeface="Calibri"/>
                <a:cs typeface="Times New Roman"/>
              </a:rPr>
              <a:t>Huit</a:t>
            </a:r>
            <a:r>
              <a:rPr lang="en-US" sz="1600" dirty="0">
                <a:latin typeface="Times New Roman"/>
                <a:ea typeface="Calibri"/>
                <a:cs typeface="Times New Roman"/>
              </a:rPr>
              <a:t> </a:t>
            </a:r>
            <a:r>
              <a:rPr lang="en-US" sz="1600" dirty="0" smtClean="0">
                <a:effectLst/>
                <a:latin typeface="Times New Roman"/>
                <a:ea typeface="Calibri"/>
                <a:cs typeface="Times New Roman"/>
              </a:rPr>
              <a:t>(Hewitt)	1643</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Ephraim </a:t>
            </a:r>
            <a:r>
              <a:rPr lang="en-US" sz="1600" dirty="0" err="1" smtClean="0">
                <a:effectLst/>
                <a:latin typeface="Times New Roman"/>
                <a:ea typeface="Calibri"/>
                <a:cs typeface="Times New Roman"/>
              </a:rPr>
              <a:t>Huit</a:t>
            </a:r>
            <a:r>
              <a:rPr lang="en-US" sz="1600" dirty="0" smtClean="0">
                <a:effectLst/>
                <a:latin typeface="Times New Roman"/>
                <a:ea typeface="Calibri"/>
                <a:cs typeface="Times New Roman"/>
              </a:rPr>
              <a:t> (Hewitt)	1643   		     Samuel Hutchinson	1646</a:t>
            </a:r>
            <a:endParaRPr lang="en-US" sz="1600" dirty="0">
              <a:ea typeface="Calibri"/>
              <a:cs typeface="Times New Roman"/>
            </a:endParaRPr>
          </a:p>
          <a:p>
            <a:pPr marL="228600" marR="482600">
              <a:lnSpc>
                <a:spcPct val="115000"/>
              </a:lnSpc>
              <a:spcBef>
                <a:spcPts val="0"/>
              </a:spcBef>
              <a:spcAft>
                <a:spcPts val="0"/>
              </a:spcAft>
              <a:tabLst>
                <a:tab pos="609600" algn="l"/>
              </a:tabLst>
            </a:pPr>
            <a:r>
              <a:rPr lang="en-US" sz="1600" dirty="0" smtClean="0">
                <a:effectLst/>
                <a:latin typeface="Times New Roman"/>
                <a:ea typeface="Calibri"/>
                <a:cs typeface="Times New Roman"/>
              </a:rPr>
              <a:t>	Samuel Hutchinson 	1646		     Elizabeth Avery 		1647 </a:t>
            </a:r>
            <a:endParaRPr lang="en-US" sz="1600" dirty="0">
              <a:ea typeface="Calibri"/>
              <a:cs typeface="Times New Roman"/>
            </a:endParaRPr>
          </a:p>
          <a:p>
            <a:pPr marL="228600" marR="482600">
              <a:lnSpc>
                <a:spcPct val="115000"/>
              </a:lnSpc>
              <a:spcBef>
                <a:spcPts val="0"/>
              </a:spcBef>
              <a:spcAft>
                <a:spcPts val="0"/>
              </a:spcAft>
              <a:tabLst>
                <a:tab pos="609600" algn="l"/>
              </a:tabLst>
            </a:pPr>
            <a:r>
              <a:rPr lang="en-US" sz="1600" dirty="0" smtClean="0">
                <a:effectLst/>
                <a:latin typeface="Times New Roman"/>
                <a:ea typeface="Calibri"/>
                <a:cs typeface="Times New Roman"/>
              </a:rPr>
              <a:t>	Nathaniel Homes	1653		     Peter </a:t>
            </a:r>
            <a:r>
              <a:rPr lang="en-US" sz="1600" dirty="0" err="1" smtClean="0">
                <a:effectLst/>
                <a:latin typeface="Times New Roman"/>
                <a:ea typeface="Calibri"/>
                <a:cs typeface="Times New Roman"/>
              </a:rPr>
              <a:t>Sterry</a:t>
            </a:r>
            <a:r>
              <a:rPr lang="en-US" sz="1600" dirty="0" smtClean="0">
                <a:effectLst/>
                <a:latin typeface="Times New Roman"/>
                <a:ea typeface="Calibri"/>
                <a:cs typeface="Times New Roman"/>
              </a:rPr>
              <a:t> 		1648 </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Capt. John Browne	1654		     Nathaniel Homes 		1653	        </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James Durham		1658		     John </a:t>
            </a:r>
            <a:r>
              <a:rPr lang="en-US" sz="1600" dirty="0" err="1" smtClean="0">
                <a:effectLst/>
                <a:latin typeface="Times New Roman"/>
                <a:ea typeface="Calibri"/>
                <a:cs typeface="Times New Roman"/>
              </a:rPr>
              <a:t>Aspinwall</a:t>
            </a:r>
            <a:r>
              <a:rPr lang="en-US" sz="1600" dirty="0" smtClean="0">
                <a:effectLst/>
                <a:latin typeface="Times New Roman"/>
                <a:ea typeface="Calibri"/>
                <a:cs typeface="Times New Roman"/>
              </a:rPr>
              <a:t> 		1653</a:t>
            </a:r>
            <a:endParaRPr lang="en-US" sz="1600" dirty="0">
              <a:ea typeface="Calibri"/>
              <a:cs typeface="Times New Roman"/>
            </a:endParaRPr>
          </a:p>
          <a:p>
            <a:pPr marR="422910">
              <a:lnSpc>
                <a:spcPct val="115000"/>
              </a:lnSpc>
              <a:tabLst>
                <a:tab pos="609600" algn="l"/>
              </a:tabLst>
            </a:pPr>
            <a:r>
              <a:rPr lang="en-US" sz="1600" dirty="0" smtClean="0">
                <a:effectLst/>
                <a:latin typeface="Times New Roman"/>
                <a:ea typeface="Calibri"/>
                <a:cs typeface="Times New Roman"/>
              </a:rPr>
              <a:t>	John </a:t>
            </a:r>
            <a:r>
              <a:rPr lang="en-US" sz="1600" dirty="0" err="1" smtClean="0">
                <a:effectLst/>
                <a:latin typeface="Times New Roman"/>
                <a:ea typeface="Calibri"/>
                <a:cs typeface="Times New Roman"/>
              </a:rPr>
              <a:t>Birchensha</a:t>
            </a:r>
            <a:r>
              <a:rPr lang="en-US" sz="1600" dirty="0" smtClean="0">
                <a:effectLst/>
                <a:latin typeface="Times New Roman"/>
                <a:ea typeface="Calibri"/>
                <a:cs typeface="Times New Roman"/>
              </a:rPr>
              <a:t>	1660		     Capt. John Browne 	1654</a:t>
            </a:r>
            <a:endParaRPr lang="en-US" sz="1600" dirty="0">
              <a:ea typeface="Calibri"/>
              <a:cs typeface="Times New Roman"/>
            </a:endParaRPr>
          </a:p>
          <a:p>
            <a:pPr marR="482600">
              <a:lnSpc>
                <a:spcPct val="115000"/>
              </a:lnSpc>
              <a:tabLst>
                <a:tab pos="609600" algn="l"/>
              </a:tabLst>
            </a:pPr>
            <a:r>
              <a:rPr lang="en-US" sz="1600" dirty="0" smtClean="0">
                <a:effectLst/>
                <a:latin typeface="Times New Roman"/>
                <a:ea typeface="Calibri"/>
                <a:cs typeface="Times New Roman"/>
              </a:rPr>
              <a:t>	William Sherwin	1665		     Archbishop Ussher		1655</a:t>
            </a:r>
          </a:p>
          <a:p>
            <a:pPr marR="482600" lvl="0">
              <a:lnSpc>
                <a:spcPct val="115000"/>
              </a:lnSpc>
              <a:tabLst>
                <a:tab pos="609600" algn="l"/>
              </a:tabLst>
            </a:pPr>
            <a:r>
              <a:rPr lang="en-US" sz="1600" dirty="0">
                <a:latin typeface="Times New Roman"/>
                <a:ea typeface="Calibri"/>
                <a:cs typeface="Times New Roman"/>
              </a:rPr>
              <a:t>	</a:t>
            </a:r>
            <a:r>
              <a:rPr lang="en-US" sz="1600" dirty="0" smtClean="0">
                <a:latin typeface="Times New Roman"/>
                <a:ea typeface="Calibri"/>
                <a:cs typeface="Times New Roman"/>
              </a:rPr>
              <a:t>William Hook		1673		     </a:t>
            </a:r>
            <a:r>
              <a:rPr lang="en-US" sz="1600" dirty="0">
                <a:solidFill>
                  <a:prstClr val="black"/>
                </a:solidFill>
                <a:latin typeface="Times New Roman"/>
                <a:ea typeface="Calibri"/>
                <a:cs typeface="Times New Roman"/>
              </a:rPr>
              <a:t>John </a:t>
            </a:r>
            <a:r>
              <a:rPr lang="en-US" sz="1600" dirty="0" err="1">
                <a:solidFill>
                  <a:prstClr val="black"/>
                </a:solidFill>
                <a:latin typeface="Times New Roman"/>
                <a:ea typeface="Calibri"/>
                <a:cs typeface="Times New Roman"/>
              </a:rPr>
              <a:t>Birchensha</a:t>
            </a:r>
            <a:r>
              <a:rPr lang="en-US" sz="1600" dirty="0">
                <a:solidFill>
                  <a:prstClr val="black"/>
                </a:solidFill>
                <a:latin typeface="Times New Roman"/>
                <a:ea typeface="Calibri"/>
                <a:cs typeface="Times New Roman"/>
              </a:rPr>
              <a:t>		</a:t>
            </a:r>
            <a:r>
              <a:rPr lang="en-US" sz="1600" dirty="0" smtClean="0">
                <a:solidFill>
                  <a:prstClr val="black"/>
                </a:solidFill>
                <a:latin typeface="Times New Roman"/>
                <a:ea typeface="Calibri"/>
                <a:cs typeface="Times New Roman"/>
              </a:rPr>
              <a:t>1660</a:t>
            </a:r>
            <a:endParaRPr lang="en-US" sz="1600" dirty="0" smtClean="0">
              <a:latin typeface="Times New Roman"/>
              <a:ea typeface="Calibri"/>
              <a:cs typeface="Times New Roman"/>
            </a:endParaRPr>
          </a:p>
          <a:p>
            <a:pPr marR="482600" lvl="0">
              <a:lnSpc>
                <a:spcPct val="115000"/>
              </a:lnSpc>
              <a:tabLst>
                <a:tab pos="609600" algn="l"/>
              </a:tabLst>
            </a:pPr>
            <a:r>
              <a:rPr lang="en-US" sz="1600" dirty="0">
                <a:effectLst/>
                <a:latin typeface="Times New Roman"/>
                <a:ea typeface="Calibri"/>
                <a:cs typeface="Times New Roman"/>
              </a:rPr>
              <a:t>	</a:t>
            </a:r>
            <a:r>
              <a:rPr lang="en-US" sz="1600" dirty="0" smtClean="0">
                <a:effectLst/>
                <a:latin typeface="Times New Roman"/>
                <a:ea typeface="Calibri"/>
                <a:cs typeface="Times New Roman"/>
              </a:rPr>
              <a:t>T.M.		1680		     </a:t>
            </a:r>
            <a:r>
              <a:rPr lang="en-US" sz="1600" dirty="0">
                <a:solidFill>
                  <a:prstClr val="black"/>
                </a:solidFill>
                <a:latin typeface="Times New Roman"/>
                <a:ea typeface="Calibri"/>
                <a:cs typeface="Times New Roman"/>
              </a:rPr>
              <a:t>William Sherwin		</a:t>
            </a:r>
            <a:r>
              <a:rPr lang="en-US" sz="1600" dirty="0" smtClean="0">
                <a:solidFill>
                  <a:prstClr val="black"/>
                </a:solidFill>
                <a:latin typeface="Times New Roman"/>
                <a:ea typeface="Calibri"/>
                <a:cs typeface="Times New Roman"/>
              </a:rPr>
              <a:t>1665</a:t>
            </a:r>
          </a:p>
          <a:p>
            <a:pPr marR="482600" lvl="0">
              <a:lnSpc>
                <a:spcPct val="115000"/>
              </a:lnSpc>
              <a:tabLst>
                <a:tab pos="609600" algn="l"/>
              </a:tabLst>
            </a:pPr>
            <a:r>
              <a:rPr lang="en-US" sz="1600" dirty="0">
                <a:solidFill>
                  <a:prstClr val="black"/>
                </a:solidFill>
                <a:latin typeface="Times New Roman"/>
                <a:ea typeface="Calibri"/>
                <a:cs typeface="Times New Roman"/>
              </a:rPr>
              <a:t>	</a:t>
            </a:r>
            <a:r>
              <a:rPr lang="en-US" sz="1600" dirty="0" smtClean="0">
                <a:solidFill>
                  <a:prstClr val="black"/>
                </a:solidFill>
                <a:latin typeface="Times New Roman"/>
                <a:ea typeface="Calibri"/>
                <a:cs typeface="Times New Roman"/>
              </a:rPr>
              <a:t>John Mason		1691		     </a:t>
            </a:r>
            <a:r>
              <a:rPr lang="en-US" sz="1600" dirty="0" err="1">
                <a:solidFill>
                  <a:prstClr val="black"/>
                </a:solidFill>
                <a:latin typeface="Times New Roman"/>
                <a:ea typeface="Calibri"/>
                <a:cs typeface="Times New Roman"/>
              </a:rPr>
              <a:t>Praisegod</a:t>
            </a:r>
            <a:r>
              <a:rPr lang="en-US" sz="1600" dirty="0">
                <a:solidFill>
                  <a:prstClr val="black"/>
                </a:solidFill>
                <a:latin typeface="Times New Roman"/>
                <a:ea typeface="Calibri"/>
                <a:cs typeface="Times New Roman"/>
              </a:rPr>
              <a:t> Barebones	</a:t>
            </a:r>
            <a:r>
              <a:rPr lang="en-US" sz="1600" dirty="0" smtClean="0">
                <a:solidFill>
                  <a:prstClr val="black"/>
                </a:solidFill>
                <a:latin typeface="Times New Roman"/>
                <a:ea typeface="Calibri"/>
                <a:cs typeface="Times New Roman"/>
              </a:rPr>
              <a:t>1675</a:t>
            </a:r>
          </a:p>
          <a:p>
            <a:pPr marR="482600" lvl="0">
              <a:lnSpc>
                <a:spcPct val="115000"/>
              </a:lnSpc>
              <a:tabLst>
                <a:tab pos="609600" algn="l"/>
              </a:tabLst>
            </a:pPr>
            <a:r>
              <a:rPr lang="en-US" sz="1600" dirty="0">
                <a:solidFill>
                  <a:prstClr val="black"/>
                </a:solidFill>
                <a:latin typeface="Times New Roman"/>
                <a:ea typeface="Calibri"/>
                <a:cs typeface="Times New Roman"/>
              </a:rPr>
              <a:t>	</a:t>
            </a:r>
            <a:r>
              <a:rPr lang="en-US" sz="1600" dirty="0" smtClean="0">
                <a:solidFill>
                  <a:prstClr val="black"/>
                </a:solidFill>
                <a:latin typeface="Times New Roman"/>
                <a:ea typeface="Calibri"/>
                <a:cs typeface="Times New Roman"/>
              </a:rPr>
              <a:t>Jane </a:t>
            </a:r>
            <a:r>
              <a:rPr lang="en-US" sz="1600" dirty="0" err="1" smtClean="0">
                <a:solidFill>
                  <a:prstClr val="black"/>
                </a:solidFill>
                <a:latin typeface="Times New Roman"/>
                <a:ea typeface="Calibri"/>
                <a:cs typeface="Times New Roman"/>
              </a:rPr>
              <a:t>Leade</a:t>
            </a:r>
            <a:r>
              <a:rPr lang="en-US" sz="1600" dirty="0" smtClean="0">
                <a:solidFill>
                  <a:prstClr val="black"/>
                </a:solidFill>
                <a:latin typeface="Times New Roman"/>
                <a:ea typeface="Calibri"/>
                <a:cs typeface="Times New Roman"/>
              </a:rPr>
              <a:t>		1702		     </a:t>
            </a:r>
            <a:r>
              <a:rPr lang="en-US" sz="1500" dirty="0">
                <a:solidFill>
                  <a:prstClr val="black"/>
                </a:solidFill>
                <a:latin typeface="Times New Roman"/>
                <a:ea typeface="Calibri"/>
                <a:cs typeface="Times New Roman"/>
              </a:rPr>
              <a:t>T.M.			</a:t>
            </a:r>
            <a:r>
              <a:rPr lang="en-US" sz="1500" dirty="0" smtClean="0">
                <a:solidFill>
                  <a:prstClr val="black"/>
                </a:solidFill>
                <a:latin typeface="Times New Roman"/>
                <a:ea typeface="Calibri"/>
                <a:cs typeface="Times New Roman"/>
              </a:rPr>
              <a:t>1680</a:t>
            </a:r>
            <a:endParaRPr lang="en-US" sz="1600" dirty="0">
              <a:ea typeface="Calibri"/>
              <a:cs typeface="Times New Roman"/>
            </a:endParaRPr>
          </a:p>
          <a:p>
            <a:pPr marR="482600" lvl="0">
              <a:lnSpc>
                <a:spcPct val="115000"/>
              </a:lnSpc>
              <a:tabLst>
                <a:tab pos="609600" algn="l"/>
              </a:tabLst>
            </a:pPr>
            <a:r>
              <a:rPr lang="en-US" sz="1500" dirty="0" smtClean="0">
                <a:effectLst/>
                <a:latin typeface="Times New Roman"/>
                <a:ea typeface="Calibri"/>
                <a:cs typeface="Times New Roman"/>
              </a:rPr>
              <a:t>	</a:t>
            </a:r>
            <a:r>
              <a:rPr lang="en-US" sz="1600" dirty="0" smtClean="0">
                <a:solidFill>
                  <a:prstClr val="black"/>
                </a:solidFill>
                <a:latin typeface="Times New Roman"/>
                <a:ea typeface="Calibri"/>
                <a:cs typeface="Times New Roman"/>
              </a:rPr>
              <a:t>John </a:t>
            </a:r>
            <a:r>
              <a:rPr lang="en-US" sz="1600" dirty="0" err="1">
                <a:solidFill>
                  <a:prstClr val="black"/>
                </a:solidFill>
                <a:latin typeface="Times New Roman"/>
                <a:ea typeface="Calibri"/>
                <a:cs typeface="Times New Roman"/>
              </a:rPr>
              <a:t>Floyer</a:t>
            </a:r>
            <a:r>
              <a:rPr lang="en-US" sz="1600" dirty="0">
                <a:solidFill>
                  <a:prstClr val="black"/>
                </a:solidFill>
                <a:latin typeface="Times New Roman"/>
                <a:ea typeface="Calibri"/>
                <a:cs typeface="Times New Roman"/>
              </a:rPr>
              <a:t>		1721</a:t>
            </a:r>
            <a:r>
              <a:rPr lang="en-US" sz="1500" dirty="0" smtClean="0">
                <a:effectLst/>
                <a:latin typeface="Times New Roman"/>
                <a:ea typeface="Calibri"/>
                <a:cs typeface="Times New Roman"/>
              </a:rPr>
              <a:t>     		</a:t>
            </a:r>
            <a:r>
              <a:rPr lang="en-US" sz="1500" dirty="0">
                <a:latin typeface="Times New Roman"/>
                <a:ea typeface="Calibri"/>
                <a:cs typeface="Times New Roman"/>
              </a:rPr>
              <a:t> </a:t>
            </a:r>
            <a:r>
              <a:rPr lang="en-US" sz="1500" dirty="0" smtClean="0">
                <a:latin typeface="Times New Roman"/>
                <a:ea typeface="Calibri"/>
                <a:cs typeface="Times New Roman"/>
              </a:rPr>
              <a:t>     M. </a:t>
            </a:r>
            <a:r>
              <a:rPr lang="en-US" sz="1500" dirty="0" err="1" smtClean="0">
                <a:latin typeface="Times New Roman"/>
                <a:ea typeface="Calibri"/>
                <a:cs typeface="Times New Roman"/>
              </a:rPr>
              <a:t>Marsin</a:t>
            </a:r>
            <a:r>
              <a:rPr lang="en-US" sz="1500" dirty="0" smtClean="0">
                <a:latin typeface="Times New Roman"/>
                <a:ea typeface="Calibri"/>
                <a:cs typeface="Times New Roman"/>
              </a:rPr>
              <a:t>		1701</a:t>
            </a:r>
          </a:p>
          <a:p>
            <a:pPr marR="482600" lvl="0">
              <a:lnSpc>
                <a:spcPct val="115000"/>
              </a:lnSpc>
              <a:tabLst>
                <a:tab pos="609600" algn="l"/>
              </a:tabLst>
            </a:pPr>
            <a:r>
              <a:rPr lang="en-US" sz="1200" i="1" dirty="0" smtClean="0">
                <a:solidFill>
                  <a:prstClr val="black"/>
                </a:solidFill>
                <a:latin typeface="Times New Roman"/>
                <a:ea typeface="Calibri"/>
                <a:cs typeface="Times New Roman"/>
              </a:rPr>
              <a:t>-</a:t>
            </a:r>
            <a:r>
              <a:rPr lang="en-US" sz="1200" i="1" dirty="0">
                <a:solidFill>
                  <a:prstClr val="black"/>
                </a:solidFill>
                <a:latin typeface="Times New Roman"/>
                <a:ea typeface="Calibri"/>
                <a:cs typeface="Times New Roman"/>
              </a:rPr>
              <a:t>Most conflate rapture (wise virgins) with calling of the Jews</a:t>
            </a:r>
            <a:r>
              <a:rPr lang="en-US" sz="1200" dirty="0">
                <a:solidFill>
                  <a:prstClr val="black"/>
                </a:solidFill>
                <a:latin typeface="Times New Roman"/>
                <a:ea typeface="Calibri"/>
                <a:cs typeface="Times New Roman"/>
              </a:rPr>
              <a:t> </a:t>
            </a:r>
            <a:r>
              <a:rPr lang="en-US" sz="1300" dirty="0" smtClean="0">
                <a:effectLst/>
                <a:latin typeface="Times New Roman"/>
                <a:ea typeface="Calibri"/>
                <a:cs typeface="Times New Roman"/>
              </a:rPr>
              <a:t>	</a:t>
            </a:r>
            <a:r>
              <a:rPr lang="en-US" sz="1500" dirty="0" smtClean="0">
                <a:effectLst/>
                <a:latin typeface="Times New Roman"/>
                <a:ea typeface="Calibri"/>
                <a:cs typeface="Times New Roman"/>
              </a:rPr>
              <a:t>      Increase Mather	</a:t>
            </a:r>
            <a:r>
              <a:rPr lang="en-US" sz="1500" dirty="0">
                <a:latin typeface="Times New Roman"/>
                <a:ea typeface="Calibri"/>
                <a:cs typeface="Times New Roman"/>
              </a:rPr>
              <a:t> </a:t>
            </a:r>
            <a:r>
              <a:rPr lang="en-US" sz="1500" dirty="0" smtClean="0">
                <a:latin typeface="Times New Roman"/>
                <a:ea typeface="Calibri"/>
                <a:cs typeface="Times New Roman"/>
              </a:rPr>
              <a:t>             </a:t>
            </a:r>
            <a:r>
              <a:rPr lang="en-US" sz="1500" dirty="0" smtClean="0">
                <a:effectLst/>
                <a:latin typeface="Times New Roman"/>
                <a:ea typeface="Calibri"/>
                <a:cs typeface="Times New Roman"/>
              </a:rPr>
              <a:t>1701, 1709</a:t>
            </a:r>
          </a:p>
          <a:p>
            <a:pPr marR="482600" lvl="0">
              <a:lnSpc>
                <a:spcPct val="115000"/>
              </a:lnSpc>
              <a:tabLst>
                <a:tab pos="609600" algn="l"/>
              </a:tabLst>
            </a:pPr>
            <a:r>
              <a:rPr lang="en-US" sz="1200" i="1" dirty="0" smtClean="0">
                <a:solidFill>
                  <a:prstClr val="black"/>
                </a:solidFill>
                <a:latin typeface="Times New Roman"/>
                <a:ea typeface="Calibri"/>
                <a:cs typeface="Times New Roman"/>
              </a:rPr>
              <a:t>(</a:t>
            </a:r>
            <a:r>
              <a:rPr lang="en-US" sz="1200" i="1" dirty="0">
                <a:solidFill>
                  <a:prstClr val="black"/>
                </a:solidFill>
                <a:latin typeface="Times New Roman"/>
                <a:ea typeface="Calibri"/>
                <a:cs typeface="Times New Roman"/>
              </a:rPr>
              <a:t>sealing of the 144,000), </a:t>
            </a:r>
            <a:r>
              <a:rPr lang="en-US" sz="1200" i="1" dirty="0" smtClean="0">
                <a:solidFill>
                  <a:prstClr val="black"/>
                </a:solidFill>
                <a:latin typeface="Times New Roman"/>
                <a:ea typeface="Calibri"/>
                <a:cs typeface="Times New Roman"/>
              </a:rPr>
              <a:t>both </a:t>
            </a:r>
            <a:r>
              <a:rPr lang="en-US" sz="1200" i="1" dirty="0">
                <a:solidFill>
                  <a:prstClr val="black"/>
                </a:solidFill>
                <a:latin typeface="Times New Roman"/>
                <a:ea typeface="Calibri"/>
                <a:cs typeface="Times New Roman"/>
              </a:rPr>
              <a:t>have a theophany in </a:t>
            </a:r>
            <a:r>
              <a:rPr lang="en-US" sz="1200" i="1" dirty="0" smtClean="0">
                <a:solidFill>
                  <a:prstClr val="black"/>
                </a:solidFill>
                <a:latin typeface="Times New Roman"/>
                <a:ea typeface="Calibri"/>
                <a:cs typeface="Times New Roman"/>
              </a:rPr>
              <a:t>clouds &amp;	</a:t>
            </a:r>
            <a:r>
              <a:rPr lang="en-US" sz="1200" dirty="0" smtClean="0">
                <a:solidFill>
                  <a:prstClr val="black"/>
                </a:solidFill>
                <a:latin typeface="Times New Roman"/>
                <a:ea typeface="Calibri"/>
                <a:cs typeface="Times New Roman"/>
              </a:rPr>
              <a:t>        </a:t>
            </a:r>
            <a:r>
              <a:rPr lang="en-US" sz="1600" dirty="0" smtClean="0">
                <a:solidFill>
                  <a:prstClr val="black"/>
                </a:solidFill>
                <a:latin typeface="Times New Roman"/>
                <a:ea typeface="Calibri"/>
                <a:cs typeface="Times New Roman"/>
              </a:rPr>
              <a:t>John </a:t>
            </a:r>
            <a:r>
              <a:rPr lang="en-US" sz="1600" dirty="0" err="1" smtClean="0">
                <a:solidFill>
                  <a:prstClr val="black"/>
                </a:solidFill>
                <a:latin typeface="Times New Roman"/>
                <a:ea typeface="Calibri"/>
                <a:cs typeface="Times New Roman"/>
              </a:rPr>
              <a:t>Hildrop</a:t>
            </a:r>
            <a:r>
              <a:rPr lang="en-US" sz="1600" dirty="0" smtClean="0">
                <a:solidFill>
                  <a:prstClr val="black"/>
                </a:solidFill>
                <a:latin typeface="Times New Roman"/>
                <a:ea typeface="Calibri"/>
                <a:cs typeface="Times New Roman"/>
              </a:rPr>
              <a:t>		1711</a:t>
            </a:r>
            <a:endParaRPr lang="en-US" sz="1200" dirty="0" smtClean="0">
              <a:solidFill>
                <a:prstClr val="black"/>
              </a:solidFill>
              <a:latin typeface="Times New Roman"/>
              <a:ea typeface="Calibri"/>
              <a:cs typeface="Times New Roman"/>
            </a:endParaRPr>
          </a:p>
          <a:p>
            <a:pPr marR="482600">
              <a:lnSpc>
                <a:spcPct val="115000"/>
              </a:lnSpc>
              <a:tabLst>
                <a:tab pos="609600" algn="l"/>
              </a:tabLst>
            </a:pPr>
            <a:r>
              <a:rPr lang="en-US" sz="1200" i="1" dirty="0" smtClean="0">
                <a:solidFill>
                  <a:prstClr val="black"/>
                </a:solidFill>
                <a:latin typeface="Times New Roman"/>
                <a:ea typeface="Calibri"/>
                <a:cs typeface="Times New Roman"/>
              </a:rPr>
              <a:t> </a:t>
            </a:r>
            <a:r>
              <a:rPr lang="en-US" sz="1200" dirty="0" smtClean="0">
                <a:effectLst/>
                <a:latin typeface="Times New Roman"/>
                <a:ea typeface="Calibri"/>
                <a:cs typeface="Times New Roman"/>
              </a:rPr>
              <a:t>time for events in heaven, return to earth for Armageddon)	</a:t>
            </a:r>
            <a:r>
              <a:rPr lang="en-US" sz="1200" dirty="0">
                <a:latin typeface="Times New Roman"/>
                <a:ea typeface="Calibri"/>
                <a:cs typeface="Times New Roman"/>
              </a:rPr>
              <a:t> </a:t>
            </a:r>
            <a:r>
              <a:rPr lang="en-US" sz="1200" dirty="0" smtClean="0">
                <a:latin typeface="Times New Roman"/>
                <a:ea typeface="Calibri"/>
                <a:cs typeface="Times New Roman"/>
              </a:rPr>
              <a:t>	</a:t>
            </a:r>
            <a:r>
              <a:rPr lang="en-US" sz="1200" i="1" dirty="0" smtClean="0">
                <a:effectLst/>
                <a:latin typeface="Times New Roman"/>
                <a:ea typeface="Calibri"/>
                <a:cs typeface="Times New Roman"/>
              </a:rPr>
              <a:t>-At least time for marriage supper/conflagration (</a:t>
            </a:r>
            <a:r>
              <a:rPr lang="en-US" sz="1200" i="1" dirty="0" err="1" smtClean="0">
                <a:effectLst/>
                <a:latin typeface="Times New Roman"/>
                <a:ea typeface="Calibri"/>
                <a:cs typeface="Times New Roman"/>
              </a:rPr>
              <a:t>Noah,Lot</a:t>
            </a:r>
            <a:r>
              <a:rPr lang="en-US" sz="1200" i="1" dirty="0" smtClean="0">
                <a:effectLst/>
                <a:latin typeface="Times New Roman"/>
                <a:ea typeface="Calibri"/>
                <a:cs typeface="Times New Roman"/>
              </a:rPr>
              <a:t>)</a:t>
            </a:r>
            <a:endParaRPr lang="en-US" sz="400" i="1" dirty="0" smtClean="0">
              <a:latin typeface="Times New Roman"/>
              <a:cs typeface="Times New Roman"/>
            </a:endParaRPr>
          </a:p>
          <a:p>
            <a:pPr marR="365760" lvl="0" algn="ctr">
              <a:lnSpc>
                <a:spcPct val="115000"/>
              </a:lnSpc>
              <a:tabLst>
                <a:tab pos="609600" algn="l"/>
              </a:tabLst>
            </a:pPr>
            <a:r>
              <a:rPr lang="en-US" sz="1700" b="1" u="sng" dirty="0">
                <a:solidFill>
                  <a:prstClr val="black"/>
                </a:solidFill>
                <a:latin typeface="Times New Roman"/>
                <a:ea typeface="Calibri"/>
                <a:cs typeface="Times New Roman"/>
              </a:rPr>
              <a:t>Multiple 2</a:t>
            </a:r>
            <a:r>
              <a:rPr lang="en-US" sz="1700" b="1" u="sng" baseline="30000" dirty="0">
                <a:solidFill>
                  <a:prstClr val="black"/>
                </a:solidFill>
                <a:latin typeface="Times New Roman"/>
                <a:ea typeface="Calibri"/>
                <a:cs typeface="Times New Roman"/>
              </a:rPr>
              <a:t>nd</a:t>
            </a:r>
            <a:r>
              <a:rPr lang="en-US" sz="1700" b="1" u="sng" dirty="0">
                <a:solidFill>
                  <a:prstClr val="black"/>
                </a:solidFill>
                <a:latin typeface="Times New Roman"/>
                <a:ea typeface="Calibri"/>
                <a:cs typeface="Times New Roman"/>
              </a:rPr>
              <a:t> comings (surprise/peace, obvious/war):</a:t>
            </a:r>
            <a:r>
              <a:rPr lang="en-US" sz="1700" b="1" dirty="0">
                <a:solidFill>
                  <a:prstClr val="black"/>
                </a:solidFill>
                <a:latin typeface="Times New Roman"/>
                <a:ea typeface="Calibri"/>
                <a:cs typeface="Times New Roman"/>
              </a:rPr>
              <a:t> </a:t>
            </a:r>
          </a:p>
          <a:p>
            <a:pPr marR="365760" lvl="0" algn="ctr">
              <a:lnSpc>
                <a:spcPct val="115000"/>
              </a:lnSpc>
              <a:tabLst>
                <a:tab pos="609600" algn="l"/>
              </a:tabLst>
            </a:pPr>
            <a:r>
              <a:rPr lang="en-US" sz="1700" dirty="0">
                <a:solidFill>
                  <a:prstClr val="black"/>
                </a:solidFill>
                <a:latin typeface="Times New Roman"/>
                <a:ea typeface="Calibri"/>
                <a:cs typeface="Times New Roman"/>
              </a:rPr>
              <a:t>William Bridge 1641,</a:t>
            </a:r>
            <a:r>
              <a:rPr lang="en-US" sz="1700" b="1" dirty="0">
                <a:solidFill>
                  <a:prstClr val="black"/>
                </a:solidFill>
                <a:latin typeface="Times New Roman"/>
                <a:ea typeface="Calibri"/>
                <a:cs typeface="Times New Roman"/>
              </a:rPr>
              <a:t> </a:t>
            </a:r>
            <a:r>
              <a:rPr lang="en-US" sz="1700" dirty="0">
                <a:solidFill>
                  <a:prstClr val="black"/>
                </a:solidFill>
                <a:latin typeface="Times New Roman"/>
                <a:ea typeface="Calibri"/>
                <a:cs typeface="Times New Roman"/>
              </a:rPr>
              <a:t>Robert </a:t>
            </a:r>
            <a:r>
              <a:rPr lang="en-US" sz="1700" dirty="0" err="1">
                <a:solidFill>
                  <a:prstClr val="black"/>
                </a:solidFill>
                <a:latin typeface="Times New Roman"/>
                <a:ea typeface="Calibri"/>
                <a:cs typeface="Times New Roman"/>
              </a:rPr>
              <a:t>Maton</a:t>
            </a:r>
            <a:r>
              <a:rPr lang="en-US" sz="1700" dirty="0">
                <a:solidFill>
                  <a:prstClr val="black"/>
                </a:solidFill>
                <a:latin typeface="Times New Roman"/>
                <a:ea typeface="Calibri"/>
                <a:cs typeface="Times New Roman"/>
              </a:rPr>
              <a:t> 1642, Samuel</a:t>
            </a:r>
            <a:r>
              <a:rPr lang="en-US" sz="1700" dirty="0">
                <a:solidFill>
                  <a:prstClr val="black"/>
                </a:solidFill>
                <a:ea typeface="Calibri"/>
                <a:cs typeface="Times New Roman"/>
              </a:rPr>
              <a:t> </a:t>
            </a:r>
            <a:r>
              <a:rPr lang="en-US" sz="1700" dirty="0">
                <a:solidFill>
                  <a:prstClr val="black"/>
                </a:solidFill>
                <a:latin typeface="Times New Roman"/>
                <a:ea typeface="Calibri"/>
                <a:cs typeface="Times New Roman"/>
              </a:rPr>
              <a:t>Hutchinson </a:t>
            </a:r>
            <a:r>
              <a:rPr lang="en-US" sz="1700" dirty="0" smtClean="0">
                <a:solidFill>
                  <a:prstClr val="black"/>
                </a:solidFill>
                <a:latin typeface="Times New Roman"/>
                <a:ea typeface="Calibri"/>
                <a:cs typeface="Times New Roman"/>
              </a:rPr>
              <a:t>1646, Anon 1699</a:t>
            </a:r>
            <a:endParaRPr lang="en-US" sz="400" dirty="0" smtClean="0">
              <a:solidFill>
                <a:prstClr val="black"/>
              </a:solidFill>
              <a:latin typeface="Times New Roman"/>
              <a:ea typeface="Calibri"/>
              <a:cs typeface="Times New Roman"/>
            </a:endParaRPr>
          </a:p>
          <a:p>
            <a:pPr marR="484505" algn="ctr">
              <a:lnSpc>
                <a:spcPct val="115000"/>
              </a:lnSpc>
              <a:tabLst>
                <a:tab pos="609600" algn="l"/>
                <a:tab pos="2729230" algn="ctr"/>
                <a:tab pos="5459095" algn="r"/>
              </a:tabLst>
            </a:pPr>
            <a:r>
              <a:rPr lang="en-US" sz="1700" b="1" dirty="0" smtClean="0">
                <a:solidFill>
                  <a:srgbClr val="000000"/>
                </a:solidFill>
                <a:latin typeface="Times New Roman"/>
                <a:cs typeface="Times New Roman"/>
              </a:rPr>
              <a:t>	</a:t>
            </a:r>
            <a:r>
              <a:rPr lang="en-US" sz="1700" b="1" u="sng" dirty="0" smtClean="0">
                <a:solidFill>
                  <a:srgbClr val="000000"/>
                </a:solidFill>
                <a:latin typeface="Times New Roman"/>
                <a:cs typeface="Times New Roman"/>
              </a:rPr>
              <a:t>70</a:t>
            </a:r>
            <a:r>
              <a:rPr lang="en-US" sz="1700" b="1" u="sng" baseline="30000" dirty="0" smtClean="0">
                <a:solidFill>
                  <a:srgbClr val="000000"/>
                </a:solidFill>
                <a:latin typeface="Times New Roman"/>
                <a:cs typeface="Times New Roman"/>
              </a:rPr>
              <a:t>th</a:t>
            </a:r>
            <a:r>
              <a:rPr lang="en-US" sz="1700" b="1" u="sng" dirty="0" smtClean="0">
                <a:solidFill>
                  <a:srgbClr val="000000"/>
                </a:solidFill>
                <a:latin typeface="Times New Roman"/>
                <a:cs typeface="Times New Roman"/>
              </a:rPr>
              <a:t> </a:t>
            </a:r>
            <a:r>
              <a:rPr lang="en-US" sz="1700" b="1" u="sng" dirty="0">
                <a:solidFill>
                  <a:srgbClr val="000000"/>
                </a:solidFill>
                <a:latin typeface="Times New Roman"/>
                <a:cs typeface="Times New Roman"/>
              </a:rPr>
              <a:t>Week of Daniel later, not </a:t>
            </a:r>
            <a:r>
              <a:rPr lang="en-US" sz="1700" b="1" u="sng" dirty="0" err="1">
                <a:solidFill>
                  <a:srgbClr val="000000"/>
                </a:solidFill>
                <a:latin typeface="Times New Roman"/>
                <a:cs typeface="Times New Roman"/>
              </a:rPr>
              <a:t>attched</a:t>
            </a:r>
            <a:r>
              <a:rPr lang="en-US" sz="1700" b="1" u="sng" dirty="0">
                <a:solidFill>
                  <a:srgbClr val="000000"/>
                </a:solidFill>
                <a:latin typeface="Times New Roman"/>
                <a:cs typeface="Times New Roman"/>
              </a:rPr>
              <a:t> to 69 </a:t>
            </a:r>
            <a:r>
              <a:rPr lang="en-US" sz="1700" b="1" u="sng" dirty="0" smtClean="0">
                <a:solidFill>
                  <a:srgbClr val="000000"/>
                </a:solidFill>
                <a:latin typeface="Times New Roman"/>
                <a:cs typeface="Times New Roman"/>
              </a:rPr>
              <a:t>weeks/ 7 Years Conflagration</a:t>
            </a:r>
            <a:r>
              <a:rPr lang="en-US" sz="1700" b="1" dirty="0">
                <a:solidFill>
                  <a:srgbClr val="000000"/>
                </a:solidFill>
                <a:latin typeface="Times New Roman"/>
                <a:cs typeface="Times New Roman"/>
              </a:rPr>
              <a:t>	</a:t>
            </a:r>
            <a:endParaRPr lang="en-US" sz="1100" dirty="0">
              <a:ea typeface="Calibri"/>
              <a:cs typeface="Times New Roman"/>
            </a:endParaRPr>
          </a:p>
          <a:p>
            <a:r>
              <a:rPr lang="en-US" dirty="0">
                <a:solidFill>
                  <a:srgbClr val="000000"/>
                </a:solidFill>
              </a:rPr>
              <a:t>	</a:t>
            </a:r>
            <a:r>
              <a:rPr lang="en-US" sz="1700" dirty="0" smtClean="0">
                <a:solidFill>
                  <a:srgbClr val="000000"/>
                </a:solidFill>
                <a:latin typeface="Times New Roman" pitchFamily="18" charset="0"/>
                <a:cs typeface="Times New Roman" pitchFamily="18" charset="0"/>
              </a:rPr>
              <a:t>William Lloyd 1690, Benjamin Marshall 1728/ Increase Mather 1709,</a:t>
            </a:r>
          </a:p>
          <a:p>
            <a:r>
              <a:rPr lang="en-US" sz="1700" dirty="0" smtClean="0">
                <a:solidFill>
                  <a:prstClr val="black"/>
                </a:solidFill>
                <a:latin typeface="Times New Roman"/>
                <a:ea typeface="Calibri"/>
                <a:cs typeface="Times New Roman"/>
              </a:rPr>
              <a:t> </a:t>
            </a:r>
            <a:endParaRPr lang="en-US" sz="800" dirty="0">
              <a:solidFill>
                <a:prstClr val="black"/>
              </a:solidFill>
              <a:ea typeface="Calibri"/>
              <a:cs typeface="Times New Roman"/>
            </a:endParaRPr>
          </a:p>
        </p:txBody>
      </p:sp>
    </p:spTree>
    <p:extLst>
      <p:ext uri="{BB962C8B-B14F-4D97-AF65-F5344CB8AC3E}">
        <p14:creationId xmlns:p14="http://schemas.microsoft.com/office/powerpoint/2010/main" val="153858779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14400"/>
          </a:xfrm>
        </p:spPr>
        <p:txBody>
          <a:bodyPr>
            <a:normAutofit fontScale="90000"/>
          </a:bodyPr>
          <a:lstStyle/>
          <a:p>
            <a:r>
              <a:rPr lang="en-US" sz="4000" dirty="0" smtClean="0"/>
              <a:t>   </a:t>
            </a:r>
            <a:r>
              <a:rPr lang="en-US" sz="4000" b="1" u="sng" dirty="0" smtClean="0"/>
              <a:t>M. </a:t>
            </a:r>
            <a:r>
              <a:rPr lang="en-US" sz="4000" b="1" u="sng" dirty="0" err="1" smtClean="0"/>
              <a:t>Marsin</a:t>
            </a:r>
            <a:r>
              <a:rPr lang="en-US" sz="4000" b="1" u="sng" dirty="0" smtClean="0"/>
              <a:t>  </a:t>
            </a:r>
            <a:r>
              <a:rPr lang="en-US" sz="3200" dirty="0" smtClean="0"/>
              <a:t>(ca. 1690s)       </a:t>
            </a:r>
            <a:r>
              <a:rPr lang="en-US" sz="2700" dirty="0" smtClean="0"/>
              <a:t>obscure female (Quaker?)</a:t>
            </a:r>
            <a:br>
              <a:rPr lang="en-US" sz="2700" dirty="0" smtClean="0"/>
            </a:br>
            <a:r>
              <a:rPr lang="en-US" sz="2000" u="sng" dirty="0" smtClean="0"/>
              <a:t>these last days, Rapture, Israel’s last days, Canaan&lt;, </a:t>
            </a:r>
            <a:r>
              <a:rPr lang="en-US" sz="2000" u="sng" dirty="0" smtClean="0">
                <a:solidFill>
                  <a:prstClr val="black"/>
                </a:solidFill>
              </a:rPr>
              <a:t>great </a:t>
            </a:r>
            <a:r>
              <a:rPr lang="en-US" sz="2000" u="sng" dirty="0">
                <a:solidFill>
                  <a:prstClr val="black"/>
                </a:solidFill>
              </a:rPr>
              <a:t>plagues poured out, </a:t>
            </a:r>
            <a:r>
              <a:rPr lang="en-US" sz="2000" u="sng" dirty="0" smtClean="0">
                <a:solidFill>
                  <a:prstClr val="black"/>
                </a:solidFill>
              </a:rPr>
              <a:t>Gog &amp; </a:t>
            </a:r>
            <a:r>
              <a:rPr lang="en-US" sz="2000" u="sng" dirty="0" err="1" smtClean="0">
                <a:solidFill>
                  <a:prstClr val="black"/>
                </a:solidFill>
              </a:rPr>
              <a:t>Magog</a:t>
            </a:r>
            <a:endParaRPr lang="en-US" sz="3200" u="sng" dirty="0"/>
          </a:p>
        </p:txBody>
      </p:sp>
      <p:sp>
        <p:nvSpPr>
          <p:cNvPr id="3" name="Content Placeholder 2"/>
          <p:cNvSpPr>
            <a:spLocks noGrp="1"/>
          </p:cNvSpPr>
          <p:nvPr>
            <p:ph idx="1"/>
          </p:nvPr>
        </p:nvSpPr>
        <p:spPr>
          <a:xfrm>
            <a:off x="152400" y="1219200"/>
            <a:ext cx="8763000" cy="5486400"/>
          </a:xfrm>
        </p:spPr>
        <p:txBody>
          <a:bodyPr>
            <a:normAutofit fontScale="70000" lnSpcReduction="20000"/>
          </a:bodyPr>
          <a:lstStyle/>
          <a:p>
            <a:pPr marL="0" marR="0" indent="0">
              <a:lnSpc>
                <a:spcPct val="115000"/>
              </a:lnSpc>
              <a:spcBef>
                <a:spcPts val="0"/>
              </a:spcBef>
              <a:spcAft>
                <a:spcPts val="0"/>
              </a:spcAft>
              <a:buNone/>
            </a:pPr>
            <a:r>
              <a:rPr lang="en-US" dirty="0" smtClean="0">
                <a:latin typeface="Times New Roman"/>
                <a:ea typeface="Calibri"/>
                <a:cs typeface="Times New Roman"/>
              </a:rPr>
              <a:t>“</a:t>
            </a:r>
            <a:r>
              <a:rPr lang="en-US" i="1" dirty="0" smtClean="0">
                <a:latin typeface="Times New Roman"/>
                <a:ea typeface="Calibri"/>
                <a:cs typeface="Times New Roman"/>
              </a:rPr>
              <a:t>1 </a:t>
            </a:r>
            <a:r>
              <a:rPr lang="en-US" i="1" dirty="0">
                <a:latin typeface="Times New Roman"/>
                <a:ea typeface="Calibri"/>
                <a:cs typeface="Times New Roman"/>
              </a:rPr>
              <a:t>Thessalonians 4:16-17: For the Lord himself shall descend from heaven with a </a:t>
            </a:r>
            <a:r>
              <a:rPr lang="en-US" i="1" dirty="0" smtClean="0">
                <a:latin typeface="Times New Roman"/>
                <a:ea typeface="Calibri"/>
                <a:cs typeface="Times New Roman"/>
              </a:rPr>
              <a:t>shout</a:t>
            </a:r>
            <a:r>
              <a:rPr lang="en-US" dirty="0" smtClean="0">
                <a:latin typeface="Times New Roman"/>
                <a:ea typeface="Calibri"/>
                <a:cs typeface="Times New Roman"/>
              </a:rPr>
              <a:t>’ </a:t>
            </a:r>
            <a:r>
              <a:rPr lang="en-US" dirty="0">
                <a:latin typeface="Times New Roman"/>
                <a:ea typeface="Calibri"/>
                <a:cs typeface="Times New Roman"/>
              </a:rPr>
              <a:t>these are those that are said will be </a:t>
            </a:r>
            <a:r>
              <a:rPr lang="en-US" i="1" dirty="0" smtClean="0">
                <a:latin typeface="Times New Roman"/>
                <a:ea typeface="Calibri"/>
                <a:cs typeface="Times New Roman"/>
              </a:rPr>
              <a:t>caught </a:t>
            </a:r>
            <a:r>
              <a:rPr lang="en-US" i="1" dirty="0">
                <a:latin typeface="Times New Roman"/>
                <a:ea typeface="Calibri"/>
                <a:cs typeface="Times New Roman"/>
              </a:rPr>
              <a:t>up in the clouds to meet the Lord in the </a:t>
            </a:r>
            <a:r>
              <a:rPr lang="en-US" i="1" dirty="0" smtClean="0">
                <a:latin typeface="Times New Roman"/>
                <a:ea typeface="Calibri"/>
                <a:cs typeface="Times New Roman"/>
              </a:rPr>
              <a:t>air</a:t>
            </a:r>
            <a:r>
              <a:rPr lang="en-US" dirty="0" smtClean="0">
                <a:latin typeface="Times New Roman"/>
                <a:ea typeface="Calibri"/>
                <a:cs typeface="Times New Roman"/>
              </a:rPr>
              <a:t>…</a:t>
            </a:r>
            <a:r>
              <a:rPr lang="en-US" i="1" dirty="0" smtClean="0">
                <a:latin typeface="Times New Roman"/>
                <a:ea typeface="Calibri"/>
                <a:cs typeface="Times New Roman"/>
              </a:rPr>
              <a:t>one </a:t>
            </a:r>
            <a:r>
              <a:rPr lang="en-US" i="1" dirty="0">
                <a:latin typeface="Times New Roman"/>
                <a:ea typeface="Calibri"/>
                <a:cs typeface="Times New Roman"/>
              </a:rPr>
              <a:t>shall be taken and the other shall be </a:t>
            </a:r>
            <a:r>
              <a:rPr lang="en-US" i="1" dirty="0" smtClean="0">
                <a:latin typeface="Times New Roman"/>
                <a:ea typeface="Calibri"/>
                <a:cs typeface="Times New Roman"/>
              </a:rPr>
              <a:t>left</a:t>
            </a:r>
            <a:r>
              <a:rPr lang="en-US" dirty="0" smtClean="0">
                <a:latin typeface="Times New Roman"/>
                <a:ea typeface="Calibri"/>
                <a:cs typeface="Times New Roman"/>
              </a:rPr>
              <a:t>… </a:t>
            </a:r>
            <a:r>
              <a:rPr lang="en-US" b="1" dirty="0" smtClean="0">
                <a:latin typeface="Times New Roman"/>
                <a:ea typeface="Calibri"/>
                <a:cs typeface="Times New Roman"/>
              </a:rPr>
              <a:t>After </a:t>
            </a:r>
            <a:r>
              <a:rPr lang="en-US" b="1" dirty="0">
                <a:latin typeface="Times New Roman"/>
                <a:ea typeface="Calibri"/>
                <a:cs typeface="Times New Roman"/>
              </a:rPr>
              <a:t>the Lord’s coming most of the great plagues </a:t>
            </a:r>
            <a:r>
              <a:rPr lang="en-US" dirty="0">
                <a:latin typeface="Times New Roman"/>
                <a:ea typeface="Calibri"/>
                <a:cs typeface="Times New Roman"/>
              </a:rPr>
              <a:t>mentioned in the revelations will be </a:t>
            </a:r>
            <a:r>
              <a:rPr lang="en-US" b="1" dirty="0">
                <a:latin typeface="Times New Roman"/>
                <a:ea typeface="Calibri"/>
                <a:cs typeface="Times New Roman"/>
              </a:rPr>
              <a:t>poured out upon the Earth and the Wicked</a:t>
            </a:r>
            <a:r>
              <a:rPr lang="en-US" dirty="0">
                <a:latin typeface="Times New Roman"/>
                <a:ea typeface="Calibri"/>
                <a:cs typeface="Times New Roman"/>
              </a:rPr>
              <a:t>. That Beast and the False Prophet will be then taken </a:t>
            </a:r>
            <a:r>
              <a:rPr lang="en-US" dirty="0" smtClean="0">
                <a:latin typeface="Times New Roman"/>
                <a:ea typeface="Calibri"/>
                <a:cs typeface="Times New Roman"/>
              </a:rPr>
              <a:t>alive…be </a:t>
            </a:r>
            <a:r>
              <a:rPr lang="en-US" dirty="0">
                <a:latin typeface="Times New Roman"/>
                <a:ea typeface="Calibri"/>
                <a:cs typeface="Times New Roman"/>
              </a:rPr>
              <a:t>prepared for the Lord’s Coming…the Signs of the </a:t>
            </a:r>
            <a:r>
              <a:rPr lang="en-US" dirty="0" smtClean="0">
                <a:latin typeface="Times New Roman"/>
                <a:ea typeface="Calibri"/>
                <a:cs typeface="Times New Roman"/>
              </a:rPr>
              <a:t>Times” earthquakes &amp; wars. </a:t>
            </a:r>
          </a:p>
          <a:p>
            <a:pPr marL="0" marR="0" indent="0">
              <a:lnSpc>
                <a:spcPct val="115000"/>
              </a:lnSpc>
              <a:spcBef>
                <a:spcPts val="0"/>
              </a:spcBef>
              <a:spcAft>
                <a:spcPts val="0"/>
              </a:spcAft>
              <a:buNone/>
            </a:pPr>
            <a:endParaRPr lang="en-US" sz="1300" dirty="0" smtClean="0">
              <a:latin typeface="Times New Roman"/>
              <a:ea typeface="Calibri"/>
              <a:cs typeface="Times New Roman"/>
            </a:endParaRPr>
          </a:p>
          <a:p>
            <a:pPr marL="0" lvl="0" indent="0">
              <a:spcBef>
                <a:spcPts val="0"/>
              </a:spcBef>
              <a:buNone/>
            </a:pPr>
            <a:r>
              <a:rPr lang="en-US" sz="2300" dirty="0" smtClean="0">
                <a:solidFill>
                  <a:prstClr val="black"/>
                </a:solidFill>
                <a:ea typeface="Calibri"/>
                <a:cs typeface="Times New Roman"/>
              </a:rPr>
              <a:t>     -</a:t>
            </a:r>
            <a:r>
              <a:rPr lang="en-US" sz="2300" i="1" dirty="0" smtClean="0">
                <a:solidFill>
                  <a:prstClr val="black"/>
                </a:solidFill>
                <a:ea typeface="Calibri"/>
                <a:cs typeface="Times New Roman"/>
              </a:rPr>
              <a:t>The </a:t>
            </a:r>
            <a:r>
              <a:rPr lang="en-US" sz="2300" i="1" dirty="0">
                <a:solidFill>
                  <a:prstClr val="black"/>
                </a:solidFill>
                <a:ea typeface="Calibri"/>
                <a:cs typeface="Times New Roman"/>
              </a:rPr>
              <a:t>Near Approach of Christ’s Kingdom, Clearly proven by Scripture</a:t>
            </a:r>
            <a:r>
              <a:rPr lang="en-US" sz="2300" dirty="0">
                <a:solidFill>
                  <a:prstClr val="black"/>
                </a:solidFill>
                <a:ea typeface="Calibri"/>
                <a:cs typeface="Times New Roman"/>
              </a:rPr>
              <a:t> (London, 1696), 7</a:t>
            </a:r>
            <a:r>
              <a:rPr lang="en-US" sz="2300" dirty="0" smtClean="0">
                <a:solidFill>
                  <a:prstClr val="black"/>
                </a:solidFill>
                <a:ea typeface="Calibri"/>
                <a:cs typeface="Times New Roman"/>
              </a:rPr>
              <a:t>.</a:t>
            </a:r>
            <a:endParaRPr lang="en-US" dirty="0" smtClean="0">
              <a:latin typeface="Times New Roman"/>
              <a:ea typeface="Calibri"/>
              <a:cs typeface="Times New Roman"/>
            </a:endParaRPr>
          </a:p>
          <a:p>
            <a:pPr marL="0" marR="0" indent="0">
              <a:lnSpc>
                <a:spcPct val="115000"/>
              </a:lnSpc>
              <a:spcBef>
                <a:spcPts val="0"/>
              </a:spcBef>
              <a:spcAft>
                <a:spcPts val="0"/>
              </a:spcAft>
              <a:buNone/>
            </a:pPr>
            <a:endParaRPr lang="en-US" sz="1300" dirty="0" smtClean="0">
              <a:latin typeface="Times New Roman"/>
              <a:ea typeface="Calibri"/>
              <a:cs typeface="Times New Roman"/>
            </a:endParaRPr>
          </a:p>
          <a:p>
            <a:pPr marL="0" marR="0" indent="0">
              <a:lnSpc>
                <a:spcPct val="115000"/>
              </a:lnSpc>
              <a:spcBef>
                <a:spcPts val="0"/>
              </a:spcBef>
              <a:spcAft>
                <a:spcPts val="0"/>
              </a:spcAft>
              <a:buNone/>
            </a:pPr>
            <a:r>
              <a:rPr lang="en-US" dirty="0" smtClean="0">
                <a:latin typeface="Times New Roman"/>
                <a:ea typeface="Calibri"/>
                <a:cs typeface="Times New Roman"/>
              </a:rPr>
              <a:t>Difference between “the </a:t>
            </a:r>
            <a:r>
              <a:rPr lang="en-US" dirty="0">
                <a:latin typeface="Times New Roman"/>
                <a:ea typeface="Calibri"/>
                <a:cs typeface="Times New Roman"/>
              </a:rPr>
              <a:t>latter Days of this time, and the Latter Days of Israel’s troubles </a:t>
            </a:r>
            <a:r>
              <a:rPr lang="en-US" sz="2900" dirty="0">
                <a:latin typeface="Times New Roman"/>
                <a:ea typeface="Calibri"/>
                <a:cs typeface="Times New Roman"/>
              </a:rPr>
              <a:t>[for after the Saints are caught up] </a:t>
            </a:r>
            <a:r>
              <a:rPr lang="en-US" dirty="0">
                <a:latin typeface="Times New Roman"/>
                <a:ea typeface="Calibri"/>
                <a:cs typeface="Times New Roman"/>
              </a:rPr>
              <a:t>the time to </a:t>
            </a:r>
            <a:r>
              <a:rPr lang="en-US" dirty="0" smtClean="0">
                <a:latin typeface="Times New Roman"/>
                <a:ea typeface="Calibri"/>
                <a:cs typeface="Times New Roman"/>
              </a:rPr>
              <a:t>come will </a:t>
            </a:r>
            <a:r>
              <a:rPr lang="en-US" dirty="0">
                <a:latin typeface="Times New Roman"/>
                <a:ea typeface="Calibri"/>
                <a:cs typeface="Times New Roman"/>
              </a:rPr>
              <a:t>be Israel’s…God will make good the great and glorious promises He hath made to Israel.  </a:t>
            </a:r>
            <a:r>
              <a:rPr lang="en-US" sz="2900" dirty="0">
                <a:latin typeface="Times New Roman"/>
                <a:ea typeface="Calibri"/>
                <a:cs typeface="Times New Roman"/>
              </a:rPr>
              <a:t>[Calling of Jews after] </a:t>
            </a:r>
            <a:r>
              <a:rPr lang="en-US" dirty="0">
                <a:latin typeface="Times New Roman"/>
                <a:ea typeface="Calibri"/>
                <a:cs typeface="Times New Roman"/>
              </a:rPr>
              <a:t>the Coming of the </a:t>
            </a:r>
            <a:r>
              <a:rPr lang="en-US" dirty="0" smtClean="0">
                <a:latin typeface="Times New Roman"/>
                <a:ea typeface="Calibri"/>
                <a:cs typeface="Times New Roman"/>
              </a:rPr>
              <a:t>Lord… The </a:t>
            </a:r>
            <a:r>
              <a:rPr lang="en-US" dirty="0">
                <a:latin typeface="Times New Roman"/>
                <a:ea typeface="Calibri"/>
                <a:cs typeface="Times New Roman"/>
              </a:rPr>
              <a:t>Battle of Gog and </a:t>
            </a:r>
            <a:r>
              <a:rPr lang="en-US" dirty="0" err="1">
                <a:latin typeface="Times New Roman"/>
                <a:ea typeface="Calibri"/>
                <a:cs typeface="Times New Roman"/>
              </a:rPr>
              <a:t>Magog</a:t>
            </a:r>
            <a:r>
              <a:rPr lang="en-US" dirty="0">
                <a:latin typeface="Times New Roman"/>
                <a:ea typeface="Calibri"/>
                <a:cs typeface="Times New Roman"/>
              </a:rPr>
              <a:t> is not till after </a:t>
            </a:r>
            <a:r>
              <a:rPr lang="en-US" dirty="0" err="1">
                <a:latin typeface="Times New Roman"/>
                <a:ea typeface="Calibri"/>
                <a:cs typeface="Times New Roman"/>
              </a:rPr>
              <a:t>Israels</a:t>
            </a:r>
            <a:r>
              <a:rPr lang="en-US" dirty="0">
                <a:latin typeface="Times New Roman"/>
                <a:ea typeface="Calibri"/>
                <a:cs typeface="Times New Roman"/>
              </a:rPr>
              <a:t> Glorious reestablishment, and after the Resurrection of the Dead and after Canaan is made like the Garden of Eden.”  </a:t>
            </a:r>
            <a:endParaRPr lang="en-US" sz="2800" dirty="0">
              <a:ea typeface="Calibri"/>
              <a:cs typeface="Times New Roman"/>
            </a:endParaRPr>
          </a:p>
          <a:p>
            <a:pPr marL="0" marR="0" indent="0">
              <a:spcBef>
                <a:spcPts val="0"/>
              </a:spcBef>
              <a:spcAft>
                <a:spcPts val="0"/>
              </a:spcAft>
              <a:buNone/>
            </a:pPr>
            <a:r>
              <a:rPr lang="en-US" sz="2300" dirty="0" smtClean="0">
                <a:ea typeface="Calibri"/>
                <a:cs typeface="Times New Roman"/>
              </a:rPr>
              <a:t>     -</a:t>
            </a:r>
            <a:r>
              <a:rPr lang="en-US" sz="2300" i="1" dirty="0" smtClean="0">
                <a:ea typeface="Calibri"/>
                <a:cs typeface="Times New Roman"/>
              </a:rPr>
              <a:t>An </a:t>
            </a:r>
            <a:r>
              <a:rPr lang="en-US" sz="2300" i="1" dirty="0">
                <a:ea typeface="Calibri"/>
                <a:cs typeface="Times New Roman"/>
              </a:rPr>
              <a:t>Answer to </a:t>
            </a:r>
            <a:r>
              <a:rPr lang="en-US" sz="2300" i="1" dirty="0" err="1">
                <a:ea typeface="Calibri"/>
                <a:cs typeface="Times New Roman"/>
              </a:rPr>
              <a:t>Dr</a:t>
            </a:r>
            <a:r>
              <a:rPr lang="en-US" sz="2300" i="1" dirty="0">
                <a:ea typeface="Calibri"/>
                <a:cs typeface="Times New Roman"/>
              </a:rPr>
              <a:t> </a:t>
            </a:r>
            <a:r>
              <a:rPr lang="en-US" sz="2300" i="1" dirty="0" err="1">
                <a:ea typeface="Calibri"/>
                <a:cs typeface="Times New Roman"/>
              </a:rPr>
              <a:t>Whitby</a:t>
            </a:r>
            <a:r>
              <a:rPr lang="en-US" sz="2300" i="1" dirty="0">
                <a:ea typeface="Calibri"/>
                <a:cs typeface="Times New Roman"/>
              </a:rPr>
              <a:t>, proving the Jews are not to be called into the Gospel of </a:t>
            </a:r>
            <a:r>
              <a:rPr lang="en-US" sz="2300" i="1" dirty="0" smtClean="0">
                <a:ea typeface="Calibri"/>
                <a:cs typeface="Times New Roman"/>
              </a:rPr>
              <a:t>the Christian </a:t>
            </a:r>
          </a:p>
          <a:p>
            <a:pPr marL="0" marR="0" indent="0">
              <a:spcBef>
                <a:spcPts val="0"/>
              </a:spcBef>
              <a:spcAft>
                <a:spcPts val="0"/>
              </a:spcAft>
              <a:buNone/>
            </a:pPr>
            <a:r>
              <a:rPr lang="en-US" sz="2300" i="1" dirty="0">
                <a:ea typeface="Calibri"/>
                <a:cs typeface="Times New Roman"/>
              </a:rPr>
              <a:t>	</a:t>
            </a:r>
            <a:r>
              <a:rPr lang="en-US" sz="2300" i="1" dirty="0" smtClean="0">
                <a:ea typeface="Calibri"/>
                <a:cs typeface="Times New Roman"/>
              </a:rPr>
              <a:t>warfare…till </a:t>
            </a:r>
            <a:r>
              <a:rPr lang="en-US" sz="2300" i="1" dirty="0">
                <a:ea typeface="Calibri"/>
                <a:cs typeface="Times New Roman"/>
              </a:rPr>
              <a:t>after the Lord, with Messiah’s Second coming…</a:t>
            </a:r>
            <a:r>
              <a:rPr lang="en-US" sz="2300" dirty="0">
                <a:ea typeface="Calibri"/>
                <a:cs typeface="Times New Roman"/>
              </a:rPr>
              <a:t> (London, 1701), </a:t>
            </a:r>
            <a:r>
              <a:rPr lang="en-US" sz="2300" dirty="0" smtClean="0">
                <a:ea typeface="Calibri"/>
                <a:cs typeface="Times New Roman"/>
              </a:rPr>
              <a:t>2, </a:t>
            </a:r>
            <a:r>
              <a:rPr lang="en-US" sz="2300" dirty="0">
                <a:ea typeface="Calibri"/>
                <a:cs typeface="Times New Roman"/>
              </a:rPr>
              <a:t>30</a:t>
            </a:r>
            <a:r>
              <a:rPr lang="en-US" sz="2300" dirty="0" smtClean="0">
                <a:ea typeface="Calibri"/>
                <a:cs typeface="Times New Roman"/>
              </a:rPr>
              <a:t>.</a:t>
            </a:r>
            <a:endParaRPr lang="en-US" sz="2300" dirty="0">
              <a:ea typeface="Calibri"/>
              <a:cs typeface="Times New Roman"/>
            </a:endParaRPr>
          </a:p>
        </p:txBody>
      </p:sp>
    </p:spTree>
    <p:extLst>
      <p:ext uri="{BB962C8B-B14F-4D97-AF65-F5344CB8AC3E}">
        <p14:creationId xmlns:p14="http://schemas.microsoft.com/office/powerpoint/2010/main" val="4112090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143000"/>
          </a:xfrm>
        </p:spPr>
        <p:txBody>
          <a:bodyPr>
            <a:normAutofit/>
          </a:bodyPr>
          <a:lstStyle/>
          <a:p>
            <a:r>
              <a:rPr lang="en-US" sz="3400" b="1" u="sng" dirty="0" smtClean="0"/>
              <a:t>Robert Fleming </a:t>
            </a:r>
            <a:r>
              <a:rPr lang="en-US" sz="3000" u="sng" dirty="0" smtClean="0"/>
              <a:t>‘the younger’ </a:t>
            </a:r>
            <a:r>
              <a:rPr lang="en-US" sz="2800" dirty="0" smtClean="0"/>
              <a:t>(1660-1716) </a:t>
            </a:r>
            <a:br>
              <a:rPr lang="en-US" sz="2800" dirty="0" smtClean="0"/>
            </a:br>
            <a:r>
              <a:rPr lang="en-US" sz="2700" b="1" u="sng" dirty="0" smtClean="0"/>
              <a:t>Mid- &amp; Post-</a:t>
            </a:r>
            <a:r>
              <a:rPr lang="en-US" sz="2700" b="1" u="sng" dirty="0" err="1" smtClean="0"/>
              <a:t>Trib</a:t>
            </a:r>
            <a:r>
              <a:rPr lang="en-US" sz="2700" b="1" u="sng" dirty="0" smtClean="0"/>
              <a:t> Raptures</a:t>
            </a:r>
            <a:r>
              <a:rPr lang="en-US" sz="2700" dirty="0" smtClean="0"/>
              <a:t>               </a:t>
            </a:r>
            <a:r>
              <a:rPr lang="en-US" sz="2300" dirty="0" smtClean="0"/>
              <a:t>Presbyterian minister London</a:t>
            </a:r>
            <a:endParaRPr lang="en-US" sz="2300" dirty="0"/>
          </a:p>
        </p:txBody>
      </p:sp>
      <p:sp>
        <p:nvSpPr>
          <p:cNvPr id="3" name="Content Placeholder 2"/>
          <p:cNvSpPr>
            <a:spLocks noGrp="1"/>
          </p:cNvSpPr>
          <p:nvPr>
            <p:ph idx="1"/>
          </p:nvPr>
        </p:nvSpPr>
        <p:spPr>
          <a:xfrm>
            <a:off x="152400" y="1143000"/>
            <a:ext cx="8839200" cy="5638800"/>
          </a:xfrm>
        </p:spPr>
        <p:txBody>
          <a:bodyPr>
            <a:normAutofit lnSpcReduction="10000"/>
          </a:bodyPr>
          <a:lstStyle/>
          <a:p>
            <a:pPr marL="0" lvl="0" indent="0">
              <a:buNone/>
            </a:pPr>
            <a:r>
              <a:rPr lang="en-US" sz="2400" u="sng" dirty="0" smtClean="0">
                <a:solidFill>
                  <a:prstClr val="black"/>
                </a:solidFill>
              </a:rPr>
              <a:t>He taught a post-tribulation rapture for all Christians:</a:t>
            </a:r>
          </a:p>
          <a:p>
            <a:pPr marL="0" lvl="0" indent="0">
              <a:buNone/>
            </a:pPr>
            <a:r>
              <a:rPr lang="en-US" sz="2500" dirty="0" smtClean="0">
                <a:solidFill>
                  <a:prstClr val="black"/>
                </a:solidFill>
              </a:rPr>
              <a:t>“</a:t>
            </a:r>
            <a:r>
              <a:rPr lang="en-US" sz="2500" u="sng" dirty="0" smtClean="0">
                <a:solidFill>
                  <a:prstClr val="black"/>
                </a:solidFill>
              </a:rPr>
              <a:t>full and </a:t>
            </a:r>
            <a:r>
              <a:rPr lang="en-US" sz="2500" u="sng" dirty="0" err="1" smtClean="0">
                <a:solidFill>
                  <a:prstClr val="black"/>
                </a:solidFill>
              </a:rPr>
              <a:t>compleat</a:t>
            </a:r>
            <a:r>
              <a:rPr lang="en-US" sz="2500" u="sng" dirty="0" smtClean="0">
                <a:solidFill>
                  <a:prstClr val="black"/>
                </a:solidFill>
              </a:rPr>
              <a:t> deliverance of the church</a:t>
            </a:r>
            <a:r>
              <a:rPr lang="en-US" sz="2500" dirty="0" smtClean="0">
                <a:solidFill>
                  <a:prstClr val="black"/>
                </a:solidFill>
              </a:rPr>
              <a:t>, and the destruction of her bloody persecuting Popish enemies; which held forth in a two-fold type: the first of which is that of an harvest, which seems directly to refer to </a:t>
            </a:r>
            <a:r>
              <a:rPr lang="en-US" sz="2500" u="sng" dirty="0" smtClean="0">
                <a:solidFill>
                  <a:prstClr val="black"/>
                </a:solidFill>
              </a:rPr>
              <a:t>Christ’s gathering in his church</a:t>
            </a:r>
            <a:r>
              <a:rPr lang="en-US" sz="2500" dirty="0" smtClean="0">
                <a:solidFill>
                  <a:prstClr val="black"/>
                </a:solidFill>
              </a:rPr>
              <a:t>, to the happy state of the Millennium; which follows directly after the pouring out of the seventh vial. …the winepress of God’s wrath… that final and decisive battle…” </a:t>
            </a:r>
            <a:r>
              <a:rPr lang="en-US" sz="1800" dirty="0" smtClean="0">
                <a:solidFill>
                  <a:prstClr val="black"/>
                </a:solidFill>
              </a:rPr>
              <a:t>–Apocalyptical Key, Published in 1702... (London, </a:t>
            </a:r>
            <a:r>
              <a:rPr lang="en-US" sz="1700" dirty="0" smtClean="0">
                <a:solidFill>
                  <a:prstClr val="black"/>
                </a:solidFill>
              </a:rPr>
              <a:t>1793), 32-33.</a:t>
            </a:r>
          </a:p>
          <a:p>
            <a:pPr marL="0" lvl="0" indent="0">
              <a:buNone/>
            </a:pPr>
            <a:endParaRPr lang="en-US" sz="500" dirty="0">
              <a:solidFill>
                <a:prstClr val="black"/>
              </a:solidFill>
            </a:endParaRPr>
          </a:p>
          <a:p>
            <a:pPr marL="0" lvl="0" indent="0">
              <a:buNone/>
            </a:pPr>
            <a:r>
              <a:rPr lang="en-US" sz="2400" u="sng" dirty="0" smtClean="0">
                <a:solidFill>
                  <a:prstClr val="black"/>
                </a:solidFill>
              </a:rPr>
              <a:t>Yet a earlier one during the tribulation only for “Eminent” Christians:</a:t>
            </a:r>
          </a:p>
          <a:p>
            <a:pPr marL="0" lvl="0" indent="0">
              <a:buNone/>
            </a:pPr>
            <a:r>
              <a:rPr lang="en-US" sz="2500" dirty="0" smtClean="0">
                <a:solidFill>
                  <a:prstClr val="black"/>
                </a:solidFill>
              </a:rPr>
              <a:t>“</a:t>
            </a:r>
            <a:r>
              <a:rPr lang="en-US" sz="2500" dirty="0">
                <a:solidFill>
                  <a:prstClr val="black"/>
                </a:solidFill>
              </a:rPr>
              <a:t>Prior and Special </a:t>
            </a:r>
            <a:r>
              <a:rPr lang="en-US" sz="2500" dirty="0" smtClean="0">
                <a:solidFill>
                  <a:prstClr val="black"/>
                </a:solidFill>
              </a:rPr>
              <a:t>Resurrection…a Reward </a:t>
            </a:r>
            <a:r>
              <a:rPr lang="en-US" sz="2500" u="sng" dirty="0">
                <a:solidFill>
                  <a:prstClr val="black"/>
                </a:solidFill>
              </a:rPr>
              <a:t>for the most Eminent Christian Witnesses during the Rage </a:t>
            </a:r>
            <a:r>
              <a:rPr lang="en-US" sz="2500" dirty="0">
                <a:solidFill>
                  <a:prstClr val="black"/>
                </a:solidFill>
              </a:rPr>
              <a:t>of Paganism and </a:t>
            </a:r>
            <a:r>
              <a:rPr lang="en-US" sz="2500" dirty="0" err="1" smtClean="0">
                <a:solidFill>
                  <a:prstClr val="black"/>
                </a:solidFill>
              </a:rPr>
              <a:t>Antichristianism</a:t>
            </a:r>
            <a:r>
              <a:rPr lang="en-US" sz="2500" dirty="0" smtClean="0">
                <a:solidFill>
                  <a:prstClr val="black"/>
                </a:solidFill>
              </a:rPr>
              <a:t> …</a:t>
            </a:r>
            <a:r>
              <a:rPr lang="en-US" sz="2500" dirty="0">
                <a:solidFill>
                  <a:prstClr val="black"/>
                </a:solidFill>
              </a:rPr>
              <a:t>this special prize…appropriated to none but the first Christian Worthies, and the most Eminent Saints and Martyrs…the appropriate Reward only of a few.”  </a:t>
            </a:r>
            <a:endParaRPr lang="en-US" sz="2500" dirty="0" smtClean="0">
              <a:solidFill>
                <a:prstClr val="black"/>
              </a:solidFill>
            </a:endParaRPr>
          </a:p>
          <a:p>
            <a:pPr marL="0" lvl="0" indent="0">
              <a:buNone/>
            </a:pPr>
            <a:r>
              <a:rPr lang="en-US" sz="1900" i="1" dirty="0" smtClean="0">
                <a:solidFill>
                  <a:prstClr val="black"/>
                </a:solidFill>
              </a:rPr>
              <a:t>				      -First </a:t>
            </a:r>
            <a:r>
              <a:rPr lang="en-US" sz="1900" i="1" dirty="0">
                <a:solidFill>
                  <a:prstClr val="black"/>
                </a:solidFill>
              </a:rPr>
              <a:t>Resurrection </a:t>
            </a:r>
            <a:r>
              <a:rPr lang="en-US" sz="1800" dirty="0">
                <a:solidFill>
                  <a:prstClr val="black"/>
                </a:solidFill>
              </a:rPr>
              <a:t>(</a:t>
            </a:r>
            <a:r>
              <a:rPr lang="en-US" sz="1800" dirty="0" smtClean="0">
                <a:solidFill>
                  <a:prstClr val="black"/>
                </a:solidFill>
              </a:rPr>
              <a:t>London,1708</a:t>
            </a:r>
            <a:r>
              <a:rPr lang="en-US" sz="1800" dirty="0">
                <a:solidFill>
                  <a:prstClr val="black"/>
                </a:solidFill>
              </a:rPr>
              <a:t>), </a:t>
            </a:r>
            <a:r>
              <a:rPr lang="en-US" sz="1800" dirty="0" smtClean="0">
                <a:solidFill>
                  <a:prstClr val="black"/>
                </a:solidFill>
              </a:rPr>
              <a:t>title page, 65.</a:t>
            </a:r>
            <a:endParaRPr lang="en-US" sz="1800" dirty="0">
              <a:solidFill>
                <a:prstClr val="black"/>
              </a:solidFill>
            </a:endParaRPr>
          </a:p>
        </p:txBody>
      </p:sp>
    </p:spTree>
    <p:extLst>
      <p:ext uri="{BB962C8B-B14F-4D97-AF65-F5344CB8AC3E}">
        <p14:creationId xmlns:p14="http://schemas.microsoft.com/office/powerpoint/2010/main" val="1978467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990600"/>
          </a:xfrm>
        </p:spPr>
        <p:txBody>
          <a:bodyPr>
            <a:normAutofit/>
          </a:bodyPr>
          <a:lstStyle/>
          <a:p>
            <a:r>
              <a:rPr lang="en-US" sz="3600" b="1" u="sng" dirty="0">
                <a:solidFill>
                  <a:prstClr val="black"/>
                </a:solidFill>
                <a:ea typeface="+mn-ea"/>
                <a:cs typeface="+mn-cs"/>
              </a:rPr>
              <a:t>Robert </a:t>
            </a:r>
            <a:r>
              <a:rPr lang="en-US" sz="3600" b="1" u="sng" dirty="0" err="1" smtClean="0">
                <a:solidFill>
                  <a:prstClr val="black"/>
                </a:solidFill>
                <a:ea typeface="+mn-ea"/>
                <a:cs typeface="+mn-cs"/>
              </a:rPr>
              <a:t>Prudom</a:t>
            </a:r>
            <a:r>
              <a:rPr lang="en-US" sz="2800" b="1" dirty="0" smtClean="0">
                <a:solidFill>
                  <a:prstClr val="black"/>
                </a:solidFill>
                <a:ea typeface="+mn-ea"/>
                <a:cs typeface="+mn-cs"/>
              </a:rPr>
              <a:t> (d. 1708) </a:t>
            </a:r>
            <a:r>
              <a:rPr lang="en-US" sz="2400" b="1" dirty="0" smtClean="0">
                <a:solidFill>
                  <a:prstClr val="black"/>
                </a:solidFill>
                <a:ea typeface="+mn-ea"/>
                <a:cs typeface="+mn-cs"/>
              </a:rPr>
              <a:t>Baptist minister Yorks</a:t>
            </a:r>
            <a:br>
              <a:rPr lang="en-US" sz="2400" b="1" dirty="0" smtClean="0">
                <a:solidFill>
                  <a:prstClr val="black"/>
                </a:solidFill>
                <a:ea typeface="+mn-ea"/>
                <a:cs typeface="+mn-cs"/>
              </a:rPr>
            </a:br>
            <a:r>
              <a:rPr lang="en-US" sz="2000" b="1" u="sng" dirty="0" smtClean="0">
                <a:solidFill>
                  <a:prstClr val="black"/>
                </a:solidFill>
                <a:ea typeface="+mn-ea"/>
                <a:cs typeface="+mn-cs"/>
              </a:rPr>
              <a:t>Rapture from Tribulation before 2</a:t>
            </a:r>
            <a:r>
              <a:rPr lang="en-US" sz="2000" b="1" u="sng" baseline="30000" dirty="0" smtClean="0">
                <a:solidFill>
                  <a:prstClr val="black"/>
                </a:solidFill>
                <a:ea typeface="+mn-ea"/>
                <a:cs typeface="+mn-cs"/>
              </a:rPr>
              <a:t>nd</a:t>
            </a:r>
            <a:r>
              <a:rPr lang="en-US" sz="2000" b="1" u="sng" dirty="0" smtClean="0">
                <a:solidFill>
                  <a:prstClr val="black"/>
                </a:solidFill>
                <a:ea typeface="+mn-ea"/>
                <a:cs typeface="+mn-cs"/>
              </a:rPr>
              <a:t> Coming to Marriage Supper, Armageddon</a:t>
            </a:r>
            <a:endParaRPr lang="en-US" sz="2400" b="1" u="sng" dirty="0"/>
          </a:p>
        </p:txBody>
      </p:sp>
      <p:sp>
        <p:nvSpPr>
          <p:cNvPr id="3" name="Content Placeholder 2"/>
          <p:cNvSpPr>
            <a:spLocks noGrp="1"/>
          </p:cNvSpPr>
          <p:nvPr>
            <p:ph idx="1"/>
          </p:nvPr>
        </p:nvSpPr>
        <p:spPr>
          <a:xfrm>
            <a:off x="228600" y="1219200"/>
            <a:ext cx="8686800" cy="5486400"/>
          </a:xfrm>
        </p:spPr>
        <p:txBody>
          <a:bodyPr>
            <a:normAutofit/>
          </a:bodyPr>
          <a:lstStyle/>
          <a:p>
            <a:pPr marL="0" lvl="0" indent="0">
              <a:buNone/>
            </a:pPr>
            <a:r>
              <a:rPr lang="en-US" sz="2700" dirty="0" smtClean="0">
                <a:solidFill>
                  <a:srgbClr val="000000"/>
                </a:solidFill>
                <a:latin typeface="Times New Roman"/>
                <a:ea typeface="Calibri"/>
              </a:rPr>
              <a:t>“</a:t>
            </a:r>
            <a:r>
              <a:rPr lang="en-US" sz="2700" b="1" dirty="0">
                <a:solidFill>
                  <a:srgbClr val="000000"/>
                </a:solidFill>
                <a:latin typeface="Times New Roman"/>
                <a:ea typeface="Calibri"/>
              </a:rPr>
              <a:t>a little before the second appearance </a:t>
            </a:r>
            <a:r>
              <a:rPr lang="en-US" sz="2700" dirty="0">
                <a:solidFill>
                  <a:srgbClr val="000000"/>
                </a:solidFill>
                <a:latin typeface="Times New Roman"/>
                <a:ea typeface="Calibri"/>
              </a:rPr>
              <a:t>of the Lord Jesus Christ [which] will bring with it exceeding great Misery on part of the Christian Word, so that by the Marriage of the Lamb, and by those that are called to the Marriage Supper of the Lamb, is to understood, the saints glorified in their Souls, when Christ brings with him to be united to their Bodies, and the Saints changed, caught up to meet the Lord.</a:t>
            </a:r>
            <a:r>
              <a:rPr lang="en-US" sz="2700" dirty="0">
                <a:solidFill>
                  <a:prstClr val="black"/>
                </a:solidFill>
                <a:latin typeface="Times New Roman"/>
                <a:ea typeface="Calibri"/>
              </a:rPr>
              <a:t> [</a:t>
            </a:r>
            <a:r>
              <a:rPr lang="en-US" sz="2700" dirty="0" smtClean="0">
                <a:solidFill>
                  <a:srgbClr val="000000"/>
                </a:solidFill>
                <a:latin typeface="Times New Roman"/>
                <a:ea typeface="Calibri"/>
              </a:rPr>
              <a:t>Then the </a:t>
            </a:r>
            <a:r>
              <a:rPr lang="en-US" sz="2700" dirty="0">
                <a:solidFill>
                  <a:srgbClr val="000000"/>
                </a:solidFill>
                <a:latin typeface="Times New Roman"/>
                <a:ea typeface="Calibri"/>
              </a:rPr>
              <a:t>return of the Jews stirs up] the Fourth Monarchy in its last form, in conjunction with this little horn, considered both as Papal and </a:t>
            </a:r>
            <a:r>
              <a:rPr lang="en-US" sz="2700" dirty="0" err="1">
                <a:solidFill>
                  <a:srgbClr val="000000"/>
                </a:solidFill>
                <a:latin typeface="Times New Roman"/>
                <a:ea typeface="Calibri"/>
              </a:rPr>
              <a:t>Mahometan</a:t>
            </a:r>
            <a:r>
              <a:rPr lang="en-US" sz="2700" dirty="0">
                <a:solidFill>
                  <a:srgbClr val="000000"/>
                </a:solidFill>
                <a:latin typeface="Times New Roman"/>
                <a:ea typeface="Calibri"/>
              </a:rPr>
              <a:t>, to destroy the Jews returned to their own Land, and to the Obedience of the Gospel.”</a:t>
            </a:r>
            <a:r>
              <a:rPr lang="en-US" sz="2700" dirty="0">
                <a:solidFill>
                  <a:srgbClr val="000000"/>
                </a:solidFill>
                <a:latin typeface="Times New Roman"/>
              </a:rPr>
              <a:t> </a:t>
            </a:r>
            <a:endParaRPr lang="en-US" sz="2700" dirty="0" smtClean="0">
              <a:solidFill>
                <a:srgbClr val="000000"/>
              </a:solidFill>
              <a:latin typeface="Times New Roman"/>
            </a:endParaRPr>
          </a:p>
          <a:p>
            <a:pPr marL="0" lvl="0" indent="0">
              <a:buNone/>
            </a:pPr>
            <a:endParaRPr lang="en-US" sz="800" i="1" dirty="0" smtClean="0">
              <a:solidFill>
                <a:srgbClr val="000000"/>
              </a:solidFill>
              <a:latin typeface="Times New Roman"/>
            </a:endParaRPr>
          </a:p>
          <a:p>
            <a:pPr marL="0" lvl="0" indent="0">
              <a:buNone/>
            </a:pPr>
            <a:r>
              <a:rPr lang="en-US" sz="1500" i="1" dirty="0" smtClean="0">
                <a:solidFill>
                  <a:srgbClr val="000000"/>
                </a:solidFill>
                <a:latin typeface="Times New Roman"/>
              </a:rPr>
              <a:t>A </a:t>
            </a:r>
            <a:r>
              <a:rPr lang="en-US" sz="1500" i="1" dirty="0">
                <a:solidFill>
                  <a:srgbClr val="000000"/>
                </a:solidFill>
                <a:latin typeface="Times New Roman"/>
              </a:rPr>
              <a:t>New World Discovered…Concerning the Latter Days (London, 1704)</a:t>
            </a:r>
            <a:r>
              <a:rPr lang="en-US" sz="1500" dirty="0">
                <a:solidFill>
                  <a:srgbClr val="000000"/>
                </a:solidFill>
                <a:latin typeface="Times New Roman"/>
              </a:rPr>
              <a:t>, 93, 97-98, 101,107-108, </a:t>
            </a:r>
            <a:r>
              <a:rPr lang="en-US" sz="1500" dirty="0">
                <a:solidFill>
                  <a:srgbClr val="000000"/>
                </a:solidFill>
                <a:latin typeface="Times New Roman"/>
                <a:ea typeface="Calibri"/>
              </a:rPr>
              <a:t>93,97-98</a:t>
            </a:r>
            <a:r>
              <a:rPr lang="en-US" sz="1500" dirty="0" smtClean="0">
                <a:solidFill>
                  <a:srgbClr val="000000"/>
                </a:solidFill>
                <a:latin typeface="Times New Roman"/>
                <a:ea typeface="Calibri"/>
              </a:rPr>
              <a:t>.</a:t>
            </a:r>
            <a:endParaRPr lang="en-US" sz="1500" dirty="0">
              <a:solidFill>
                <a:prstClr val="black"/>
              </a:solidFill>
            </a:endParaRPr>
          </a:p>
        </p:txBody>
      </p:sp>
    </p:spTree>
    <p:extLst>
      <p:ext uri="{BB962C8B-B14F-4D97-AF65-F5344CB8AC3E}">
        <p14:creationId xmlns:p14="http://schemas.microsoft.com/office/powerpoint/2010/main" val="1731811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09600"/>
          </a:xfrm>
        </p:spPr>
        <p:txBody>
          <a:bodyPr>
            <a:normAutofit fontScale="90000"/>
          </a:bodyPr>
          <a:lstStyle/>
          <a:p>
            <a:r>
              <a:rPr lang="en-US" b="1" u="sng" dirty="0" smtClean="0"/>
              <a:t>John </a:t>
            </a:r>
            <a:r>
              <a:rPr lang="en-US" b="1" u="sng" dirty="0" err="1" smtClean="0"/>
              <a:t>Hildrop</a:t>
            </a:r>
            <a:r>
              <a:rPr lang="en-US" sz="3200" dirty="0" smtClean="0"/>
              <a:t> (1682-1756)</a:t>
            </a:r>
            <a:r>
              <a:rPr lang="en-US" sz="1800" dirty="0" smtClean="0"/>
              <a:t> </a:t>
            </a:r>
            <a:r>
              <a:rPr lang="en-US" sz="2200" u="sng" dirty="0" smtClean="0"/>
              <a:t>Saints taken out of Antichrist’s wrath</a:t>
            </a:r>
            <a:endParaRPr lang="en-US" sz="2200" b="1" u="sng" dirty="0"/>
          </a:p>
        </p:txBody>
      </p:sp>
      <p:sp>
        <p:nvSpPr>
          <p:cNvPr id="3" name="Content Placeholder 2"/>
          <p:cNvSpPr>
            <a:spLocks noGrp="1"/>
          </p:cNvSpPr>
          <p:nvPr>
            <p:ph idx="1"/>
          </p:nvPr>
        </p:nvSpPr>
        <p:spPr>
          <a:xfrm>
            <a:off x="152400" y="838200"/>
            <a:ext cx="8839200" cy="5867400"/>
          </a:xfrm>
        </p:spPr>
        <p:txBody>
          <a:bodyPr>
            <a:normAutofit fontScale="77500" lnSpcReduction="20000"/>
          </a:bodyPr>
          <a:lstStyle/>
          <a:p>
            <a:pPr marL="0" marR="0" indent="0">
              <a:spcBef>
                <a:spcPts val="0"/>
              </a:spcBef>
              <a:spcAft>
                <a:spcPts val="0"/>
              </a:spcAft>
              <a:buNone/>
              <a:tabLst>
                <a:tab pos="609600" algn="l"/>
              </a:tabLst>
            </a:pPr>
            <a:r>
              <a:rPr lang="en-US" sz="2700" dirty="0">
                <a:solidFill>
                  <a:srgbClr val="000000"/>
                </a:solidFill>
                <a:latin typeface="Times New Roman"/>
                <a:ea typeface="Calibri"/>
              </a:rPr>
              <a:t>“God will preserve a Remnant; who, as they have by his Grace </a:t>
            </a:r>
            <a:r>
              <a:rPr lang="en-US" sz="2700" b="1" dirty="0">
                <a:solidFill>
                  <a:srgbClr val="000000"/>
                </a:solidFill>
                <a:latin typeface="Times New Roman"/>
                <a:ea typeface="Calibri"/>
              </a:rPr>
              <a:t>escaped the </a:t>
            </a:r>
            <a:r>
              <a:rPr lang="en-US" sz="2700" dirty="0">
                <a:solidFill>
                  <a:srgbClr val="000000"/>
                </a:solidFill>
                <a:latin typeface="Times New Roman"/>
                <a:ea typeface="Calibri"/>
              </a:rPr>
              <a:t>Infection and Contagion of the </a:t>
            </a:r>
            <a:r>
              <a:rPr lang="en-US" sz="2700" b="1" dirty="0">
                <a:solidFill>
                  <a:srgbClr val="000000"/>
                </a:solidFill>
                <a:latin typeface="Times New Roman"/>
                <a:ea typeface="Calibri"/>
              </a:rPr>
              <a:t>Antichristian Spirit</a:t>
            </a:r>
            <a:r>
              <a:rPr lang="en-US" sz="2700" dirty="0">
                <a:solidFill>
                  <a:srgbClr val="000000"/>
                </a:solidFill>
                <a:latin typeface="Times New Roman"/>
                <a:ea typeface="Calibri"/>
              </a:rPr>
              <a:t>, so shall </a:t>
            </a:r>
            <a:r>
              <a:rPr lang="en-US" sz="2700" b="1" dirty="0">
                <a:solidFill>
                  <a:srgbClr val="000000"/>
                </a:solidFill>
                <a:latin typeface="Times New Roman"/>
                <a:ea typeface="Calibri"/>
              </a:rPr>
              <a:t>they also escape </a:t>
            </a:r>
            <a:r>
              <a:rPr lang="en-US" sz="2700" dirty="0">
                <a:solidFill>
                  <a:srgbClr val="000000"/>
                </a:solidFill>
                <a:latin typeface="Times New Roman"/>
                <a:ea typeface="Calibri"/>
              </a:rPr>
              <a:t>their Punishments. This is the Promise to the Church in Philadelphia, Rev.3.10. </a:t>
            </a:r>
            <a:r>
              <a:rPr lang="en-US" sz="2700" i="1" dirty="0">
                <a:solidFill>
                  <a:srgbClr val="000000"/>
                </a:solidFill>
                <a:latin typeface="Times New Roman"/>
                <a:ea typeface="Calibri"/>
              </a:rPr>
              <a:t>Because thou hast kept the Word of my Patience, </a:t>
            </a:r>
            <a:r>
              <a:rPr lang="en-US" sz="2700" b="1" i="1" dirty="0">
                <a:solidFill>
                  <a:srgbClr val="000000"/>
                </a:solidFill>
                <a:latin typeface="Times New Roman"/>
                <a:ea typeface="Calibri"/>
              </a:rPr>
              <a:t>I also will keep thee from the Hour of Temptation, which shall come upon all the World</a:t>
            </a:r>
            <a:r>
              <a:rPr lang="en-US" sz="2700" i="1" dirty="0">
                <a:solidFill>
                  <a:srgbClr val="000000"/>
                </a:solidFill>
                <a:latin typeface="Times New Roman"/>
                <a:ea typeface="Calibri"/>
              </a:rPr>
              <a:t>, to try them that dwell upon the Earth. </a:t>
            </a:r>
            <a:r>
              <a:rPr lang="en-US" sz="2700" dirty="0">
                <a:solidFill>
                  <a:srgbClr val="000000"/>
                </a:solidFill>
                <a:latin typeface="Times New Roman"/>
                <a:ea typeface="Calibri"/>
              </a:rPr>
              <a:t>... by setting his Mark and Seal upon them, and so </a:t>
            </a:r>
            <a:r>
              <a:rPr lang="en-US" sz="2700" b="1" dirty="0">
                <a:solidFill>
                  <a:srgbClr val="000000"/>
                </a:solidFill>
                <a:latin typeface="Times New Roman"/>
                <a:ea typeface="Calibri"/>
              </a:rPr>
              <a:t>preserve them from the Great </a:t>
            </a:r>
            <a:r>
              <a:rPr lang="en-US" sz="2700" b="1" dirty="0" smtClean="0">
                <a:solidFill>
                  <a:srgbClr val="000000"/>
                </a:solidFill>
                <a:latin typeface="Times New Roman"/>
                <a:ea typeface="Calibri"/>
              </a:rPr>
              <a:t>Desolation</a:t>
            </a:r>
            <a:r>
              <a:rPr lang="en-US" sz="2700" dirty="0" smtClean="0">
                <a:solidFill>
                  <a:srgbClr val="000000"/>
                </a:solidFill>
                <a:latin typeface="Times New Roman"/>
                <a:ea typeface="Calibri"/>
              </a:rPr>
              <a:t>. Thus </a:t>
            </a:r>
            <a:r>
              <a:rPr lang="en-US" sz="2700" dirty="0">
                <a:solidFill>
                  <a:srgbClr val="000000"/>
                </a:solidFill>
                <a:latin typeface="Times New Roman"/>
                <a:ea typeface="Calibri"/>
              </a:rPr>
              <a:t>under the sounding of the Seven </a:t>
            </a:r>
            <a:r>
              <a:rPr lang="en-US" sz="2700" dirty="0" smtClean="0">
                <a:solidFill>
                  <a:srgbClr val="000000"/>
                </a:solidFill>
                <a:latin typeface="Times New Roman"/>
                <a:ea typeface="Calibri"/>
              </a:rPr>
              <a:t>Trumpets, Rev.7</a:t>
            </a:r>
            <a:r>
              <a:rPr lang="en-US" sz="2700" dirty="0">
                <a:solidFill>
                  <a:srgbClr val="000000"/>
                </a:solidFill>
                <a:latin typeface="Times New Roman"/>
                <a:ea typeface="Calibri"/>
              </a:rPr>
              <a:t>. God took special Care for </a:t>
            </a:r>
            <a:r>
              <a:rPr lang="en-US" sz="2700" b="1" dirty="0">
                <a:solidFill>
                  <a:srgbClr val="000000"/>
                </a:solidFill>
                <a:latin typeface="Times New Roman"/>
                <a:ea typeface="Calibri"/>
              </a:rPr>
              <a:t>the Protection and Preservation of his Servants</a:t>
            </a:r>
            <a:r>
              <a:rPr lang="en-US" sz="2700" dirty="0">
                <a:solidFill>
                  <a:srgbClr val="000000"/>
                </a:solidFill>
                <a:latin typeface="Times New Roman"/>
                <a:ea typeface="Calibri"/>
              </a:rPr>
              <a:t>; … </a:t>
            </a:r>
            <a:r>
              <a:rPr lang="en-US" sz="2700" i="1" dirty="0">
                <a:solidFill>
                  <a:srgbClr val="000000"/>
                </a:solidFill>
                <a:latin typeface="Times New Roman"/>
                <a:ea typeface="Calibri"/>
              </a:rPr>
              <a:t>Saying, Hurt not the Earth, neither the Sea, nor the Trees, till we have Sealed the Servants of God in their Foreheads.</a:t>
            </a:r>
            <a:r>
              <a:rPr lang="en-US" sz="2700" dirty="0">
                <a:solidFill>
                  <a:srgbClr val="000000"/>
                </a:solidFill>
                <a:latin typeface="Times New Roman"/>
                <a:ea typeface="Calibri"/>
              </a:rPr>
              <a:t> Accordingly they were sealed and </a:t>
            </a:r>
            <a:r>
              <a:rPr lang="en-US" sz="2700" b="1" dirty="0">
                <a:solidFill>
                  <a:srgbClr val="000000"/>
                </a:solidFill>
                <a:latin typeface="Times New Roman"/>
                <a:ea typeface="Calibri"/>
              </a:rPr>
              <a:t>preserved from the Judgments</a:t>
            </a:r>
            <a:r>
              <a:rPr lang="en-US" sz="2700" dirty="0">
                <a:solidFill>
                  <a:srgbClr val="000000"/>
                </a:solidFill>
                <a:latin typeface="Times New Roman"/>
                <a:ea typeface="Calibri"/>
              </a:rPr>
              <a:t>, which upon the sounding of the Trumpets fell heavy upon the rest of the World. …whilst the rest of the World are groaning under the Miseries and Confusions of Battle, </a:t>
            </a:r>
            <a:r>
              <a:rPr lang="en-US" sz="2700" i="1" dirty="0">
                <a:solidFill>
                  <a:srgbClr val="000000"/>
                </a:solidFill>
                <a:latin typeface="Times New Roman"/>
                <a:ea typeface="Calibri"/>
              </a:rPr>
              <a:t>They </a:t>
            </a:r>
            <a:r>
              <a:rPr lang="en-US" sz="2700" b="1" i="1" dirty="0">
                <a:solidFill>
                  <a:srgbClr val="000000"/>
                </a:solidFill>
                <a:latin typeface="Times New Roman"/>
                <a:ea typeface="Calibri"/>
              </a:rPr>
              <a:t>shall dwell in peaceful Habitations</a:t>
            </a:r>
            <a:r>
              <a:rPr lang="en-US" sz="2700" i="1" dirty="0">
                <a:solidFill>
                  <a:srgbClr val="000000"/>
                </a:solidFill>
                <a:latin typeface="Times New Roman"/>
                <a:ea typeface="Calibri"/>
              </a:rPr>
              <a:t>, in sure Dwellings, and in quiet resting </a:t>
            </a:r>
            <a:r>
              <a:rPr lang="en-US" sz="2700" i="1" dirty="0" smtClean="0">
                <a:solidFill>
                  <a:srgbClr val="000000"/>
                </a:solidFill>
                <a:latin typeface="Times New Roman"/>
                <a:ea typeface="Calibri"/>
              </a:rPr>
              <a:t>places,</a:t>
            </a:r>
            <a:r>
              <a:rPr lang="en-US" sz="2700" dirty="0" smtClean="0">
                <a:solidFill>
                  <a:srgbClr val="000000"/>
                </a:solidFill>
                <a:latin typeface="Times New Roman"/>
                <a:ea typeface="Calibri"/>
              </a:rPr>
              <a:t>Isa.32.18</a:t>
            </a:r>
            <a:r>
              <a:rPr lang="en-US" sz="2700" dirty="0">
                <a:solidFill>
                  <a:srgbClr val="000000"/>
                </a:solidFill>
                <a:latin typeface="Times New Roman"/>
                <a:ea typeface="Calibri"/>
              </a:rPr>
              <a:t>. </a:t>
            </a:r>
            <a:r>
              <a:rPr lang="en-US" sz="2700" dirty="0" smtClean="0">
                <a:solidFill>
                  <a:srgbClr val="000000"/>
                </a:solidFill>
                <a:latin typeface="Times New Roman"/>
                <a:ea typeface="Calibri"/>
              </a:rPr>
              <a:t>[</a:t>
            </a:r>
            <a:r>
              <a:rPr lang="en-US" sz="2700" dirty="0">
                <a:solidFill>
                  <a:srgbClr val="000000"/>
                </a:solidFill>
                <a:latin typeface="Times New Roman"/>
                <a:ea typeface="Calibri"/>
              </a:rPr>
              <a:t>God] shall save their Lives by a wonderful </a:t>
            </a:r>
            <a:r>
              <a:rPr lang="en-US" sz="2700" dirty="0" smtClean="0">
                <a:solidFill>
                  <a:srgbClr val="000000"/>
                </a:solidFill>
                <a:latin typeface="Times New Roman"/>
                <a:ea typeface="Calibri"/>
              </a:rPr>
              <a:t>Deliverance</a:t>
            </a:r>
            <a:r>
              <a:rPr lang="en-US" sz="2700" dirty="0">
                <a:solidFill>
                  <a:srgbClr val="000000"/>
                </a:solidFill>
                <a:latin typeface="Times New Roman"/>
                <a:ea typeface="Calibri"/>
              </a:rPr>
              <a:t>; that they shall survive those dreadful Times of </a:t>
            </a:r>
            <a:r>
              <a:rPr lang="en-US" sz="2700" dirty="0" smtClean="0">
                <a:solidFill>
                  <a:srgbClr val="000000"/>
                </a:solidFill>
                <a:latin typeface="Times New Roman"/>
                <a:ea typeface="Calibri"/>
              </a:rPr>
              <a:t>Vengeance. …and </a:t>
            </a:r>
            <a:r>
              <a:rPr lang="en-US" sz="2700" dirty="0">
                <a:solidFill>
                  <a:srgbClr val="000000"/>
                </a:solidFill>
                <a:latin typeface="Times New Roman"/>
                <a:ea typeface="Calibri"/>
              </a:rPr>
              <a:t>so we find in Holy Scripture, that Vengeance cannot be powered out till the Servants of God are safe and out of Danger. </a:t>
            </a:r>
            <a:r>
              <a:rPr lang="en-US" sz="2700" dirty="0" smtClean="0">
                <a:solidFill>
                  <a:srgbClr val="000000"/>
                </a:solidFill>
                <a:latin typeface="Times New Roman"/>
                <a:ea typeface="Calibri"/>
              </a:rPr>
              <a:t>So </a:t>
            </a:r>
            <a:r>
              <a:rPr lang="en-US" sz="2700" dirty="0">
                <a:solidFill>
                  <a:srgbClr val="000000"/>
                </a:solidFill>
                <a:latin typeface="Times New Roman"/>
                <a:ea typeface="Calibri"/>
              </a:rPr>
              <a:t>the Angel that was </a:t>
            </a:r>
            <a:r>
              <a:rPr lang="en-US" sz="2700" dirty="0" smtClean="0">
                <a:solidFill>
                  <a:srgbClr val="000000"/>
                </a:solidFill>
                <a:latin typeface="Times New Roman"/>
                <a:ea typeface="Calibri"/>
              </a:rPr>
              <a:t>commissioned to </a:t>
            </a:r>
            <a:r>
              <a:rPr lang="en-US" sz="2700" dirty="0">
                <a:solidFill>
                  <a:srgbClr val="000000"/>
                </a:solidFill>
                <a:latin typeface="Times New Roman"/>
                <a:ea typeface="Calibri"/>
              </a:rPr>
              <a:t>destroy Sodom and Gomorrah, advises Lot to make haste to escape… </a:t>
            </a:r>
            <a:r>
              <a:rPr lang="en-US" sz="2700" b="1" dirty="0">
                <a:solidFill>
                  <a:srgbClr val="000000"/>
                </a:solidFill>
                <a:latin typeface="Times New Roman"/>
                <a:ea typeface="Calibri"/>
              </a:rPr>
              <a:t>They shall survive the Afflictions of those Days, and come forth triumphantly in the Glories and Powers of the New World</a:t>
            </a:r>
            <a:r>
              <a:rPr lang="en-US" sz="2700" dirty="0" smtClean="0">
                <a:solidFill>
                  <a:srgbClr val="000000"/>
                </a:solidFill>
                <a:latin typeface="Times New Roman"/>
                <a:ea typeface="Calibri"/>
              </a:rPr>
              <a:t>.”</a:t>
            </a:r>
            <a:endParaRPr lang="en-US" sz="2700" dirty="0">
              <a:latin typeface="Times New Roman"/>
              <a:ea typeface="Times New Roman"/>
            </a:endParaRPr>
          </a:p>
          <a:p>
            <a:pPr marL="0" lvl="0" indent="0">
              <a:spcBef>
                <a:spcPts val="0"/>
              </a:spcBef>
              <a:buNone/>
              <a:tabLst>
                <a:tab pos="457200" algn="l"/>
              </a:tabLst>
            </a:pPr>
            <a:endParaRPr lang="en-US" sz="1300" dirty="0" smtClean="0">
              <a:solidFill>
                <a:srgbClr val="000000"/>
              </a:solidFill>
              <a:ea typeface="Calibri"/>
              <a:cs typeface="Times New Roman"/>
            </a:endParaRPr>
          </a:p>
          <a:p>
            <a:pPr marL="0" lvl="0" indent="0">
              <a:spcBef>
                <a:spcPts val="0"/>
              </a:spcBef>
              <a:buNone/>
              <a:tabLst>
                <a:tab pos="457200" algn="l"/>
              </a:tabLst>
            </a:pPr>
            <a:r>
              <a:rPr lang="en-US" sz="1900" i="1" dirty="0" smtClean="0">
                <a:solidFill>
                  <a:srgbClr val="000000"/>
                </a:solidFill>
                <a:ea typeface="Calibri"/>
                <a:cs typeface="Times New Roman"/>
              </a:rPr>
              <a:t>A </a:t>
            </a:r>
            <a:r>
              <a:rPr lang="en-US" sz="1900" i="1" dirty="0">
                <a:solidFill>
                  <a:srgbClr val="000000"/>
                </a:solidFill>
                <a:ea typeface="Calibri"/>
                <a:cs typeface="Times New Roman"/>
              </a:rPr>
              <a:t>Treatise of the Three Evils of The Last Times: I. The Sword, II. </a:t>
            </a:r>
            <a:r>
              <a:rPr lang="en-US" sz="1900" i="1" dirty="0" smtClean="0">
                <a:solidFill>
                  <a:srgbClr val="000000"/>
                </a:solidFill>
                <a:ea typeface="Calibri"/>
                <a:cs typeface="Times New Roman"/>
              </a:rPr>
              <a:t>Pestilence, III. </a:t>
            </a:r>
            <a:r>
              <a:rPr lang="en-US" sz="1900" dirty="0" smtClean="0">
                <a:solidFill>
                  <a:srgbClr val="000000"/>
                </a:solidFill>
                <a:ea typeface="Calibri"/>
                <a:cs typeface="Times New Roman"/>
              </a:rPr>
              <a:t>(London</a:t>
            </a:r>
            <a:r>
              <a:rPr lang="en-US" sz="1900" dirty="0">
                <a:solidFill>
                  <a:srgbClr val="000000"/>
                </a:solidFill>
                <a:ea typeface="Calibri"/>
                <a:cs typeface="Times New Roman"/>
              </a:rPr>
              <a:t>, 1711), 28-29,32,39,70</a:t>
            </a:r>
            <a:r>
              <a:rPr lang="en-US" sz="1900" dirty="0" smtClean="0">
                <a:solidFill>
                  <a:srgbClr val="000000"/>
                </a:solidFill>
                <a:ea typeface="Calibri"/>
                <a:cs typeface="Times New Roman"/>
              </a:rPr>
              <a:t>.</a:t>
            </a:r>
            <a:endParaRPr lang="en-US" sz="1900" dirty="0">
              <a:latin typeface="Times New Roman"/>
              <a:ea typeface="Times New Roman"/>
              <a:cs typeface="Times New Roman"/>
            </a:endParaRPr>
          </a:p>
        </p:txBody>
      </p:sp>
    </p:spTree>
    <p:extLst>
      <p:ext uri="{BB962C8B-B14F-4D97-AF65-F5344CB8AC3E}">
        <p14:creationId xmlns:p14="http://schemas.microsoft.com/office/powerpoint/2010/main" val="76061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838200"/>
          </a:xfrm>
        </p:spPr>
        <p:txBody>
          <a:bodyPr>
            <a:normAutofit fontScale="90000"/>
          </a:bodyPr>
          <a:lstStyle/>
          <a:p>
            <a:r>
              <a:rPr lang="en-US" sz="4000" b="1" u="sng" dirty="0" smtClean="0"/>
              <a:t>John </a:t>
            </a:r>
            <a:r>
              <a:rPr lang="en-US" sz="4000" b="1" u="sng" dirty="0" err="1" smtClean="0"/>
              <a:t>Floyer</a:t>
            </a:r>
            <a:r>
              <a:rPr lang="en-US" sz="4000" b="1" u="sng" dirty="0" smtClean="0"/>
              <a:t> </a:t>
            </a:r>
            <a:r>
              <a:rPr lang="en-US" sz="3300" dirty="0" smtClean="0"/>
              <a:t>(1649-1734) </a:t>
            </a:r>
            <a:r>
              <a:rPr lang="en-US" sz="2700" dirty="0" smtClean="0"/>
              <a:t>Oxford grad physician </a:t>
            </a:r>
            <a:r>
              <a:rPr lang="en-US" sz="2200" dirty="0" smtClean="0"/>
              <a:t>(pulse)</a:t>
            </a:r>
            <a:r>
              <a:rPr lang="en-US" sz="2700" dirty="0" smtClean="0"/>
              <a:t/>
            </a:r>
            <a:br>
              <a:rPr lang="en-US" sz="2700" dirty="0" smtClean="0"/>
            </a:br>
            <a:r>
              <a:rPr lang="en-US" sz="2000" b="1" u="sng" dirty="0" smtClean="0"/>
              <a:t>Rapture to Heaven, sealed in Marriage, </a:t>
            </a:r>
            <a:r>
              <a:rPr lang="en-US" sz="2000" b="1" u="sng" dirty="0" err="1" smtClean="0"/>
              <a:t>Armegeddon</a:t>
            </a:r>
            <a:r>
              <a:rPr lang="en-US" sz="2000" b="1" u="sng" dirty="0" smtClean="0"/>
              <a:t>, Return of Christ &amp; Saints, Millennium</a:t>
            </a:r>
            <a:endParaRPr lang="en-US" sz="2000" b="1" u="sng" dirty="0"/>
          </a:p>
        </p:txBody>
      </p:sp>
      <p:sp>
        <p:nvSpPr>
          <p:cNvPr id="3" name="Content Placeholder 2"/>
          <p:cNvSpPr>
            <a:spLocks noGrp="1"/>
          </p:cNvSpPr>
          <p:nvPr>
            <p:ph idx="1"/>
          </p:nvPr>
        </p:nvSpPr>
        <p:spPr>
          <a:xfrm>
            <a:off x="76200" y="990600"/>
            <a:ext cx="8991600" cy="5867400"/>
          </a:xfrm>
        </p:spPr>
        <p:txBody>
          <a:bodyPr>
            <a:normAutofit fontScale="40000" lnSpcReduction="20000"/>
          </a:bodyPr>
          <a:lstStyle/>
          <a:p>
            <a:pPr marL="0" marR="0" indent="0" algn="ctr">
              <a:lnSpc>
                <a:spcPct val="115000"/>
              </a:lnSpc>
              <a:spcBef>
                <a:spcPts val="0"/>
              </a:spcBef>
              <a:spcAft>
                <a:spcPts val="0"/>
              </a:spcAft>
              <a:buNone/>
            </a:pPr>
            <a:r>
              <a:rPr lang="en-US" sz="4500" u="sng" dirty="0" smtClean="0">
                <a:solidFill>
                  <a:srgbClr val="000000"/>
                </a:solidFill>
                <a:latin typeface="Times New Roman"/>
                <a:ea typeface="Calibri"/>
                <a:cs typeface="Times New Roman"/>
              </a:rPr>
              <a:t>citing 2 </a:t>
            </a:r>
            <a:r>
              <a:rPr lang="en-US" sz="4500" u="sng" dirty="0" err="1">
                <a:solidFill>
                  <a:srgbClr val="000000"/>
                </a:solidFill>
                <a:latin typeface="Times New Roman"/>
                <a:ea typeface="Calibri"/>
                <a:cs typeface="Times New Roman"/>
              </a:rPr>
              <a:t>Esdras</a:t>
            </a:r>
            <a:r>
              <a:rPr lang="en-US" sz="4500" u="sng" dirty="0">
                <a:solidFill>
                  <a:srgbClr val="000000"/>
                </a:solidFill>
                <a:latin typeface="Times New Roman"/>
                <a:ea typeface="Calibri"/>
                <a:cs typeface="Times New Roman"/>
              </a:rPr>
              <a:t> 2:38: </a:t>
            </a:r>
            <a:endParaRPr lang="en-US" sz="4500" u="sng" dirty="0" smtClean="0">
              <a:solidFill>
                <a:srgbClr val="000000"/>
              </a:solidFill>
              <a:latin typeface="Times New Roman"/>
              <a:ea typeface="Calibri"/>
              <a:cs typeface="Times New Roman"/>
            </a:endParaRPr>
          </a:p>
          <a:p>
            <a:pPr marL="0" marR="0" indent="0">
              <a:lnSpc>
                <a:spcPct val="115000"/>
              </a:lnSpc>
              <a:spcBef>
                <a:spcPts val="0"/>
              </a:spcBef>
              <a:spcAft>
                <a:spcPts val="0"/>
              </a:spcAft>
              <a:buNone/>
            </a:pPr>
            <a:r>
              <a:rPr lang="en-US" sz="5300" dirty="0" smtClean="0">
                <a:solidFill>
                  <a:srgbClr val="000000"/>
                </a:solidFill>
                <a:latin typeface="Times New Roman"/>
                <a:ea typeface="Calibri"/>
                <a:cs typeface="Times New Roman"/>
              </a:rPr>
              <a:t>“</a:t>
            </a:r>
            <a:r>
              <a:rPr lang="en-US" sz="5300" dirty="0">
                <a:solidFill>
                  <a:srgbClr val="000000"/>
                </a:solidFill>
                <a:latin typeface="Times New Roman"/>
                <a:ea typeface="Calibri"/>
                <a:cs typeface="Times New Roman"/>
              </a:rPr>
              <a:t>Arise up and stand; behold the Number of those that be sealed in the Feast of the Lord, to be </a:t>
            </a:r>
            <a:r>
              <a:rPr lang="en-US" sz="5300" b="1" dirty="0">
                <a:solidFill>
                  <a:srgbClr val="000000"/>
                </a:solidFill>
                <a:latin typeface="Times New Roman"/>
                <a:ea typeface="Calibri"/>
                <a:cs typeface="Times New Roman"/>
              </a:rPr>
              <a:t>removed from this World into Paradise </a:t>
            </a:r>
            <a:r>
              <a:rPr lang="en-US" sz="5300" dirty="0" smtClean="0">
                <a:solidFill>
                  <a:srgbClr val="000000"/>
                </a:solidFill>
                <a:latin typeface="Times New Roman"/>
                <a:ea typeface="Calibri"/>
                <a:cs typeface="Times New Roman"/>
              </a:rPr>
              <a:t>above”  </a:t>
            </a:r>
          </a:p>
          <a:p>
            <a:pPr marL="0" marR="0" indent="0">
              <a:lnSpc>
                <a:spcPct val="115000"/>
              </a:lnSpc>
              <a:spcBef>
                <a:spcPts val="0"/>
              </a:spcBef>
              <a:spcAft>
                <a:spcPts val="0"/>
              </a:spcAft>
              <a:buNone/>
            </a:pPr>
            <a:endParaRPr lang="en-US" sz="1300" dirty="0">
              <a:solidFill>
                <a:srgbClr val="000000"/>
              </a:solidFill>
              <a:latin typeface="Times New Roman"/>
              <a:ea typeface="Calibri"/>
              <a:cs typeface="Times New Roman"/>
            </a:endParaRPr>
          </a:p>
          <a:p>
            <a:pPr marL="0" marR="0" indent="0" algn="ctr">
              <a:lnSpc>
                <a:spcPct val="115000"/>
              </a:lnSpc>
              <a:spcBef>
                <a:spcPts val="0"/>
              </a:spcBef>
              <a:spcAft>
                <a:spcPts val="0"/>
              </a:spcAft>
              <a:buNone/>
            </a:pPr>
            <a:r>
              <a:rPr lang="en-US" sz="4500" u="sng" dirty="0" err="1" smtClean="0">
                <a:solidFill>
                  <a:srgbClr val="000000"/>
                </a:solidFill>
                <a:latin typeface="Times New Roman"/>
                <a:ea typeface="Calibri"/>
                <a:cs typeface="Times New Roman"/>
              </a:rPr>
              <a:t>Floyer</a:t>
            </a:r>
            <a:r>
              <a:rPr lang="en-US" sz="4500" u="sng" dirty="0" smtClean="0">
                <a:solidFill>
                  <a:srgbClr val="000000"/>
                </a:solidFill>
                <a:latin typeface="Times New Roman"/>
                <a:ea typeface="Calibri"/>
                <a:cs typeface="Times New Roman"/>
              </a:rPr>
              <a:t> </a:t>
            </a:r>
            <a:r>
              <a:rPr lang="en-US" sz="4500" u="sng" dirty="0">
                <a:solidFill>
                  <a:srgbClr val="000000"/>
                </a:solidFill>
                <a:latin typeface="Times New Roman"/>
                <a:ea typeface="Calibri"/>
                <a:cs typeface="Times New Roman"/>
              </a:rPr>
              <a:t>saw this as a reference </a:t>
            </a:r>
            <a:r>
              <a:rPr lang="en-US" sz="4500" u="sng" dirty="0" smtClean="0">
                <a:solidFill>
                  <a:srgbClr val="000000"/>
                </a:solidFill>
                <a:latin typeface="Times New Roman"/>
                <a:ea typeface="Calibri"/>
                <a:cs typeface="Times New Roman"/>
              </a:rPr>
              <a:t>to: </a:t>
            </a:r>
          </a:p>
          <a:p>
            <a:pPr marL="0" marR="0" indent="0">
              <a:lnSpc>
                <a:spcPct val="115000"/>
              </a:lnSpc>
              <a:spcBef>
                <a:spcPts val="0"/>
              </a:spcBef>
              <a:spcAft>
                <a:spcPts val="1000"/>
              </a:spcAft>
              <a:buNone/>
            </a:pPr>
            <a:r>
              <a:rPr lang="en-US" sz="5500" dirty="0">
                <a:solidFill>
                  <a:srgbClr val="000000"/>
                </a:solidFill>
                <a:latin typeface="Times New Roman" pitchFamily="18" charset="0"/>
                <a:ea typeface="Calibri"/>
                <a:cs typeface="Times New Roman" pitchFamily="18" charset="0"/>
              </a:rPr>
              <a:t>“those that be sealed in the Feast of the Lord, to be </a:t>
            </a:r>
            <a:r>
              <a:rPr lang="en-US" sz="5500" b="1" dirty="0">
                <a:solidFill>
                  <a:srgbClr val="000000"/>
                </a:solidFill>
                <a:latin typeface="Times New Roman" pitchFamily="18" charset="0"/>
                <a:ea typeface="Calibri"/>
                <a:cs typeface="Times New Roman" pitchFamily="18" charset="0"/>
              </a:rPr>
              <a:t>removed</a:t>
            </a:r>
            <a:r>
              <a:rPr lang="en-US" sz="5500" dirty="0">
                <a:solidFill>
                  <a:srgbClr val="000000"/>
                </a:solidFill>
                <a:latin typeface="Times New Roman" pitchFamily="18" charset="0"/>
                <a:ea typeface="Calibri"/>
                <a:cs typeface="Times New Roman" pitchFamily="18" charset="0"/>
              </a:rPr>
              <a:t> from this World into Paradise above…</a:t>
            </a:r>
            <a:r>
              <a:rPr lang="en-US" sz="5500" b="1" dirty="0">
                <a:solidFill>
                  <a:srgbClr val="000000"/>
                </a:solidFill>
                <a:latin typeface="Times New Roman" pitchFamily="18" charset="0"/>
                <a:ea typeface="Calibri"/>
                <a:cs typeface="Times New Roman" pitchFamily="18" charset="0"/>
              </a:rPr>
              <a:t>sealing or confirming</a:t>
            </a:r>
            <a:r>
              <a:rPr lang="en-US" sz="5500" dirty="0">
                <a:solidFill>
                  <a:srgbClr val="000000"/>
                </a:solidFill>
                <a:latin typeface="Times New Roman" pitchFamily="18" charset="0"/>
                <a:ea typeface="Calibri"/>
                <a:cs typeface="Times New Roman" pitchFamily="18" charset="0"/>
              </a:rPr>
              <a:t> the Just, and sealing them to a Feast. … The Saints, or Christians, are said to be sealed when they are </a:t>
            </a:r>
            <a:r>
              <a:rPr lang="en-US" sz="5500" dirty="0" err="1">
                <a:solidFill>
                  <a:srgbClr val="000000"/>
                </a:solidFill>
                <a:latin typeface="Times New Roman" pitchFamily="18" charset="0"/>
                <a:ea typeface="Calibri"/>
                <a:cs typeface="Times New Roman" pitchFamily="18" charset="0"/>
              </a:rPr>
              <a:t>baptiz’d</a:t>
            </a:r>
            <a:r>
              <a:rPr lang="en-US" sz="5500" dirty="0">
                <a:solidFill>
                  <a:srgbClr val="000000"/>
                </a:solidFill>
                <a:latin typeface="Times New Roman" pitchFamily="18" charset="0"/>
                <a:ea typeface="Calibri"/>
                <a:cs typeface="Times New Roman" pitchFamily="18" charset="0"/>
              </a:rPr>
              <a:t>, and when they depart this World, and when they come into Christ’s Kingdom. To these three </a:t>
            </a:r>
            <a:r>
              <a:rPr lang="en-US" sz="5500" dirty="0" err="1">
                <a:solidFill>
                  <a:srgbClr val="000000"/>
                </a:solidFill>
                <a:latin typeface="Times New Roman" pitchFamily="18" charset="0"/>
                <a:ea typeface="Calibri"/>
                <a:cs typeface="Times New Roman" pitchFamily="18" charset="0"/>
              </a:rPr>
              <a:t>Sealings</a:t>
            </a:r>
            <a:r>
              <a:rPr lang="en-US" sz="5500" dirty="0">
                <a:solidFill>
                  <a:srgbClr val="000000"/>
                </a:solidFill>
                <a:latin typeface="Times New Roman" pitchFamily="18" charset="0"/>
                <a:ea typeface="Calibri"/>
                <a:cs typeface="Times New Roman" pitchFamily="18" charset="0"/>
              </a:rPr>
              <a:t> this Prophecy relates but most evidently, to the sealing in the Feast of the Lord, which is called in the Revelations, the </a:t>
            </a:r>
            <a:r>
              <a:rPr lang="en-US" sz="5500" b="1" i="1" dirty="0">
                <a:solidFill>
                  <a:srgbClr val="000000"/>
                </a:solidFill>
                <a:latin typeface="Times New Roman" pitchFamily="18" charset="0"/>
                <a:ea typeface="Calibri"/>
                <a:cs typeface="Times New Roman" pitchFamily="18" charset="0"/>
              </a:rPr>
              <a:t>Marriage-Supper</a:t>
            </a:r>
            <a:r>
              <a:rPr lang="en-US" sz="5500" i="1" dirty="0">
                <a:solidFill>
                  <a:srgbClr val="000000"/>
                </a:solidFill>
                <a:latin typeface="Times New Roman" pitchFamily="18" charset="0"/>
                <a:ea typeface="Calibri"/>
                <a:cs typeface="Times New Roman" pitchFamily="18" charset="0"/>
              </a:rPr>
              <a:t> of the Lamb</a:t>
            </a:r>
            <a:r>
              <a:rPr lang="en-US" sz="5500" dirty="0">
                <a:solidFill>
                  <a:srgbClr val="000000"/>
                </a:solidFill>
                <a:latin typeface="Times New Roman" pitchFamily="18" charset="0"/>
                <a:ea typeface="Calibri"/>
                <a:cs typeface="Times New Roman" pitchFamily="18" charset="0"/>
              </a:rPr>
              <a:t>, in the beginning of the Millennium</a:t>
            </a:r>
            <a:r>
              <a:rPr lang="en-US" sz="5500" dirty="0" smtClean="0">
                <a:solidFill>
                  <a:srgbClr val="000000"/>
                </a:solidFill>
                <a:latin typeface="Times New Roman" pitchFamily="18" charset="0"/>
                <a:ea typeface="Calibri"/>
                <a:cs typeface="Times New Roman" pitchFamily="18" charset="0"/>
              </a:rPr>
              <a:t>.”</a:t>
            </a:r>
            <a:r>
              <a:rPr lang="en-US" sz="5500" dirty="0" smtClean="0">
                <a:latin typeface="Times New Roman" pitchFamily="18" charset="0"/>
                <a:ea typeface="Calibri"/>
                <a:cs typeface="Times New Roman" pitchFamily="18" charset="0"/>
              </a:rPr>
              <a:t> </a:t>
            </a:r>
          </a:p>
          <a:p>
            <a:pPr marL="0" marR="0" indent="0">
              <a:lnSpc>
                <a:spcPct val="115000"/>
              </a:lnSpc>
              <a:spcBef>
                <a:spcPts val="0"/>
              </a:spcBef>
              <a:spcAft>
                <a:spcPts val="1000"/>
              </a:spcAft>
              <a:buNone/>
            </a:pPr>
            <a:r>
              <a:rPr lang="en-US" sz="3800" i="1" dirty="0" smtClean="0">
                <a:ea typeface="Calibri"/>
                <a:cs typeface="Times New Roman"/>
              </a:rPr>
              <a:t>-The </a:t>
            </a:r>
            <a:r>
              <a:rPr lang="en-US" sz="3800" i="1" dirty="0">
                <a:ea typeface="Calibri"/>
                <a:cs typeface="Times New Roman"/>
              </a:rPr>
              <a:t>Prophecies of the Second Book of </a:t>
            </a:r>
            <a:r>
              <a:rPr lang="en-US" sz="3800" i="1" dirty="0" err="1">
                <a:ea typeface="Calibri"/>
                <a:cs typeface="Times New Roman"/>
              </a:rPr>
              <a:t>Esdras</a:t>
            </a:r>
            <a:r>
              <a:rPr lang="en-US" sz="3800" i="1" dirty="0">
                <a:ea typeface="Calibri"/>
                <a:cs typeface="Times New Roman"/>
              </a:rPr>
              <a:t> Amongst the Apocrypha</a:t>
            </a:r>
            <a:r>
              <a:rPr lang="en-US" sz="3500" i="1" dirty="0">
                <a:ea typeface="Calibri"/>
                <a:cs typeface="Times New Roman"/>
              </a:rPr>
              <a:t>, </a:t>
            </a:r>
            <a:r>
              <a:rPr lang="en-US" sz="3800" i="1" dirty="0">
                <a:ea typeface="Calibri"/>
                <a:cs typeface="Times New Roman"/>
              </a:rPr>
              <a:t>Explained and Vindicated</a:t>
            </a:r>
            <a:r>
              <a:rPr lang="en-US" sz="3800" dirty="0">
                <a:ea typeface="Calibri"/>
                <a:cs typeface="Times New Roman"/>
              </a:rPr>
              <a:t> </a:t>
            </a:r>
            <a:r>
              <a:rPr lang="en-US" sz="3500" dirty="0">
                <a:ea typeface="Calibri"/>
                <a:cs typeface="Times New Roman"/>
              </a:rPr>
              <a:t>(London, 1721), </a:t>
            </a:r>
            <a:r>
              <a:rPr lang="en-US" sz="3500" dirty="0" smtClean="0">
                <a:ea typeface="Calibri"/>
                <a:cs typeface="Times New Roman"/>
              </a:rPr>
              <a:t>9.</a:t>
            </a:r>
          </a:p>
          <a:p>
            <a:pPr marL="0" marR="0" indent="0">
              <a:spcBef>
                <a:spcPts val="0"/>
              </a:spcBef>
              <a:spcAft>
                <a:spcPts val="0"/>
              </a:spcAft>
              <a:buNone/>
              <a:tabLst>
                <a:tab pos="228600" algn="l"/>
              </a:tabLst>
            </a:pPr>
            <a:r>
              <a:rPr lang="en-US" sz="5500" dirty="0" smtClean="0">
                <a:solidFill>
                  <a:srgbClr val="000000"/>
                </a:solidFill>
                <a:latin typeface="Times New Roman"/>
                <a:ea typeface="Calibri"/>
              </a:rPr>
              <a:t>“</a:t>
            </a:r>
            <a:r>
              <a:rPr lang="en-US" sz="5500" dirty="0">
                <a:solidFill>
                  <a:srgbClr val="000000"/>
                </a:solidFill>
                <a:latin typeface="Times New Roman"/>
                <a:ea typeface="Calibri"/>
              </a:rPr>
              <a:t>Then </a:t>
            </a:r>
            <a:r>
              <a:rPr lang="en-US" sz="5500" b="1" dirty="0">
                <a:solidFill>
                  <a:srgbClr val="000000"/>
                </a:solidFill>
                <a:latin typeface="Times New Roman"/>
                <a:ea typeface="Calibri"/>
              </a:rPr>
              <a:t>the </a:t>
            </a:r>
            <a:r>
              <a:rPr lang="en-US" sz="5500" b="1" dirty="0" err="1" smtClean="0">
                <a:solidFill>
                  <a:srgbClr val="000000"/>
                </a:solidFill>
                <a:latin typeface="Times New Roman"/>
                <a:ea typeface="Calibri"/>
              </a:rPr>
              <a:t>Mahometan</a:t>
            </a:r>
            <a:r>
              <a:rPr lang="en-US" sz="5500" b="1" dirty="0" smtClean="0">
                <a:solidFill>
                  <a:srgbClr val="000000"/>
                </a:solidFill>
                <a:latin typeface="Times New Roman"/>
                <a:ea typeface="Calibri"/>
              </a:rPr>
              <a:t>…Gog </a:t>
            </a:r>
            <a:r>
              <a:rPr lang="en-US" sz="5500" b="1" dirty="0">
                <a:solidFill>
                  <a:srgbClr val="000000"/>
                </a:solidFill>
                <a:latin typeface="Times New Roman"/>
                <a:ea typeface="Calibri"/>
              </a:rPr>
              <a:t>is </a:t>
            </a:r>
            <a:r>
              <a:rPr lang="en-US" sz="5500" b="1" dirty="0" err="1">
                <a:solidFill>
                  <a:srgbClr val="000000"/>
                </a:solidFill>
                <a:latin typeface="Times New Roman"/>
                <a:ea typeface="Calibri"/>
              </a:rPr>
              <a:t>conquer’d</a:t>
            </a:r>
            <a:r>
              <a:rPr lang="en-US" sz="5500" dirty="0">
                <a:solidFill>
                  <a:srgbClr val="000000"/>
                </a:solidFill>
                <a:latin typeface="Times New Roman"/>
                <a:ea typeface="Calibri"/>
              </a:rPr>
              <a:t>, and </a:t>
            </a:r>
            <a:r>
              <a:rPr lang="en-US" sz="5500" b="1" dirty="0">
                <a:solidFill>
                  <a:srgbClr val="000000"/>
                </a:solidFill>
                <a:latin typeface="Times New Roman"/>
                <a:ea typeface="Calibri"/>
              </a:rPr>
              <a:t>the Jews converted</a:t>
            </a:r>
            <a:r>
              <a:rPr lang="en-US" sz="5500" dirty="0">
                <a:solidFill>
                  <a:srgbClr val="000000"/>
                </a:solidFill>
                <a:latin typeface="Times New Roman"/>
                <a:ea typeface="Calibri"/>
              </a:rPr>
              <a:t>, by </a:t>
            </a:r>
            <a:r>
              <a:rPr lang="en-US" sz="5500" b="1" dirty="0">
                <a:solidFill>
                  <a:srgbClr val="000000"/>
                </a:solidFill>
                <a:latin typeface="Times New Roman"/>
                <a:ea typeface="Calibri"/>
              </a:rPr>
              <a:t>seeing their crucified </a:t>
            </a:r>
            <a:r>
              <a:rPr lang="en-US" sz="5500" b="1" dirty="0" err="1">
                <a:solidFill>
                  <a:srgbClr val="000000"/>
                </a:solidFill>
                <a:latin typeface="Times New Roman"/>
                <a:ea typeface="Calibri"/>
              </a:rPr>
              <a:t>Saviour</a:t>
            </a:r>
            <a:r>
              <a:rPr lang="en-US" sz="5500" dirty="0">
                <a:solidFill>
                  <a:srgbClr val="000000"/>
                </a:solidFill>
                <a:latin typeface="Times New Roman"/>
                <a:ea typeface="Calibri"/>
              </a:rPr>
              <a:t>. … The Jews refer this to the time of Gog; and this may be </a:t>
            </a:r>
            <a:r>
              <a:rPr lang="en-US" sz="5500" b="1" dirty="0">
                <a:solidFill>
                  <a:srgbClr val="000000"/>
                </a:solidFill>
                <a:latin typeface="Times New Roman"/>
                <a:ea typeface="Calibri"/>
              </a:rPr>
              <a:t>the time of Trouble </a:t>
            </a:r>
            <a:r>
              <a:rPr lang="en-US" sz="5500" dirty="0">
                <a:solidFill>
                  <a:srgbClr val="000000"/>
                </a:solidFill>
                <a:latin typeface="Times New Roman"/>
                <a:ea typeface="Calibri"/>
              </a:rPr>
              <a:t>in Daniel, Ch.12. And this may be the slaying of the Two Witnesses, Rev.11. when this War is to last </a:t>
            </a:r>
            <a:r>
              <a:rPr lang="en-US" sz="5500" b="1" dirty="0">
                <a:solidFill>
                  <a:srgbClr val="000000"/>
                </a:solidFill>
                <a:latin typeface="Times New Roman"/>
                <a:ea typeface="Calibri"/>
              </a:rPr>
              <a:t>three Years and a half</a:t>
            </a:r>
            <a:r>
              <a:rPr lang="en-US" sz="5500" dirty="0">
                <a:solidFill>
                  <a:srgbClr val="000000"/>
                </a:solidFill>
                <a:latin typeface="Times New Roman"/>
                <a:ea typeface="Calibri"/>
              </a:rPr>
              <a:t>; or, this Slaughter three Days and a half. … Christ comes from Heaven with his Saints on white Horses, to destroy the Beast and his false </a:t>
            </a:r>
            <a:r>
              <a:rPr lang="en-US" sz="5500" dirty="0" smtClean="0">
                <a:solidFill>
                  <a:srgbClr val="000000"/>
                </a:solidFill>
                <a:latin typeface="Times New Roman"/>
                <a:ea typeface="Calibri"/>
              </a:rPr>
              <a:t>Prophet.”</a:t>
            </a:r>
            <a:r>
              <a:rPr lang="en-US" sz="5500" dirty="0" smtClean="0">
                <a:latin typeface="Times New Roman"/>
                <a:ea typeface="Calibri"/>
              </a:rPr>
              <a:t> </a:t>
            </a:r>
            <a:r>
              <a:rPr lang="en-US" sz="3500" dirty="0" smtClean="0">
                <a:solidFill>
                  <a:srgbClr val="000000"/>
                </a:solidFill>
                <a:ea typeface="Calibri"/>
                <a:cs typeface="Times New Roman"/>
              </a:rPr>
              <a:t>Ibid</a:t>
            </a:r>
            <a:r>
              <a:rPr lang="en-US" sz="3500" dirty="0">
                <a:solidFill>
                  <a:srgbClr val="000000"/>
                </a:solidFill>
                <a:ea typeface="Calibri"/>
                <a:cs typeface="Times New Roman"/>
              </a:rPr>
              <a:t>., 112-114</a:t>
            </a:r>
            <a:r>
              <a:rPr lang="en-US" sz="3500" dirty="0" smtClean="0">
                <a:solidFill>
                  <a:srgbClr val="000000"/>
                </a:solidFill>
                <a:ea typeface="Calibri"/>
                <a:cs typeface="Times New Roman"/>
              </a:rPr>
              <a:t>.</a:t>
            </a:r>
            <a:r>
              <a:rPr lang="en-US" sz="3500" dirty="0">
                <a:ea typeface="Calibri"/>
                <a:cs typeface="Times New Roman"/>
              </a:rPr>
              <a:t> </a:t>
            </a:r>
          </a:p>
        </p:txBody>
      </p:sp>
    </p:spTree>
    <p:extLst>
      <p:ext uri="{BB962C8B-B14F-4D97-AF65-F5344CB8AC3E}">
        <p14:creationId xmlns:p14="http://schemas.microsoft.com/office/powerpoint/2010/main" val="32276741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914400"/>
          </a:xfrm>
        </p:spPr>
        <p:txBody>
          <a:bodyPr>
            <a:normAutofit fontScale="90000"/>
          </a:bodyPr>
          <a:lstStyle/>
          <a:p>
            <a:r>
              <a:rPr lang="en-US" sz="4200" b="1" u="sng" dirty="0" smtClean="0"/>
              <a:t>Joseph Perry </a:t>
            </a:r>
            <a:r>
              <a:rPr lang="en-US" sz="3600" dirty="0" smtClean="0"/>
              <a:t>(fl. 1720s) </a:t>
            </a:r>
            <a:r>
              <a:rPr lang="en-US" sz="2700" dirty="0" smtClean="0"/>
              <a:t>dissenting minister in Surrey</a:t>
            </a:r>
            <a:br>
              <a:rPr lang="en-US" sz="2700" dirty="0" smtClean="0"/>
            </a:br>
            <a:r>
              <a:rPr lang="en-US" sz="2700" u="sng" dirty="0" smtClean="0"/>
              <a:t>Mid-</a:t>
            </a:r>
            <a:r>
              <a:rPr lang="en-US" sz="2700" u="sng" dirty="0" err="1" smtClean="0"/>
              <a:t>trib</a:t>
            </a:r>
            <a:r>
              <a:rPr lang="en-US" sz="2700" u="sng" dirty="0" smtClean="0"/>
              <a:t>? Rapture to Heaven, then back to Earth for Millennium</a:t>
            </a:r>
            <a:endParaRPr lang="en-US" sz="2700" u="sng" dirty="0"/>
          </a:p>
        </p:txBody>
      </p:sp>
      <p:sp>
        <p:nvSpPr>
          <p:cNvPr id="3" name="Content Placeholder 2"/>
          <p:cNvSpPr>
            <a:spLocks noGrp="1"/>
          </p:cNvSpPr>
          <p:nvPr>
            <p:ph idx="1"/>
          </p:nvPr>
        </p:nvSpPr>
        <p:spPr>
          <a:xfrm>
            <a:off x="152400" y="1219200"/>
            <a:ext cx="8839200" cy="5486400"/>
          </a:xfrm>
        </p:spPr>
        <p:txBody>
          <a:bodyPr>
            <a:normAutofit fontScale="77500" lnSpcReduction="20000"/>
          </a:bodyPr>
          <a:lstStyle/>
          <a:p>
            <a:pPr marL="0" marR="0" indent="0">
              <a:spcBef>
                <a:spcPts val="0"/>
              </a:spcBef>
              <a:spcAft>
                <a:spcPts val="0"/>
              </a:spcAft>
              <a:buNone/>
            </a:pPr>
            <a:r>
              <a:rPr lang="en-US" sz="3400" b="1" dirty="0" smtClean="0">
                <a:solidFill>
                  <a:srgbClr val="000000"/>
                </a:solidFill>
                <a:latin typeface="Times New Roman"/>
                <a:ea typeface="Calibri"/>
              </a:rPr>
              <a:t>“</a:t>
            </a:r>
            <a:r>
              <a:rPr lang="en-US" sz="3400" dirty="0">
                <a:latin typeface="Times New Roman"/>
                <a:ea typeface="Calibri"/>
              </a:rPr>
              <a:t>When </a:t>
            </a:r>
            <a:r>
              <a:rPr lang="en-US" sz="3400" b="1" dirty="0" smtClean="0">
                <a:latin typeface="Times New Roman"/>
                <a:ea typeface="Calibri"/>
              </a:rPr>
              <a:t>Anti-</a:t>
            </a:r>
            <a:r>
              <a:rPr lang="en-US" sz="3400" b="1" dirty="0" err="1" smtClean="0">
                <a:latin typeface="Times New Roman"/>
                <a:ea typeface="Calibri"/>
              </a:rPr>
              <a:t>christ</a:t>
            </a:r>
            <a:r>
              <a:rPr lang="en-US" sz="3400" b="1" dirty="0" smtClean="0">
                <a:latin typeface="Times New Roman"/>
                <a:ea typeface="Calibri"/>
              </a:rPr>
              <a:t>, </a:t>
            </a:r>
            <a:r>
              <a:rPr lang="en-US" sz="3400" b="1" dirty="0">
                <a:latin typeface="Times New Roman"/>
                <a:ea typeface="Calibri"/>
              </a:rPr>
              <a:t>reigning 3 </a:t>
            </a:r>
            <a:r>
              <a:rPr lang="en-US" sz="3400" b="1" dirty="0" smtClean="0">
                <a:latin typeface="Times New Roman"/>
                <a:ea typeface="Calibri"/>
              </a:rPr>
              <a:t>Years </a:t>
            </a:r>
            <a:r>
              <a:rPr lang="en-US" sz="3400" b="1" dirty="0">
                <a:latin typeface="Times New Roman"/>
                <a:ea typeface="Calibri"/>
              </a:rPr>
              <a:t>and 6 Months</a:t>
            </a:r>
            <a:r>
              <a:rPr lang="en-US" sz="3400" dirty="0">
                <a:latin typeface="Times New Roman"/>
                <a:ea typeface="Calibri"/>
              </a:rPr>
              <a:t>, shall have wasted all Things in the World…then shall the Lord come from Heaven in the </a:t>
            </a:r>
            <a:r>
              <a:rPr lang="en-US" sz="3400" dirty="0" smtClean="0">
                <a:latin typeface="Times New Roman"/>
                <a:ea typeface="Calibri"/>
              </a:rPr>
              <a:t>Clouds… </a:t>
            </a:r>
            <a:r>
              <a:rPr lang="en-US" sz="3400" b="1" dirty="0" smtClean="0">
                <a:solidFill>
                  <a:srgbClr val="000000"/>
                </a:solidFill>
                <a:latin typeface="Times New Roman"/>
                <a:ea typeface="Calibri"/>
              </a:rPr>
              <a:t>A </a:t>
            </a:r>
            <a:r>
              <a:rPr lang="en-US" sz="3400" b="1" dirty="0">
                <a:solidFill>
                  <a:srgbClr val="000000"/>
                </a:solidFill>
                <a:latin typeface="Times New Roman"/>
                <a:ea typeface="Calibri"/>
              </a:rPr>
              <a:t>Kingdom again is promised us on Earth, but before that in Heaven</a:t>
            </a:r>
            <a:r>
              <a:rPr lang="en-US" sz="3400" dirty="0">
                <a:solidFill>
                  <a:srgbClr val="000000"/>
                </a:solidFill>
                <a:latin typeface="Times New Roman"/>
                <a:ea typeface="Calibri"/>
              </a:rPr>
              <a:t>, and in another State; to wit, after the Resurrection, for a thousand Years, </a:t>
            </a:r>
            <a:r>
              <a:rPr lang="en-US" sz="3400" dirty="0" smtClean="0">
                <a:solidFill>
                  <a:srgbClr val="000000"/>
                </a:solidFill>
                <a:latin typeface="Times New Roman"/>
                <a:ea typeface="Calibri"/>
              </a:rPr>
              <a:t>in…Jerusalem </a:t>
            </a:r>
            <a:r>
              <a:rPr lang="en-US" sz="3400" dirty="0">
                <a:solidFill>
                  <a:srgbClr val="000000"/>
                </a:solidFill>
                <a:latin typeface="Times New Roman"/>
                <a:ea typeface="Calibri"/>
              </a:rPr>
              <a:t>brought down from </a:t>
            </a:r>
            <a:r>
              <a:rPr lang="en-US" sz="3400" dirty="0" smtClean="0">
                <a:solidFill>
                  <a:srgbClr val="000000"/>
                </a:solidFill>
                <a:latin typeface="Times New Roman"/>
                <a:ea typeface="Calibri"/>
              </a:rPr>
              <a:t>Heaven…provided </a:t>
            </a:r>
            <a:r>
              <a:rPr lang="en-US" sz="3400" dirty="0">
                <a:solidFill>
                  <a:srgbClr val="000000"/>
                </a:solidFill>
                <a:latin typeface="Times New Roman"/>
                <a:ea typeface="Calibri"/>
              </a:rPr>
              <a:t>of God, for the receiving of the Saints at the </a:t>
            </a:r>
            <a:r>
              <a:rPr lang="en-US" sz="3400" dirty="0" smtClean="0">
                <a:solidFill>
                  <a:srgbClr val="000000"/>
                </a:solidFill>
                <a:latin typeface="Times New Roman"/>
                <a:ea typeface="Calibri"/>
              </a:rPr>
              <a:t>Resurrection…</a:t>
            </a:r>
            <a:r>
              <a:rPr lang="en-US" sz="3400" dirty="0" smtClean="0">
                <a:latin typeface="Times New Roman"/>
                <a:ea typeface="Calibri"/>
              </a:rPr>
              <a:t>we </a:t>
            </a:r>
            <a:r>
              <a:rPr lang="en-US" sz="3400" dirty="0">
                <a:latin typeface="Times New Roman"/>
                <a:ea typeface="Calibri"/>
              </a:rPr>
              <a:t>all look for a greater pouring down of the Spirit </a:t>
            </a:r>
            <a:r>
              <a:rPr lang="en-US" sz="3400" dirty="0" smtClean="0">
                <a:latin typeface="Times New Roman"/>
                <a:ea typeface="Calibri"/>
              </a:rPr>
              <a:t>of </a:t>
            </a:r>
            <a:r>
              <a:rPr lang="en-US" sz="3400" dirty="0">
                <a:latin typeface="Times New Roman"/>
                <a:ea typeface="Calibri"/>
              </a:rPr>
              <a:t>God; for Anti-</a:t>
            </a:r>
            <a:r>
              <a:rPr lang="en-US" sz="3400" dirty="0" err="1">
                <a:latin typeface="Times New Roman"/>
                <a:ea typeface="Calibri"/>
              </a:rPr>
              <a:t>christ</a:t>
            </a:r>
            <a:r>
              <a:rPr lang="en-US" sz="3400" dirty="0">
                <a:latin typeface="Times New Roman"/>
                <a:ea typeface="Calibri"/>
              </a:rPr>
              <a:t> to be destroyed, and the Jews to be converted; A greater Glory</a:t>
            </a:r>
            <a:r>
              <a:rPr lang="en-US" sz="3400" dirty="0" smtClean="0">
                <a:latin typeface="Times New Roman"/>
                <a:ea typeface="Calibri"/>
              </a:rPr>
              <a:t>… before </a:t>
            </a:r>
            <a:r>
              <a:rPr lang="en-US" sz="3400" dirty="0">
                <a:latin typeface="Times New Roman"/>
                <a:ea typeface="Calibri"/>
              </a:rPr>
              <a:t>his coming to Judgment. </a:t>
            </a:r>
            <a:r>
              <a:rPr lang="en-US" sz="3400" dirty="0" smtClean="0">
                <a:latin typeface="Times New Roman"/>
                <a:ea typeface="Calibri"/>
              </a:rPr>
              <a:t>…</a:t>
            </a:r>
            <a:r>
              <a:rPr lang="en-US" sz="3400" dirty="0">
                <a:ea typeface="Calibri"/>
                <a:cs typeface="Times New Roman"/>
              </a:rPr>
              <a:t> </a:t>
            </a:r>
            <a:r>
              <a:rPr lang="en-US" sz="3400" dirty="0">
                <a:latin typeface="Times New Roman"/>
                <a:ea typeface="Calibri"/>
              </a:rPr>
              <a:t>We all believe that </a:t>
            </a:r>
            <a:r>
              <a:rPr lang="en-US" sz="3400" b="1" dirty="0">
                <a:latin typeface="Times New Roman"/>
                <a:ea typeface="Calibri"/>
              </a:rPr>
              <a:t>at this Time of his Coming the dead Saints shall be raised </a:t>
            </a:r>
            <a:r>
              <a:rPr lang="en-US" sz="3400" dirty="0">
                <a:latin typeface="Times New Roman"/>
                <a:ea typeface="Calibri"/>
              </a:rPr>
              <a:t>and the </a:t>
            </a:r>
            <a:r>
              <a:rPr lang="en-US" sz="3400" b="1" dirty="0">
                <a:latin typeface="Times New Roman"/>
                <a:ea typeface="Calibri"/>
              </a:rPr>
              <a:t>living Saints shall be changed </a:t>
            </a:r>
            <a:r>
              <a:rPr lang="en-US" sz="3400" dirty="0">
                <a:latin typeface="Times New Roman"/>
                <a:ea typeface="Calibri"/>
              </a:rPr>
              <a:t>in a Moment, in the </a:t>
            </a:r>
            <a:r>
              <a:rPr lang="en-US" sz="3400" dirty="0" smtClean="0">
                <a:latin typeface="Times New Roman"/>
                <a:ea typeface="Calibri"/>
              </a:rPr>
              <a:t>Twinkling of </a:t>
            </a:r>
            <a:r>
              <a:rPr lang="en-US" sz="3400" dirty="0">
                <a:latin typeface="Times New Roman"/>
                <a:ea typeface="Calibri"/>
              </a:rPr>
              <a:t>an Eye, and the Sound of the Last Trumpet. … And that they shall be caught up in the Clouds to meet the Lord in the Air, and so shall be for ever with the Lord</a:t>
            </a:r>
            <a:r>
              <a:rPr lang="en-US" sz="3400" dirty="0" smtClean="0">
                <a:latin typeface="Times New Roman"/>
                <a:ea typeface="Calibri"/>
              </a:rPr>
              <a:t>.”</a:t>
            </a:r>
          </a:p>
          <a:p>
            <a:pPr marL="0" marR="0" indent="0">
              <a:spcBef>
                <a:spcPts val="0"/>
              </a:spcBef>
              <a:spcAft>
                <a:spcPts val="0"/>
              </a:spcAft>
              <a:buNone/>
            </a:pPr>
            <a:endParaRPr lang="en-US" sz="1000" dirty="0">
              <a:ea typeface="Calibri"/>
              <a:cs typeface="Times New Roman"/>
            </a:endParaRPr>
          </a:p>
          <a:p>
            <a:pPr marL="0" marR="0" indent="0">
              <a:spcBef>
                <a:spcPts val="0"/>
              </a:spcBef>
              <a:spcAft>
                <a:spcPts val="0"/>
              </a:spcAft>
              <a:buNone/>
            </a:pPr>
            <a:r>
              <a:rPr lang="en-US" sz="2200" dirty="0">
                <a:ea typeface="Calibri"/>
                <a:cs typeface="Times New Roman"/>
              </a:rPr>
              <a:t>-</a:t>
            </a:r>
            <a:r>
              <a:rPr lang="en-US" sz="2300" i="1" dirty="0" smtClean="0">
                <a:ea typeface="Calibri"/>
                <a:cs typeface="Times New Roman"/>
              </a:rPr>
              <a:t>The </a:t>
            </a:r>
            <a:r>
              <a:rPr lang="en-US" sz="2300" i="1" dirty="0">
                <a:ea typeface="Calibri"/>
                <a:cs typeface="Times New Roman"/>
              </a:rPr>
              <a:t>Glory of Christ’s Visible Kingdom in this World</a:t>
            </a:r>
            <a:r>
              <a:rPr lang="en-US" sz="2200" i="1" dirty="0">
                <a:ea typeface="Calibri"/>
                <a:cs typeface="Times New Roman"/>
              </a:rPr>
              <a:t>, Asserted, proved, and explained, in its two-fold Branches; First Spiritual, Secondly Personal </a:t>
            </a:r>
            <a:r>
              <a:rPr lang="en-US" sz="2200" dirty="0">
                <a:ea typeface="Calibri"/>
                <a:cs typeface="Times New Roman"/>
              </a:rPr>
              <a:t>(Northampton, 1721), </a:t>
            </a:r>
            <a:r>
              <a:rPr lang="en-US" sz="2200" dirty="0" smtClean="0">
                <a:ea typeface="Calibri"/>
                <a:cs typeface="Times New Roman"/>
              </a:rPr>
              <a:t>vii-</a:t>
            </a:r>
            <a:r>
              <a:rPr lang="en-US" sz="2200" dirty="0" err="1" smtClean="0">
                <a:ea typeface="Calibri"/>
                <a:cs typeface="Times New Roman"/>
              </a:rPr>
              <a:t>viii.xiv</a:t>
            </a:r>
            <a:r>
              <a:rPr lang="en-US" sz="2200" dirty="0" smtClean="0">
                <a:ea typeface="Calibri"/>
                <a:cs typeface="Times New Roman"/>
              </a:rPr>
              <a:t>.</a:t>
            </a:r>
            <a:endParaRPr lang="en-US" sz="2200" dirty="0">
              <a:ea typeface="Calibri"/>
              <a:cs typeface="Times New Roman"/>
            </a:endParaRPr>
          </a:p>
          <a:p>
            <a:endParaRPr lang="en-US" dirty="0"/>
          </a:p>
        </p:txBody>
      </p:sp>
    </p:spTree>
    <p:extLst>
      <p:ext uri="{BB962C8B-B14F-4D97-AF65-F5344CB8AC3E}">
        <p14:creationId xmlns:p14="http://schemas.microsoft.com/office/powerpoint/2010/main" val="2058981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990600"/>
          </a:xfrm>
        </p:spPr>
        <p:txBody>
          <a:bodyPr>
            <a:normAutofit fontScale="90000"/>
          </a:bodyPr>
          <a:lstStyle/>
          <a:p>
            <a:r>
              <a:rPr lang="en-US" sz="4000" b="1" dirty="0" smtClean="0"/>
              <a:t>         </a:t>
            </a:r>
            <a:r>
              <a:rPr lang="en-US" sz="4000" b="1" u="sng" dirty="0" smtClean="0"/>
              <a:t>John </a:t>
            </a:r>
            <a:r>
              <a:rPr lang="en-US" sz="4000" b="1" u="sng" dirty="0" err="1" smtClean="0"/>
              <a:t>Asgill</a:t>
            </a:r>
            <a:r>
              <a:rPr lang="en-US" sz="4000" b="1" u="sng" dirty="0" smtClean="0"/>
              <a:t> </a:t>
            </a:r>
            <a:r>
              <a:rPr lang="en-US" sz="3200" dirty="0" smtClean="0"/>
              <a:t>(1659-1738) </a:t>
            </a:r>
            <a:r>
              <a:rPr lang="en-US" sz="2400" dirty="0" smtClean="0"/>
              <a:t>London lawyer, MP</a:t>
            </a:r>
            <a:br>
              <a:rPr lang="en-US" sz="2400" dirty="0" smtClean="0"/>
            </a:br>
            <a:r>
              <a:rPr lang="en-US" sz="2400" dirty="0" smtClean="0"/>
              <a:t>Not just pre-conflagration: </a:t>
            </a:r>
            <a:r>
              <a:rPr lang="en-US" sz="2200" u="sng" dirty="0" smtClean="0"/>
              <a:t>phased Rapture; then Satan and his angels wreck havoc</a:t>
            </a:r>
            <a:endParaRPr lang="en-US" sz="2200" u="sng" dirty="0"/>
          </a:p>
        </p:txBody>
      </p:sp>
      <p:sp>
        <p:nvSpPr>
          <p:cNvPr id="3" name="Content Placeholder 2"/>
          <p:cNvSpPr>
            <a:spLocks noGrp="1"/>
          </p:cNvSpPr>
          <p:nvPr>
            <p:ph idx="1"/>
          </p:nvPr>
        </p:nvSpPr>
        <p:spPr>
          <a:xfrm>
            <a:off x="228600" y="1219200"/>
            <a:ext cx="8686800" cy="5486400"/>
          </a:xfrm>
        </p:spPr>
        <p:txBody>
          <a:bodyPr>
            <a:normAutofit fontScale="77500" lnSpcReduction="20000"/>
          </a:bodyPr>
          <a:lstStyle/>
          <a:p>
            <a:pPr marL="0" marR="0" indent="0">
              <a:lnSpc>
                <a:spcPct val="115000"/>
              </a:lnSpc>
              <a:spcBef>
                <a:spcPts val="0"/>
              </a:spcBef>
              <a:spcAft>
                <a:spcPts val="1000"/>
              </a:spcAft>
              <a:buNone/>
            </a:pPr>
            <a:r>
              <a:rPr lang="en-US" sz="3500" dirty="0" smtClean="0">
                <a:latin typeface="Times New Roman"/>
                <a:ea typeface="Calibri"/>
                <a:cs typeface="Times New Roman"/>
              </a:rPr>
              <a:t>“Till </a:t>
            </a:r>
            <a:r>
              <a:rPr lang="en-US" sz="3500" dirty="0">
                <a:latin typeface="Times New Roman"/>
                <a:ea typeface="Calibri"/>
                <a:cs typeface="Times New Roman"/>
              </a:rPr>
              <a:t>all the Servants of God are </a:t>
            </a:r>
            <a:r>
              <a:rPr lang="en-US" sz="3500" dirty="0" err="1">
                <a:latin typeface="Times New Roman"/>
                <a:ea typeface="Calibri"/>
                <a:cs typeface="Times New Roman"/>
              </a:rPr>
              <a:t>Arked</a:t>
            </a:r>
            <a:r>
              <a:rPr lang="en-US" sz="3500" dirty="0">
                <a:latin typeface="Times New Roman"/>
                <a:ea typeface="Calibri"/>
                <a:cs typeface="Times New Roman"/>
              </a:rPr>
              <a:t> and </a:t>
            </a:r>
            <a:r>
              <a:rPr lang="en-US" sz="3500" dirty="0" err="1" smtClean="0">
                <a:latin typeface="Times New Roman"/>
                <a:ea typeface="Calibri"/>
                <a:cs typeface="Times New Roman"/>
              </a:rPr>
              <a:t>Zoard</a:t>
            </a:r>
            <a:r>
              <a:rPr lang="en-US" sz="3500" dirty="0" smtClean="0">
                <a:latin typeface="Times New Roman"/>
                <a:ea typeface="Calibri"/>
                <a:cs typeface="Times New Roman"/>
              </a:rPr>
              <a:t> </a:t>
            </a:r>
            <a:r>
              <a:rPr lang="en-US" sz="3400" dirty="0" smtClean="0">
                <a:latin typeface="Times New Roman"/>
                <a:ea typeface="Calibri"/>
                <a:cs typeface="Times New Roman"/>
              </a:rPr>
              <a:t>[allusion to Noah and Lot], </a:t>
            </a:r>
            <a:r>
              <a:rPr lang="en-US" sz="3500" dirty="0">
                <a:latin typeface="Times New Roman"/>
                <a:ea typeface="Calibri"/>
                <a:cs typeface="Times New Roman"/>
              </a:rPr>
              <a:t>shipped and housed, sealed and safe, the destroying Angel cannot proceed</a:t>
            </a:r>
            <a:r>
              <a:rPr lang="en-US" sz="3500" dirty="0" smtClean="0">
                <a:latin typeface="Times New Roman"/>
                <a:ea typeface="Calibri"/>
                <a:cs typeface="Times New Roman"/>
              </a:rPr>
              <a:t>. …the </a:t>
            </a:r>
            <a:r>
              <a:rPr lang="en-US" sz="3500" dirty="0">
                <a:latin typeface="Times New Roman"/>
                <a:ea typeface="Calibri"/>
                <a:cs typeface="Times New Roman"/>
              </a:rPr>
              <a:t>Moment that the last of the second Classis of the first Resurrection shall be drafted out of the World; </a:t>
            </a:r>
            <a:r>
              <a:rPr lang="en-US" sz="3500" i="1" dirty="0" err="1">
                <a:latin typeface="Times New Roman"/>
                <a:ea typeface="Calibri"/>
                <a:cs typeface="Times New Roman"/>
              </a:rPr>
              <a:t>Wo</a:t>
            </a:r>
            <a:r>
              <a:rPr lang="en-US" sz="3500" i="1" dirty="0">
                <a:latin typeface="Times New Roman"/>
                <a:ea typeface="Calibri"/>
                <a:cs typeface="Times New Roman"/>
              </a:rPr>
              <a:t>! </a:t>
            </a:r>
            <a:r>
              <a:rPr lang="en-US" sz="3500" i="1" dirty="0" err="1">
                <a:latin typeface="Times New Roman"/>
                <a:ea typeface="Calibri"/>
                <a:cs typeface="Times New Roman"/>
              </a:rPr>
              <a:t>wo</a:t>
            </a:r>
            <a:r>
              <a:rPr lang="en-US" sz="3500" i="1" dirty="0">
                <a:latin typeface="Times New Roman"/>
                <a:ea typeface="Calibri"/>
                <a:cs typeface="Times New Roman"/>
              </a:rPr>
              <a:t>! </a:t>
            </a:r>
            <a:r>
              <a:rPr lang="en-US" sz="3500" i="1" dirty="0" err="1">
                <a:latin typeface="Times New Roman"/>
                <a:ea typeface="Calibri"/>
                <a:cs typeface="Times New Roman"/>
              </a:rPr>
              <a:t>Wo</a:t>
            </a:r>
            <a:r>
              <a:rPr lang="en-US" sz="3500" i="1" dirty="0">
                <a:latin typeface="Times New Roman"/>
                <a:ea typeface="Calibri"/>
                <a:cs typeface="Times New Roman"/>
              </a:rPr>
              <a:t>! To the Inhabitants thereof that are </a:t>
            </a:r>
            <a:r>
              <a:rPr lang="en-US" sz="3500" b="1" i="1" dirty="0" smtClean="0">
                <a:latin typeface="Times New Roman"/>
                <a:ea typeface="Calibri"/>
                <a:cs typeface="Times New Roman"/>
              </a:rPr>
              <a:t>left</a:t>
            </a:r>
            <a:r>
              <a:rPr lang="en-US" sz="3500" i="1" dirty="0" smtClean="0">
                <a:latin typeface="Times New Roman"/>
                <a:ea typeface="Calibri"/>
                <a:cs typeface="Times New Roman"/>
              </a:rPr>
              <a:t>. … Every </a:t>
            </a:r>
            <a:r>
              <a:rPr lang="en-US" sz="3500" i="1" dirty="0">
                <a:latin typeface="Times New Roman"/>
                <a:ea typeface="Calibri"/>
                <a:cs typeface="Times New Roman"/>
              </a:rPr>
              <a:t>man in his own </a:t>
            </a:r>
            <a:r>
              <a:rPr lang="en-US" sz="3500" i="1" dirty="0" smtClean="0">
                <a:latin typeface="Times New Roman"/>
                <a:ea typeface="Calibri"/>
                <a:cs typeface="Times New Roman"/>
              </a:rPr>
              <a:t>Order. … Two </a:t>
            </a:r>
            <a:r>
              <a:rPr lang="en-US" sz="3500" i="1" dirty="0">
                <a:latin typeface="Times New Roman"/>
                <a:ea typeface="Calibri"/>
                <a:cs typeface="Times New Roman"/>
              </a:rPr>
              <a:t>women at a Mill, the one taken and the other left. Two Men together in the Field, the one taken the other </a:t>
            </a:r>
            <a:r>
              <a:rPr lang="en-US" sz="3500" i="1" dirty="0" smtClean="0">
                <a:latin typeface="Times New Roman"/>
                <a:ea typeface="Calibri"/>
                <a:cs typeface="Times New Roman"/>
              </a:rPr>
              <a:t>left</a:t>
            </a:r>
            <a:r>
              <a:rPr lang="en-US" sz="3500" dirty="0" smtClean="0">
                <a:latin typeface="Times New Roman"/>
                <a:ea typeface="Calibri"/>
                <a:cs typeface="Times New Roman"/>
              </a:rPr>
              <a:t>… But </a:t>
            </a:r>
            <a:r>
              <a:rPr lang="en-US" sz="3500" dirty="0">
                <a:latin typeface="Times New Roman"/>
                <a:ea typeface="Calibri"/>
                <a:cs typeface="Times New Roman"/>
              </a:rPr>
              <a:t>this will not be done all together in any one Night, or any one Day or Year, but everyone in his own Day, and his own Place</a:t>
            </a:r>
            <a:r>
              <a:rPr lang="en-US" sz="3500" dirty="0" smtClean="0">
                <a:latin typeface="Times New Roman"/>
                <a:ea typeface="Calibri"/>
                <a:cs typeface="Times New Roman"/>
              </a:rPr>
              <a:t>. … The </a:t>
            </a:r>
            <a:r>
              <a:rPr lang="en-US" sz="3500" dirty="0">
                <a:latin typeface="Times New Roman"/>
                <a:ea typeface="Calibri"/>
                <a:cs typeface="Times New Roman"/>
              </a:rPr>
              <a:t>rest will be left to the Devil and his Angels.”  That Resurrection which is to be had by Attainment only</a:t>
            </a:r>
            <a:r>
              <a:rPr lang="en-US" sz="3500" dirty="0" smtClean="0">
                <a:latin typeface="Times New Roman"/>
                <a:ea typeface="Calibri"/>
                <a:cs typeface="Times New Roman"/>
              </a:rPr>
              <a:t>.”</a:t>
            </a:r>
          </a:p>
          <a:p>
            <a:pPr marL="0" marR="0" indent="0">
              <a:lnSpc>
                <a:spcPct val="115000"/>
              </a:lnSpc>
              <a:spcBef>
                <a:spcPts val="0"/>
              </a:spcBef>
              <a:spcAft>
                <a:spcPts val="1000"/>
              </a:spcAft>
              <a:buNone/>
            </a:pPr>
            <a:r>
              <a:rPr lang="en-US" sz="2300" dirty="0">
                <a:ea typeface="Calibri"/>
                <a:cs typeface="Times New Roman"/>
              </a:rPr>
              <a:t>-</a:t>
            </a:r>
            <a:r>
              <a:rPr lang="en-US" sz="2300" i="1" dirty="0" smtClean="0">
                <a:ea typeface="Calibri"/>
                <a:cs typeface="Times New Roman"/>
              </a:rPr>
              <a:t>The </a:t>
            </a:r>
            <a:r>
              <a:rPr lang="en-US" sz="2300" i="1" dirty="0">
                <a:ea typeface="Calibri"/>
                <a:cs typeface="Times New Roman"/>
              </a:rPr>
              <a:t>Metamorphosis of Man, by the Death and Resurrection of Christ from the Dead</a:t>
            </a:r>
            <a:r>
              <a:rPr lang="en-US" sz="2300" dirty="0">
                <a:ea typeface="Calibri"/>
                <a:cs typeface="Times New Roman"/>
              </a:rPr>
              <a:t> (London, 1727), </a:t>
            </a:r>
            <a:r>
              <a:rPr lang="en-US" sz="2300" dirty="0" smtClean="0">
                <a:ea typeface="Calibri"/>
                <a:cs typeface="Times New Roman"/>
              </a:rPr>
              <a:t>194-99.   l Corinthians </a:t>
            </a:r>
            <a:r>
              <a:rPr lang="en-US" sz="2300" dirty="0">
                <a:ea typeface="Calibri"/>
                <a:cs typeface="Times New Roman"/>
              </a:rPr>
              <a:t>15:23; </a:t>
            </a:r>
            <a:r>
              <a:rPr lang="en-US" sz="2300" dirty="0" smtClean="0">
                <a:ea typeface="Calibri"/>
                <a:cs typeface="Times New Roman"/>
              </a:rPr>
              <a:t>Matthew 24:40-41, Philippians 3:11.</a:t>
            </a:r>
            <a:endParaRPr lang="en-US" sz="2300" dirty="0">
              <a:ea typeface="Calibri"/>
              <a:cs typeface="Times New Roman"/>
            </a:endParaRPr>
          </a:p>
        </p:txBody>
      </p:sp>
    </p:spTree>
    <p:extLst>
      <p:ext uri="{BB962C8B-B14F-4D97-AF65-F5344CB8AC3E}">
        <p14:creationId xmlns:p14="http://schemas.microsoft.com/office/powerpoint/2010/main" val="31164547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990600"/>
          </a:xfrm>
        </p:spPr>
        <p:txBody>
          <a:bodyPr>
            <a:normAutofit fontScale="90000"/>
          </a:bodyPr>
          <a:lstStyle/>
          <a:p>
            <a:r>
              <a:rPr lang="en-US" sz="4000" b="1" u="sng" dirty="0" smtClean="0"/>
              <a:t>Nathaniel </a:t>
            </a:r>
            <a:r>
              <a:rPr lang="en-US" sz="4000" b="1" u="sng" dirty="0" err="1" smtClean="0"/>
              <a:t>Markwick</a:t>
            </a:r>
            <a:r>
              <a:rPr lang="en-US" sz="4000" b="1" u="sng" dirty="0" smtClean="0"/>
              <a:t> </a:t>
            </a:r>
            <a:r>
              <a:rPr lang="en-US" sz="3200" dirty="0" smtClean="0"/>
              <a:t>(1664-1735) vicar Somerset</a:t>
            </a:r>
            <a:br>
              <a:rPr lang="en-US" sz="3200" dirty="0" smtClean="0"/>
            </a:br>
            <a:r>
              <a:rPr lang="en-US" sz="2800" u="sng" dirty="0" smtClean="0"/>
              <a:t>time of trouble shortened for elect, escape slaughters for 3 ½ years</a:t>
            </a:r>
            <a:endParaRPr lang="en-US" sz="2800" u="sng" dirty="0"/>
          </a:p>
        </p:txBody>
      </p:sp>
      <p:sp>
        <p:nvSpPr>
          <p:cNvPr id="3" name="Content Placeholder 2"/>
          <p:cNvSpPr>
            <a:spLocks noGrp="1"/>
          </p:cNvSpPr>
          <p:nvPr>
            <p:ph idx="1"/>
          </p:nvPr>
        </p:nvSpPr>
        <p:spPr>
          <a:xfrm>
            <a:off x="152400" y="1219200"/>
            <a:ext cx="8839200" cy="5486400"/>
          </a:xfrm>
        </p:spPr>
        <p:txBody>
          <a:bodyPr>
            <a:normAutofit fontScale="70000" lnSpcReduction="20000"/>
          </a:bodyPr>
          <a:lstStyle/>
          <a:p>
            <a:pPr marL="0" marR="0" indent="0">
              <a:lnSpc>
                <a:spcPct val="115000"/>
              </a:lnSpc>
              <a:spcBef>
                <a:spcPts val="0"/>
              </a:spcBef>
              <a:spcAft>
                <a:spcPts val="0"/>
              </a:spcAft>
              <a:buNone/>
              <a:tabLst>
                <a:tab pos="609600" algn="l"/>
              </a:tabLst>
            </a:pPr>
            <a:r>
              <a:rPr lang="en-US" sz="3300" dirty="0" smtClean="0">
                <a:solidFill>
                  <a:srgbClr val="000000"/>
                </a:solidFill>
                <a:latin typeface="Times New Roman"/>
                <a:ea typeface="Calibri"/>
                <a:cs typeface="Times New Roman"/>
              </a:rPr>
              <a:t>“The </a:t>
            </a:r>
            <a:r>
              <a:rPr lang="en-US" sz="3300" dirty="0">
                <a:solidFill>
                  <a:srgbClr val="000000"/>
                </a:solidFill>
                <a:latin typeface="Times New Roman"/>
                <a:ea typeface="Calibri"/>
                <a:cs typeface="Times New Roman"/>
              </a:rPr>
              <a:t>Scripture in Daniel, </a:t>
            </a:r>
            <a:r>
              <a:rPr lang="en-US" sz="3300" dirty="0" smtClean="0">
                <a:solidFill>
                  <a:srgbClr val="000000"/>
                </a:solidFill>
                <a:latin typeface="Times New Roman"/>
                <a:ea typeface="Calibri"/>
                <a:cs typeface="Times New Roman"/>
              </a:rPr>
              <a:t>chap. xii.1</a:t>
            </a:r>
            <a:r>
              <a:rPr lang="en-US" sz="3300" dirty="0">
                <a:solidFill>
                  <a:srgbClr val="000000"/>
                </a:solidFill>
                <a:latin typeface="Times New Roman"/>
                <a:ea typeface="Calibri"/>
                <a:cs typeface="Times New Roman"/>
              </a:rPr>
              <a:t>. </a:t>
            </a:r>
            <a:r>
              <a:rPr lang="en-US" sz="3300" dirty="0" err="1">
                <a:solidFill>
                  <a:srgbClr val="000000"/>
                </a:solidFill>
                <a:latin typeface="Times New Roman"/>
                <a:ea typeface="Calibri"/>
                <a:cs typeface="Times New Roman"/>
              </a:rPr>
              <a:t>saith</a:t>
            </a:r>
            <a:r>
              <a:rPr lang="en-US" sz="3300" dirty="0">
                <a:solidFill>
                  <a:srgbClr val="000000"/>
                </a:solidFill>
                <a:latin typeface="Times New Roman"/>
                <a:ea typeface="Calibri"/>
                <a:cs typeface="Times New Roman"/>
              </a:rPr>
              <a:t>, </a:t>
            </a:r>
            <a:r>
              <a:rPr lang="en-US" sz="3300" b="1" i="1" dirty="0">
                <a:solidFill>
                  <a:srgbClr val="000000"/>
                </a:solidFill>
                <a:latin typeface="Times New Roman"/>
                <a:ea typeface="Calibri"/>
                <a:cs typeface="Times New Roman"/>
              </a:rPr>
              <a:t>There shall be a time of Trouble</a:t>
            </a:r>
            <a:r>
              <a:rPr lang="en-US" sz="3300" i="1" dirty="0">
                <a:solidFill>
                  <a:srgbClr val="000000"/>
                </a:solidFill>
                <a:latin typeface="Times New Roman"/>
                <a:ea typeface="Calibri"/>
                <a:cs typeface="Times New Roman"/>
              </a:rPr>
              <a:t>, such as never was since there was a Nation even to that same Time: and at that Time thy People shall be delivered</a:t>
            </a:r>
            <a:r>
              <a:rPr lang="en-US" sz="3300" dirty="0">
                <a:solidFill>
                  <a:srgbClr val="000000"/>
                </a:solidFill>
                <a:latin typeface="Times New Roman"/>
                <a:ea typeface="Calibri"/>
                <a:cs typeface="Times New Roman"/>
              </a:rPr>
              <a:t>. Our Blessed </a:t>
            </a:r>
            <a:r>
              <a:rPr lang="en-US" sz="3300" dirty="0" err="1">
                <a:solidFill>
                  <a:srgbClr val="000000"/>
                </a:solidFill>
                <a:latin typeface="Times New Roman"/>
                <a:ea typeface="Calibri"/>
                <a:cs typeface="Times New Roman"/>
              </a:rPr>
              <a:t>Saviour</a:t>
            </a:r>
            <a:r>
              <a:rPr lang="en-US" sz="3300" dirty="0">
                <a:solidFill>
                  <a:srgbClr val="000000"/>
                </a:solidFill>
                <a:latin typeface="Times New Roman"/>
                <a:ea typeface="Calibri"/>
                <a:cs typeface="Times New Roman"/>
              </a:rPr>
              <a:t> on the other Hand alluding, as is most probable, to this Text </a:t>
            </a:r>
            <a:r>
              <a:rPr lang="en-US" sz="3300" dirty="0" err="1">
                <a:solidFill>
                  <a:srgbClr val="000000"/>
                </a:solidFill>
                <a:latin typeface="Times New Roman"/>
                <a:ea typeface="Calibri"/>
                <a:cs typeface="Times New Roman"/>
              </a:rPr>
              <a:t>saith</a:t>
            </a:r>
            <a:r>
              <a:rPr lang="en-US" sz="3300" dirty="0">
                <a:solidFill>
                  <a:srgbClr val="000000"/>
                </a:solidFill>
                <a:latin typeface="Times New Roman"/>
                <a:ea typeface="Calibri"/>
                <a:cs typeface="Times New Roman"/>
              </a:rPr>
              <a:t>, Mar. xiii.20. </a:t>
            </a:r>
            <a:r>
              <a:rPr lang="en-US" sz="3300" i="1" dirty="0">
                <a:solidFill>
                  <a:srgbClr val="000000"/>
                </a:solidFill>
                <a:latin typeface="Times New Roman"/>
                <a:ea typeface="Calibri"/>
                <a:cs typeface="Times New Roman"/>
              </a:rPr>
              <a:t>And </a:t>
            </a:r>
            <a:r>
              <a:rPr lang="en-US" sz="3300" b="1" i="1" dirty="0">
                <a:solidFill>
                  <a:srgbClr val="000000"/>
                </a:solidFill>
                <a:latin typeface="Times New Roman"/>
                <a:ea typeface="Calibri"/>
                <a:cs typeface="Times New Roman"/>
              </a:rPr>
              <a:t>except that the Lord had shortened those Days</a:t>
            </a:r>
            <a:r>
              <a:rPr lang="en-US" sz="3300" i="1" dirty="0">
                <a:solidFill>
                  <a:srgbClr val="000000"/>
                </a:solidFill>
                <a:latin typeface="Times New Roman"/>
                <a:ea typeface="Calibri"/>
                <a:cs typeface="Times New Roman"/>
              </a:rPr>
              <a:t>, no Flesh should be saved: but </a:t>
            </a:r>
            <a:r>
              <a:rPr lang="en-US" sz="3300" b="1" i="1" dirty="0">
                <a:solidFill>
                  <a:srgbClr val="000000"/>
                </a:solidFill>
                <a:latin typeface="Times New Roman"/>
                <a:ea typeface="Calibri"/>
                <a:cs typeface="Times New Roman"/>
              </a:rPr>
              <a:t>for the Elects Sake</a:t>
            </a:r>
            <a:r>
              <a:rPr lang="en-US" sz="3300" i="1" dirty="0">
                <a:solidFill>
                  <a:srgbClr val="000000"/>
                </a:solidFill>
                <a:latin typeface="Times New Roman"/>
                <a:ea typeface="Calibri"/>
                <a:cs typeface="Times New Roman"/>
              </a:rPr>
              <a:t>, who he hath chosen, he hath </a:t>
            </a:r>
            <a:r>
              <a:rPr lang="en-US" sz="3300" b="1" i="1" dirty="0">
                <a:solidFill>
                  <a:srgbClr val="000000"/>
                </a:solidFill>
                <a:latin typeface="Times New Roman"/>
                <a:ea typeface="Calibri"/>
                <a:cs typeface="Times New Roman"/>
              </a:rPr>
              <a:t>shortened</a:t>
            </a:r>
            <a:r>
              <a:rPr lang="en-US" sz="3300" i="1" dirty="0">
                <a:solidFill>
                  <a:srgbClr val="000000"/>
                </a:solidFill>
                <a:latin typeface="Times New Roman"/>
                <a:ea typeface="Calibri"/>
                <a:cs typeface="Times New Roman"/>
              </a:rPr>
              <a:t> the Days. </a:t>
            </a:r>
            <a:r>
              <a:rPr lang="en-US" sz="3300" b="1" dirty="0">
                <a:solidFill>
                  <a:srgbClr val="000000"/>
                </a:solidFill>
                <a:latin typeface="Times New Roman"/>
                <a:ea typeface="Calibri"/>
                <a:cs typeface="Times New Roman"/>
              </a:rPr>
              <a:t>Jerusalem’s Destruction…was a picture in little…of what should be in the latter Days, at the second…</a:t>
            </a:r>
            <a:r>
              <a:rPr lang="en-US" sz="3300" b="1" i="1" dirty="0">
                <a:solidFill>
                  <a:srgbClr val="000000"/>
                </a:solidFill>
                <a:latin typeface="Times New Roman"/>
                <a:ea typeface="Calibri"/>
                <a:cs typeface="Times New Roman"/>
              </a:rPr>
              <a:t>Coming of the Son of Man in the Clouds of Heaven</a:t>
            </a:r>
            <a:r>
              <a:rPr lang="en-US" sz="3300" dirty="0">
                <a:solidFill>
                  <a:srgbClr val="000000"/>
                </a:solidFill>
                <a:latin typeface="Times New Roman"/>
                <a:ea typeface="Calibri"/>
                <a:cs typeface="Times New Roman"/>
              </a:rPr>
              <a:t>, Dan. </a:t>
            </a:r>
            <a:r>
              <a:rPr lang="en-US" sz="3300" dirty="0" smtClean="0">
                <a:solidFill>
                  <a:srgbClr val="000000"/>
                </a:solidFill>
                <a:latin typeface="Times New Roman"/>
                <a:ea typeface="Calibri"/>
                <a:cs typeface="Times New Roman"/>
              </a:rPr>
              <a:t>vii.13. …</a:t>
            </a:r>
            <a:r>
              <a:rPr lang="en-US" sz="3300" dirty="0">
                <a:solidFill>
                  <a:srgbClr val="000000"/>
                </a:solidFill>
                <a:latin typeface="Times New Roman"/>
                <a:ea typeface="Calibri"/>
                <a:cs typeface="Times New Roman"/>
              </a:rPr>
              <a:t>shortening the Days to these latter Times; </a:t>
            </a:r>
            <a:r>
              <a:rPr lang="en-US" sz="3300" b="1" dirty="0">
                <a:solidFill>
                  <a:srgbClr val="000000"/>
                </a:solidFill>
                <a:latin typeface="Times New Roman"/>
                <a:ea typeface="Calibri"/>
                <a:cs typeface="Times New Roman"/>
              </a:rPr>
              <a:t>they are to be cut shorter by 30 Years</a:t>
            </a:r>
            <a:r>
              <a:rPr lang="en-US" sz="3300" dirty="0">
                <a:solidFill>
                  <a:srgbClr val="000000"/>
                </a:solidFill>
                <a:latin typeface="Times New Roman"/>
                <a:ea typeface="Calibri"/>
                <a:cs typeface="Times New Roman"/>
              </a:rPr>
              <a:t>, for the Sake both of the Elect, Jew and Gentile, since the former, with a small Remnant of the latter, </a:t>
            </a:r>
            <a:r>
              <a:rPr lang="en-US" sz="3400" b="1" u="sng" dirty="0">
                <a:solidFill>
                  <a:srgbClr val="000000"/>
                </a:solidFill>
                <a:latin typeface="Times New Roman"/>
                <a:ea typeface="Calibri"/>
                <a:cs typeface="Times New Roman"/>
              </a:rPr>
              <a:t>will escape and be saved out of the universal Wreck, the Deaths, the Slaughters</a:t>
            </a:r>
            <a:r>
              <a:rPr lang="en-US" sz="3300" b="1" u="sng" dirty="0">
                <a:solidFill>
                  <a:srgbClr val="000000"/>
                </a:solidFill>
                <a:latin typeface="Times New Roman"/>
                <a:ea typeface="Calibri"/>
                <a:cs typeface="Times New Roman"/>
              </a:rPr>
              <a:t>, the Distractions, and the most violent Commotions, which arising out of a Multiplicity of Causes</a:t>
            </a:r>
            <a:r>
              <a:rPr lang="en-US" sz="3300" dirty="0">
                <a:solidFill>
                  <a:srgbClr val="000000"/>
                </a:solidFill>
                <a:latin typeface="Times New Roman"/>
                <a:ea typeface="Calibri"/>
                <a:cs typeface="Times New Roman"/>
              </a:rPr>
              <a:t>, will be in their Height </a:t>
            </a:r>
            <a:r>
              <a:rPr lang="en-US" sz="3300" b="1" u="sng" dirty="0">
                <a:solidFill>
                  <a:srgbClr val="000000"/>
                </a:solidFill>
                <a:latin typeface="Times New Roman"/>
                <a:ea typeface="Calibri"/>
                <a:cs typeface="Times New Roman"/>
              </a:rPr>
              <a:t>for…three Years and a half</a:t>
            </a:r>
            <a:r>
              <a:rPr lang="en-US" sz="3300" dirty="0" smtClean="0">
                <a:solidFill>
                  <a:srgbClr val="000000"/>
                </a:solidFill>
                <a:latin typeface="Times New Roman"/>
                <a:ea typeface="Calibri"/>
                <a:cs typeface="Times New Roman"/>
              </a:rPr>
              <a:t>.”</a:t>
            </a:r>
            <a:endParaRPr lang="en-US" sz="3300" dirty="0">
              <a:ea typeface="Calibri"/>
              <a:cs typeface="Times New Roman"/>
            </a:endParaRPr>
          </a:p>
          <a:p>
            <a:pPr marL="0" lvl="0" indent="0">
              <a:spcBef>
                <a:spcPts val="0"/>
              </a:spcBef>
              <a:buNone/>
              <a:tabLst>
                <a:tab pos="457200" algn="l"/>
              </a:tabLst>
            </a:pPr>
            <a:r>
              <a:rPr lang="en-US" sz="2300" dirty="0">
                <a:solidFill>
                  <a:srgbClr val="000000"/>
                </a:solidFill>
                <a:ea typeface="Calibri"/>
                <a:cs typeface="Times New Roman"/>
              </a:rPr>
              <a:t>	</a:t>
            </a:r>
            <a:r>
              <a:rPr lang="en-US" sz="2300" dirty="0" smtClean="0">
                <a:solidFill>
                  <a:srgbClr val="000000"/>
                </a:solidFill>
                <a:ea typeface="Calibri"/>
                <a:cs typeface="Times New Roman"/>
              </a:rPr>
              <a:t>	               -</a:t>
            </a:r>
            <a:r>
              <a:rPr lang="en-US" sz="2400" i="1" dirty="0" smtClean="0">
                <a:solidFill>
                  <a:srgbClr val="000000"/>
                </a:solidFill>
                <a:ea typeface="Calibri"/>
                <a:cs typeface="Times New Roman"/>
              </a:rPr>
              <a:t>Calculation </a:t>
            </a:r>
            <a:r>
              <a:rPr lang="en-US" sz="2400" i="1" dirty="0">
                <a:solidFill>
                  <a:srgbClr val="000000"/>
                </a:solidFill>
                <a:ea typeface="Calibri"/>
                <a:cs typeface="Times New Roman"/>
              </a:rPr>
              <a:t>of the LXX. Weeks of Daniel</a:t>
            </a:r>
            <a:r>
              <a:rPr lang="en-US" sz="2300" i="1" dirty="0">
                <a:solidFill>
                  <a:srgbClr val="000000"/>
                </a:solidFill>
                <a:ea typeface="Calibri"/>
                <a:cs typeface="Times New Roman"/>
              </a:rPr>
              <a:t>, </a:t>
            </a:r>
            <a:r>
              <a:rPr lang="en-US" sz="2300" i="1" dirty="0" err="1" smtClean="0">
                <a:solidFill>
                  <a:srgbClr val="000000"/>
                </a:solidFill>
                <a:ea typeface="Calibri"/>
                <a:cs typeface="Times New Roman"/>
              </a:rPr>
              <a:t>Chap.IX</a:t>
            </a:r>
            <a:r>
              <a:rPr lang="en-US" sz="2300" i="1" dirty="0">
                <a:solidFill>
                  <a:srgbClr val="000000"/>
                </a:solidFill>
                <a:ea typeface="Calibri"/>
                <a:cs typeface="Times New Roman"/>
              </a:rPr>
              <a:t>. </a:t>
            </a:r>
            <a:r>
              <a:rPr lang="en-US" sz="2300" i="1" dirty="0" smtClean="0">
                <a:solidFill>
                  <a:srgbClr val="000000"/>
                </a:solidFill>
                <a:ea typeface="Calibri"/>
                <a:cs typeface="Times New Roman"/>
              </a:rPr>
              <a:t>Ver.24</a:t>
            </a:r>
            <a:r>
              <a:rPr lang="en-US" sz="2300" i="1" dirty="0">
                <a:solidFill>
                  <a:srgbClr val="000000"/>
                </a:solidFill>
                <a:ea typeface="Calibri"/>
                <a:cs typeface="Times New Roman"/>
              </a:rPr>
              <a:t>.</a:t>
            </a:r>
            <a:r>
              <a:rPr lang="en-US" sz="2300" dirty="0">
                <a:solidFill>
                  <a:srgbClr val="000000"/>
                </a:solidFill>
                <a:ea typeface="Calibri"/>
                <a:cs typeface="Times New Roman"/>
              </a:rPr>
              <a:t> (London, 1728), 142-143.</a:t>
            </a:r>
            <a:endParaRPr lang="en-US" sz="2300" dirty="0">
              <a:cs typeface="Times New Roman"/>
            </a:endParaRPr>
          </a:p>
          <a:p>
            <a:endParaRPr lang="en-US" dirty="0"/>
          </a:p>
        </p:txBody>
      </p:sp>
    </p:spTree>
    <p:extLst>
      <p:ext uri="{BB962C8B-B14F-4D97-AF65-F5344CB8AC3E}">
        <p14:creationId xmlns:p14="http://schemas.microsoft.com/office/powerpoint/2010/main" val="3374660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066800"/>
          </a:xfrm>
        </p:spPr>
        <p:txBody>
          <a:bodyPr>
            <a:normAutofit fontScale="90000"/>
          </a:bodyPr>
          <a:lstStyle/>
          <a:p>
            <a:r>
              <a:rPr lang="en-US" sz="4000" b="1" u="sng" dirty="0" err="1" smtClean="0"/>
              <a:t>Sayer</a:t>
            </a:r>
            <a:r>
              <a:rPr lang="en-US" sz="4000" b="1" u="sng" dirty="0" smtClean="0"/>
              <a:t> Rudd </a:t>
            </a:r>
            <a:r>
              <a:rPr lang="en-US" sz="3600" dirty="0" smtClean="0"/>
              <a:t>(-1757) </a:t>
            </a:r>
            <a:r>
              <a:rPr lang="en-US" sz="3200" dirty="0" smtClean="0"/>
              <a:t>physician &amp; vicar Kent</a:t>
            </a:r>
            <a:br>
              <a:rPr lang="en-US" sz="3200" dirty="0" smtClean="0"/>
            </a:br>
            <a:r>
              <a:rPr lang="en-US" sz="2900" u="sng" dirty="0" smtClean="0"/>
              <a:t>Christ will descend twice, once for rapture, again for kingdom</a:t>
            </a:r>
            <a:endParaRPr lang="en-US" sz="2900" u="sng" dirty="0"/>
          </a:p>
        </p:txBody>
      </p:sp>
      <p:sp>
        <p:nvSpPr>
          <p:cNvPr id="3" name="Content Placeholder 2"/>
          <p:cNvSpPr>
            <a:spLocks noGrp="1"/>
          </p:cNvSpPr>
          <p:nvPr>
            <p:ph idx="1"/>
          </p:nvPr>
        </p:nvSpPr>
        <p:spPr>
          <a:xfrm>
            <a:off x="152400" y="1295400"/>
            <a:ext cx="8839200" cy="5410200"/>
          </a:xfrm>
        </p:spPr>
        <p:txBody>
          <a:bodyPr>
            <a:normAutofit fontScale="77500" lnSpcReduction="20000"/>
          </a:bodyPr>
          <a:lstStyle/>
          <a:p>
            <a:pPr marL="0" marR="0" indent="0">
              <a:lnSpc>
                <a:spcPct val="115000"/>
              </a:lnSpc>
              <a:spcBef>
                <a:spcPts val="0"/>
              </a:spcBef>
              <a:spcAft>
                <a:spcPts val="1000"/>
              </a:spcAft>
              <a:buNone/>
            </a:pPr>
            <a:r>
              <a:rPr lang="en-US" sz="3100" dirty="0">
                <a:solidFill>
                  <a:srgbClr val="000000"/>
                </a:solidFill>
                <a:latin typeface="Times New Roman"/>
                <a:ea typeface="Calibri"/>
              </a:rPr>
              <a:t>“I explain the </a:t>
            </a:r>
            <a:r>
              <a:rPr lang="en-US" sz="3100" b="1" dirty="0">
                <a:solidFill>
                  <a:srgbClr val="000000"/>
                </a:solidFill>
                <a:latin typeface="Times New Roman"/>
                <a:ea typeface="Calibri"/>
              </a:rPr>
              <a:t>first resurrection of the saints </a:t>
            </a:r>
            <a:r>
              <a:rPr lang="en-US" sz="3100" dirty="0">
                <a:solidFill>
                  <a:srgbClr val="000000"/>
                </a:solidFill>
                <a:latin typeface="Times New Roman"/>
                <a:ea typeface="Calibri"/>
              </a:rPr>
              <a:t>in general, so that I suppose all the saints will be raised at one and the same time. The present reason which I offer for it, is, that, I think, we cannot upon any other principle keep in a consistency with scripture, when it declares, That Christ, upon </a:t>
            </a:r>
            <a:r>
              <a:rPr lang="en-US" sz="3100" b="1" dirty="0">
                <a:solidFill>
                  <a:srgbClr val="000000"/>
                </a:solidFill>
                <a:latin typeface="Times New Roman"/>
                <a:ea typeface="Calibri"/>
              </a:rPr>
              <a:t>his second descent, shall bring </a:t>
            </a:r>
            <a:r>
              <a:rPr lang="en-US" sz="3100" b="1" i="1" dirty="0">
                <a:solidFill>
                  <a:srgbClr val="000000"/>
                </a:solidFill>
                <a:latin typeface="Times New Roman"/>
                <a:ea typeface="Calibri"/>
              </a:rPr>
              <a:t>all the saints with him</a:t>
            </a:r>
            <a:r>
              <a:rPr lang="en-US" sz="3100" b="1" dirty="0">
                <a:solidFill>
                  <a:srgbClr val="000000"/>
                </a:solidFill>
                <a:latin typeface="Times New Roman"/>
                <a:ea typeface="Calibri"/>
              </a:rPr>
              <a:t>, that at the same time the lamb’s wife </a:t>
            </a:r>
            <a:r>
              <a:rPr lang="en-US" sz="3100" dirty="0">
                <a:solidFill>
                  <a:srgbClr val="000000"/>
                </a:solidFill>
                <a:latin typeface="Times New Roman"/>
                <a:ea typeface="Calibri"/>
              </a:rPr>
              <a:t>shall be made ready, and that </a:t>
            </a:r>
            <a:r>
              <a:rPr lang="en-US" sz="3100" b="1" dirty="0">
                <a:solidFill>
                  <a:srgbClr val="000000"/>
                </a:solidFill>
                <a:latin typeface="Times New Roman"/>
                <a:ea typeface="Calibri"/>
              </a:rPr>
              <a:t>New Jerusalem</a:t>
            </a:r>
            <a:r>
              <a:rPr lang="en-US" sz="3100" b="1" i="1" dirty="0">
                <a:solidFill>
                  <a:srgbClr val="000000"/>
                </a:solidFill>
                <a:latin typeface="Times New Roman"/>
                <a:ea typeface="Calibri"/>
              </a:rPr>
              <a:t> shall descend from God out of heaven</a:t>
            </a:r>
            <a:r>
              <a:rPr lang="en-US" sz="3100" i="1" dirty="0">
                <a:solidFill>
                  <a:srgbClr val="000000"/>
                </a:solidFill>
                <a:latin typeface="Times New Roman"/>
                <a:ea typeface="Calibri"/>
              </a:rPr>
              <a:t>, </a:t>
            </a:r>
            <a:r>
              <a:rPr lang="en-US" sz="3100" b="1" dirty="0">
                <a:solidFill>
                  <a:srgbClr val="000000"/>
                </a:solidFill>
                <a:latin typeface="Times New Roman"/>
                <a:ea typeface="Calibri"/>
              </a:rPr>
              <a:t>which must include</a:t>
            </a:r>
            <a:r>
              <a:rPr lang="en-US" sz="3100" dirty="0">
                <a:solidFill>
                  <a:srgbClr val="000000"/>
                </a:solidFill>
                <a:latin typeface="Times New Roman"/>
                <a:ea typeface="Calibri"/>
              </a:rPr>
              <a:t>, not a part only, but the whole of Christ’s mystical body. </a:t>
            </a:r>
            <a:r>
              <a:rPr lang="en-US" sz="3100" dirty="0" smtClean="0">
                <a:solidFill>
                  <a:srgbClr val="000000"/>
                </a:solidFill>
                <a:latin typeface="Times New Roman"/>
                <a:ea typeface="Calibri"/>
              </a:rPr>
              <a:t>… The </a:t>
            </a:r>
            <a:r>
              <a:rPr lang="en-US" sz="3100" dirty="0">
                <a:solidFill>
                  <a:srgbClr val="000000"/>
                </a:solidFill>
                <a:latin typeface="Times New Roman"/>
                <a:ea typeface="Calibri"/>
              </a:rPr>
              <a:t>descent of the new Jerusalem; which is nothing else, but </a:t>
            </a:r>
            <a:r>
              <a:rPr lang="en-US" sz="3100" b="1" dirty="0">
                <a:solidFill>
                  <a:srgbClr val="000000"/>
                </a:solidFill>
                <a:latin typeface="Times New Roman"/>
                <a:ea typeface="Calibri"/>
              </a:rPr>
              <a:t>the whole collective body of the saints</a:t>
            </a:r>
            <a:r>
              <a:rPr lang="en-US" sz="3100" dirty="0">
                <a:solidFill>
                  <a:srgbClr val="000000"/>
                </a:solidFill>
                <a:latin typeface="Times New Roman"/>
                <a:ea typeface="Calibri"/>
              </a:rPr>
              <a:t>, gathered together to Christ after the resurrection. Now it is affirmed in respect of this new Jerusalem, </a:t>
            </a:r>
            <a:r>
              <a:rPr lang="en-US" sz="3100" dirty="0" smtClean="0">
                <a:solidFill>
                  <a:srgbClr val="000000"/>
                </a:solidFill>
                <a:latin typeface="Times New Roman"/>
                <a:ea typeface="Calibri"/>
              </a:rPr>
              <a:t>it </a:t>
            </a:r>
            <a:r>
              <a:rPr lang="en-US" sz="3100" dirty="0">
                <a:solidFill>
                  <a:srgbClr val="000000"/>
                </a:solidFill>
                <a:latin typeface="Times New Roman"/>
                <a:ea typeface="Calibri"/>
              </a:rPr>
              <a:t>came down out of heaven from </a:t>
            </a:r>
            <a:r>
              <a:rPr lang="en-US" sz="3100" dirty="0" smtClean="0">
                <a:solidFill>
                  <a:srgbClr val="000000"/>
                </a:solidFill>
                <a:latin typeface="Times New Roman"/>
                <a:ea typeface="Calibri"/>
              </a:rPr>
              <a:t>God…to </a:t>
            </a:r>
            <a:r>
              <a:rPr lang="en-US" sz="3100" dirty="0">
                <a:solidFill>
                  <a:srgbClr val="000000"/>
                </a:solidFill>
                <a:latin typeface="Times New Roman"/>
                <a:ea typeface="Calibri"/>
              </a:rPr>
              <a:t>the earth…they shall all reign with Christ on the earth</a:t>
            </a:r>
            <a:r>
              <a:rPr lang="en-US" sz="3100" dirty="0" smtClean="0">
                <a:solidFill>
                  <a:srgbClr val="000000"/>
                </a:solidFill>
                <a:latin typeface="Times New Roman"/>
                <a:ea typeface="Calibri"/>
              </a:rPr>
              <a:t>.”</a:t>
            </a:r>
            <a:endParaRPr lang="en-US" sz="3100" dirty="0">
              <a:latin typeface="Times New Roman"/>
              <a:ea typeface="Times New Roman"/>
            </a:endParaRPr>
          </a:p>
          <a:p>
            <a:pPr marL="0" lvl="0" indent="0">
              <a:lnSpc>
                <a:spcPct val="115000"/>
              </a:lnSpc>
              <a:spcBef>
                <a:spcPts val="0"/>
              </a:spcBef>
              <a:buNone/>
              <a:tabLst>
                <a:tab pos="457200" algn="l"/>
              </a:tabLst>
            </a:pPr>
            <a:r>
              <a:rPr lang="en-US" sz="2300" dirty="0">
                <a:solidFill>
                  <a:srgbClr val="000000"/>
                </a:solidFill>
                <a:ea typeface="Calibri"/>
                <a:cs typeface="Times New Roman"/>
              </a:rPr>
              <a:t>-</a:t>
            </a:r>
            <a:r>
              <a:rPr lang="en-US" sz="2300" i="1" dirty="0" smtClean="0">
                <a:solidFill>
                  <a:srgbClr val="000000"/>
                </a:solidFill>
                <a:ea typeface="Calibri"/>
                <a:cs typeface="Times New Roman"/>
              </a:rPr>
              <a:t>Essay </a:t>
            </a:r>
            <a:r>
              <a:rPr lang="en-US" sz="2300" i="1" dirty="0">
                <a:solidFill>
                  <a:srgbClr val="000000"/>
                </a:solidFill>
                <a:ea typeface="Calibri"/>
                <a:cs typeface="Times New Roman"/>
              </a:rPr>
              <a:t>towards A New Explication of the Doctrines of the Resurrection, Millennium and Judgment</a:t>
            </a:r>
            <a:r>
              <a:rPr lang="en-US" sz="2300" dirty="0">
                <a:solidFill>
                  <a:srgbClr val="000000"/>
                </a:solidFill>
                <a:ea typeface="Calibri"/>
                <a:cs typeface="Times New Roman"/>
              </a:rPr>
              <a:t>(London,1734),272,411</a:t>
            </a:r>
            <a:r>
              <a:rPr lang="en-US" sz="2300" dirty="0" smtClean="0">
                <a:solidFill>
                  <a:srgbClr val="000000"/>
                </a:solidFill>
                <a:ea typeface="Calibri"/>
                <a:cs typeface="Times New Roman"/>
              </a:rPr>
              <a:t>.</a:t>
            </a:r>
            <a:endParaRPr lang="en-US" sz="2300" dirty="0">
              <a:latin typeface="Times New Roman"/>
              <a:ea typeface="Times New Roman"/>
              <a:cs typeface="Times New Roman"/>
            </a:endParaRPr>
          </a:p>
        </p:txBody>
      </p:sp>
    </p:spTree>
    <p:extLst>
      <p:ext uri="{BB962C8B-B14F-4D97-AF65-F5344CB8AC3E}">
        <p14:creationId xmlns:p14="http://schemas.microsoft.com/office/powerpoint/2010/main" val="1924020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914400"/>
          </a:xfrm>
        </p:spPr>
        <p:txBody>
          <a:bodyPr>
            <a:normAutofit fontScale="90000"/>
          </a:bodyPr>
          <a:lstStyle/>
          <a:p>
            <a:r>
              <a:rPr lang="en-US" sz="3900" b="1" u="sng" dirty="0" smtClean="0"/>
              <a:t>Moses Lowman</a:t>
            </a:r>
            <a:r>
              <a:rPr lang="en-US" sz="3900" dirty="0" smtClean="0"/>
              <a:t> </a:t>
            </a:r>
            <a:r>
              <a:rPr lang="en-US" sz="3000" b="1" dirty="0" smtClean="0"/>
              <a:t>(1680-1752) </a:t>
            </a:r>
            <a:r>
              <a:rPr lang="en-US" sz="2200" b="1" dirty="0" smtClean="0"/>
              <a:t>dissenting minister of </a:t>
            </a:r>
            <a:r>
              <a:rPr lang="en-US" sz="2200" b="1" dirty="0" err="1" smtClean="0"/>
              <a:t>Clapham</a:t>
            </a:r>
            <a:r>
              <a:rPr lang="en-US" sz="2200" b="1" dirty="0" smtClean="0"/>
              <a:t/>
            </a:r>
            <a:br>
              <a:rPr lang="en-US" sz="2200" b="1" dirty="0" smtClean="0"/>
            </a:br>
            <a:r>
              <a:rPr lang="en-US" sz="2000" b="1" u="sng" dirty="0" smtClean="0">
                <a:solidFill>
                  <a:prstClr val="black"/>
                </a:solidFill>
              </a:rPr>
              <a:t>Mid-</a:t>
            </a:r>
            <a:r>
              <a:rPr lang="en-US" sz="2000" b="1" u="sng" dirty="0" err="1" smtClean="0">
                <a:solidFill>
                  <a:prstClr val="black"/>
                </a:solidFill>
              </a:rPr>
              <a:t>Trib</a:t>
            </a:r>
            <a:r>
              <a:rPr lang="en-US" sz="2000" b="1" u="sng" dirty="0" smtClean="0">
                <a:solidFill>
                  <a:prstClr val="black"/>
                </a:solidFill>
              </a:rPr>
              <a:t>: </a:t>
            </a:r>
            <a:r>
              <a:rPr lang="en-US" sz="2000" b="1" u="sng" dirty="0" smtClean="0"/>
              <a:t>Antichrist rages, Gentiles trod Holy City, Woman flies to safety, </a:t>
            </a:r>
            <a:r>
              <a:rPr lang="en-US" sz="2000" b="1" u="sng" dirty="0"/>
              <a:t>2</a:t>
            </a:r>
            <a:r>
              <a:rPr lang="en-US" sz="2000" b="1" u="sng" dirty="0" smtClean="0"/>
              <a:t> witnesses prophesy</a:t>
            </a:r>
            <a:endParaRPr lang="en-US" sz="2000" b="1" u="sng" dirty="0"/>
          </a:p>
        </p:txBody>
      </p:sp>
      <p:sp>
        <p:nvSpPr>
          <p:cNvPr id="3" name="Content Placeholder 2"/>
          <p:cNvSpPr>
            <a:spLocks noGrp="1"/>
          </p:cNvSpPr>
          <p:nvPr>
            <p:ph idx="1"/>
          </p:nvPr>
        </p:nvSpPr>
        <p:spPr>
          <a:xfrm>
            <a:off x="152400" y="1066800"/>
            <a:ext cx="8839200" cy="5715000"/>
          </a:xfrm>
        </p:spPr>
        <p:txBody>
          <a:bodyPr>
            <a:normAutofit fontScale="40000" lnSpcReduction="20000"/>
          </a:bodyPr>
          <a:lstStyle/>
          <a:p>
            <a:pPr marL="0" marR="0" indent="0">
              <a:spcBef>
                <a:spcPts val="0"/>
              </a:spcBef>
              <a:spcAft>
                <a:spcPts val="0"/>
              </a:spcAft>
              <a:buNone/>
            </a:pPr>
            <a:r>
              <a:rPr lang="en-US" sz="6000" dirty="0" smtClean="0">
                <a:solidFill>
                  <a:srgbClr val="000000"/>
                </a:solidFill>
                <a:latin typeface="Times New Roman"/>
                <a:ea typeface="Calibri"/>
              </a:rPr>
              <a:t>“-</a:t>
            </a:r>
            <a:r>
              <a:rPr lang="en-US" sz="6000" dirty="0">
                <a:solidFill>
                  <a:srgbClr val="000000"/>
                </a:solidFill>
                <a:latin typeface="Times New Roman"/>
                <a:ea typeface="Calibri"/>
              </a:rPr>
              <a:t>Power was given unto him</a:t>
            </a:r>
            <a:r>
              <a:rPr lang="en-US" sz="5800" dirty="0">
                <a:solidFill>
                  <a:srgbClr val="000000"/>
                </a:solidFill>
                <a:latin typeface="Times New Roman"/>
                <a:ea typeface="Calibri"/>
              </a:rPr>
              <a:t> </a:t>
            </a:r>
            <a:r>
              <a:rPr lang="en-US" sz="5000" dirty="0">
                <a:solidFill>
                  <a:srgbClr val="000000"/>
                </a:solidFill>
                <a:latin typeface="Times New Roman"/>
                <a:ea typeface="Calibri"/>
              </a:rPr>
              <a:t>[the Beast] </a:t>
            </a:r>
            <a:r>
              <a:rPr lang="en-US" sz="6000" dirty="0">
                <a:solidFill>
                  <a:srgbClr val="000000"/>
                </a:solidFill>
                <a:latin typeface="Times New Roman"/>
                <a:ea typeface="Calibri"/>
              </a:rPr>
              <a:t>to continue forty two Months</a:t>
            </a:r>
            <a:r>
              <a:rPr lang="en-US" sz="6000" dirty="0" smtClean="0">
                <a:solidFill>
                  <a:srgbClr val="000000"/>
                </a:solidFill>
                <a:latin typeface="Times New Roman"/>
                <a:ea typeface="Calibri"/>
              </a:rPr>
              <a:t>…</a:t>
            </a:r>
          </a:p>
          <a:p>
            <a:pPr marL="0" marR="0" indent="0">
              <a:spcBef>
                <a:spcPts val="0"/>
              </a:spcBef>
              <a:spcAft>
                <a:spcPts val="0"/>
              </a:spcAft>
              <a:buNone/>
            </a:pPr>
            <a:endParaRPr lang="en-US" sz="2000" dirty="0" smtClean="0">
              <a:latin typeface="Times New Roman"/>
              <a:ea typeface="Calibri"/>
            </a:endParaRPr>
          </a:p>
          <a:p>
            <a:pPr marL="0" marR="0" indent="0">
              <a:spcBef>
                <a:spcPts val="0"/>
              </a:spcBef>
              <a:spcAft>
                <a:spcPts val="0"/>
              </a:spcAft>
              <a:buNone/>
            </a:pPr>
            <a:r>
              <a:rPr lang="en-US" sz="6000" dirty="0" smtClean="0">
                <a:solidFill>
                  <a:srgbClr val="000000"/>
                </a:solidFill>
                <a:latin typeface="Times New Roman"/>
                <a:ea typeface="Calibri"/>
              </a:rPr>
              <a:t> </a:t>
            </a:r>
            <a:r>
              <a:rPr lang="en-US" sz="6000" dirty="0">
                <a:solidFill>
                  <a:srgbClr val="000000"/>
                </a:solidFill>
                <a:latin typeface="Times New Roman"/>
                <a:ea typeface="Calibri"/>
              </a:rPr>
              <a:t>-the Gentiles are to tread the holy city under foot, forty two months</a:t>
            </a:r>
            <a:r>
              <a:rPr lang="en-US" sz="6000" dirty="0" smtClean="0">
                <a:solidFill>
                  <a:srgbClr val="000000"/>
                </a:solidFill>
                <a:latin typeface="Times New Roman"/>
                <a:ea typeface="Calibri"/>
              </a:rPr>
              <a:t>. </a:t>
            </a:r>
          </a:p>
          <a:p>
            <a:pPr marL="0" marR="0" indent="0">
              <a:spcBef>
                <a:spcPts val="0"/>
              </a:spcBef>
              <a:spcAft>
                <a:spcPts val="0"/>
              </a:spcAft>
              <a:buNone/>
            </a:pPr>
            <a:endParaRPr lang="en-US" sz="2000" dirty="0">
              <a:latin typeface="Times New Roman"/>
              <a:ea typeface="Times New Roman"/>
            </a:endParaRPr>
          </a:p>
          <a:p>
            <a:pPr marL="0" marR="0" indent="0">
              <a:spcBef>
                <a:spcPts val="0"/>
              </a:spcBef>
              <a:spcAft>
                <a:spcPts val="0"/>
              </a:spcAft>
              <a:buNone/>
            </a:pPr>
            <a:r>
              <a:rPr lang="en-US" sz="6000" dirty="0" smtClean="0">
                <a:solidFill>
                  <a:srgbClr val="000000"/>
                </a:solidFill>
                <a:latin typeface="Times New Roman"/>
                <a:ea typeface="Calibri"/>
              </a:rPr>
              <a:t> </a:t>
            </a:r>
            <a:r>
              <a:rPr lang="en-US" sz="6000" dirty="0">
                <a:solidFill>
                  <a:srgbClr val="000000"/>
                </a:solidFill>
                <a:latin typeface="Times New Roman"/>
                <a:ea typeface="Calibri"/>
              </a:rPr>
              <a:t>-the Woman was persecuted by the Dragon [till] given two Wings of a great Eagle, that she might fly into the Wilderness, unto her Place,</a:t>
            </a:r>
            <a:r>
              <a:rPr lang="en-US" sz="6000" dirty="0">
                <a:latin typeface="Times New Roman"/>
                <a:ea typeface="Times New Roman"/>
              </a:rPr>
              <a:t> </a:t>
            </a:r>
            <a:r>
              <a:rPr lang="en-US" sz="6000" dirty="0">
                <a:solidFill>
                  <a:srgbClr val="000000"/>
                </a:solidFill>
                <a:latin typeface="Times New Roman"/>
                <a:ea typeface="Calibri"/>
              </a:rPr>
              <a:t>where she is nourished </a:t>
            </a:r>
            <a:r>
              <a:rPr lang="en-US" sz="6000" b="1" dirty="0">
                <a:solidFill>
                  <a:srgbClr val="000000"/>
                </a:solidFill>
                <a:latin typeface="Times New Roman"/>
                <a:ea typeface="Calibri"/>
              </a:rPr>
              <a:t>for a Time, Times, and half a Time</a:t>
            </a:r>
            <a:r>
              <a:rPr lang="en-US" sz="6000" dirty="0">
                <a:solidFill>
                  <a:srgbClr val="000000"/>
                </a:solidFill>
                <a:latin typeface="Times New Roman"/>
                <a:ea typeface="Calibri"/>
              </a:rPr>
              <a:t>… </a:t>
            </a:r>
            <a:endParaRPr lang="en-US" sz="6000" dirty="0" smtClean="0">
              <a:solidFill>
                <a:srgbClr val="000000"/>
              </a:solidFill>
              <a:latin typeface="Times New Roman"/>
              <a:ea typeface="Calibri"/>
            </a:endParaRPr>
          </a:p>
          <a:p>
            <a:pPr marL="0" marR="0" indent="0">
              <a:spcBef>
                <a:spcPts val="0"/>
              </a:spcBef>
              <a:spcAft>
                <a:spcPts val="0"/>
              </a:spcAft>
              <a:buNone/>
            </a:pPr>
            <a:endParaRPr lang="en-US" sz="2000" dirty="0">
              <a:latin typeface="Times New Roman"/>
              <a:ea typeface="Times New Roman"/>
            </a:endParaRPr>
          </a:p>
          <a:p>
            <a:pPr marL="0" marR="0" indent="0">
              <a:spcBef>
                <a:spcPts val="0"/>
              </a:spcBef>
              <a:spcAft>
                <a:spcPts val="0"/>
              </a:spcAft>
              <a:buNone/>
            </a:pPr>
            <a:r>
              <a:rPr lang="en-US" sz="6000" dirty="0" smtClean="0">
                <a:solidFill>
                  <a:srgbClr val="000000"/>
                </a:solidFill>
                <a:latin typeface="Times New Roman"/>
                <a:ea typeface="Calibri"/>
              </a:rPr>
              <a:t> </a:t>
            </a:r>
            <a:r>
              <a:rPr lang="en-US" sz="6000" dirty="0">
                <a:solidFill>
                  <a:srgbClr val="000000"/>
                </a:solidFill>
                <a:latin typeface="Times New Roman"/>
                <a:ea typeface="Calibri"/>
              </a:rPr>
              <a:t>-my two Witnesses…shall prophesy a Thousand, two hundred, and threescore Days, clothed in Sackcloth</a:t>
            </a:r>
            <a:r>
              <a:rPr lang="en-US" sz="6000" dirty="0" smtClean="0">
                <a:solidFill>
                  <a:srgbClr val="000000"/>
                </a:solidFill>
                <a:latin typeface="Times New Roman"/>
                <a:ea typeface="Calibri"/>
              </a:rPr>
              <a:t>…”</a:t>
            </a:r>
            <a:endParaRPr lang="en-US" sz="6000" dirty="0">
              <a:latin typeface="Times New Roman"/>
              <a:ea typeface="Times New Roman"/>
            </a:endParaRPr>
          </a:p>
          <a:p>
            <a:pPr marL="0" marR="0" indent="0">
              <a:lnSpc>
                <a:spcPct val="150000"/>
              </a:lnSpc>
              <a:spcBef>
                <a:spcPts val="0"/>
              </a:spcBef>
              <a:spcAft>
                <a:spcPts val="0"/>
              </a:spcAft>
              <a:buNone/>
            </a:pPr>
            <a:r>
              <a:rPr lang="en-US" sz="3500" dirty="0" smtClean="0">
                <a:latin typeface="Times New Roman"/>
                <a:ea typeface="Calibri"/>
                <a:cs typeface="Times New Roman"/>
              </a:rPr>
              <a:t> </a:t>
            </a:r>
          </a:p>
          <a:p>
            <a:pPr marL="0" marR="0" indent="0">
              <a:spcBef>
                <a:spcPts val="0"/>
              </a:spcBef>
              <a:spcAft>
                <a:spcPts val="0"/>
              </a:spcAft>
              <a:buNone/>
            </a:pPr>
            <a:r>
              <a:rPr lang="en-US" sz="6000" dirty="0">
                <a:solidFill>
                  <a:srgbClr val="000000"/>
                </a:solidFill>
                <a:latin typeface="Times New Roman"/>
                <a:ea typeface="Calibri"/>
              </a:rPr>
              <a:t>-</a:t>
            </a:r>
            <a:r>
              <a:rPr lang="en-US" sz="6000" u="sng" dirty="0">
                <a:solidFill>
                  <a:srgbClr val="000000"/>
                </a:solidFill>
                <a:latin typeface="Times New Roman"/>
                <a:ea typeface="Calibri"/>
              </a:rPr>
              <a:t>The church as the newborn </a:t>
            </a:r>
            <a:r>
              <a:rPr lang="en-US" sz="6000" u="sng" dirty="0" smtClean="0">
                <a:solidFill>
                  <a:srgbClr val="000000"/>
                </a:solidFill>
                <a:latin typeface="Times New Roman"/>
                <a:ea typeface="Calibri"/>
              </a:rPr>
              <a:t>child:</a:t>
            </a:r>
            <a:r>
              <a:rPr lang="en-US" sz="6000" dirty="0" smtClean="0">
                <a:solidFill>
                  <a:srgbClr val="000000"/>
                </a:solidFill>
                <a:latin typeface="Times New Roman"/>
                <a:ea typeface="Calibri"/>
              </a:rPr>
              <a:t> </a:t>
            </a:r>
            <a:r>
              <a:rPr lang="en-US" sz="6000" dirty="0">
                <a:solidFill>
                  <a:srgbClr val="000000"/>
                </a:solidFill>
                <a:latin typeface="Times New Roman"/>
                <a:ea typeface="Calibri"/>
              </a:rPr>
              <a:t>“</a:t>
            </a:r>
            <a:r>
              <a:rPr lang="en-US" sz="6000" b="1" dirty="0">
                <a:solidFill>
                  <a:srgbClr val="000000"/>
                </a:solidFill>
                <a:latin typeface="Times New Roman"/>
                <a:ea typeface="Calibri"/>
              </a:rPr>
              <a:t>caught up </a:t>
            </a:r>
            <a:r>
              <a:rPr lang="en-US" sz="6000" dirty="0">
                <a:solidFill>
                  <a:srgbClr val="000000"/>
                </a:solidFill>
                <a:latin typeface="Times New Roman"/>
                <a:ea typeface="Calibri"/>
              </a:rPr>
              <a:t>to God and his Throne, to intimate God’s Care &amp; </a:t>
            </a:r>
            <a:r>
              <a:rPr lang="en-US" sz="6000" b="1" dirty="0">
                <a:solidFill>
                  <a:srgbClr val="000000"/>
                </a:solidFill>
                <a:latin typeface="Times New Roman"/>
                <a:ea typeface="Calibri"/>
              </a:rPr>
              <a:t>Protection of the true Christian Church</a:t>
            </a:r>
            <a:r>
              <a:rPr lang="en-US" sz="6000" dirty="0">
                <a:solidFill>
                  <a:srgbClr val="000000"/>
                </a:solidFill>
                <a:latin typeface="Times New Roman"/>
                <a:ea typeface="Calibri"/>
              </a:rPr>
              <a:t>, and the Safety of the Church in God’s Protection</a:t>
            </a:r>
            <a:r>
              <a:rPr lang="en-US" sz="6000" dirty="0" smtClean="0">
                <a:solidFill>
                  <a:srgbClr val="000000"/>
                </a:solidFill>
                <a:latin typeface="Times New Roman"/>
                <a:ea typeface="Calibri"/>
              </a:rPr>
              <a:t>.”  </a:t>
            </a:r>
            <a:endParaRPr lang="en-US" sz="6000" dirty="0">
              <a:latin typeface="Times New Roman"/>
              <a:ea typeface="Times New Roman"/>
            </a:endParaRPr>
          </a:p>
          <a:p>
            <a:pPr marL="0" marR="0" indent="0">
              <a:spcBef>
                <a:spcPts val="0"/>
              </a:spcBef>
              <a:spcAft>
                <a:spcPts val="0"/>
              </a:spcAft>
              <a:buNone/>
            </a:pPr>
            <a:endParaRPr lang="en-US" sz="2000" dirty="0">
              <a:latin typeface="Times New Roman"/>
              <a:ea typeface="Times New Roman"/>
            </a:endParaRPr>
          </a:p>
          <a:p>
            <a:pPr marL="0" marR="0" indent="0">
              <a:spcBef>
                <a:spcPts val="0"/>
              </a:spcBef>
              <a:spcAft>
                <a:spcPts val="0"/>
              </a:spcAft>
              <a:buNone/>
            </a:pPr>
            <a:r>
              <a:rPr lang="en-US" sz="6000" dirty="0">
                <a:solidFill>
                  <a:srgbClr val="000000"/>
                </a:solidFill>
                <a:latin typeface="Times New Roman"/>
                <a:ea typeface="Calibri"/>
              </a:rPr>
              <a:t>-</a:t>
            </a:r>
            <a:r>
              <a:rPr lang="en-US" sz="6000" u="sng" dirty="0">
                <a:solidFill>
                  <a:srgbClr val="000000"/>
                </a:solidFill>
                <a:latin typeface="Times New Roman"/>
                <a:ea typeface="Calibri"/>
              </a:rPr>
              <a:t>The church as the woman </a:t>
            </a:r>
            <a:r>
              <a:rPr lang="en-US" sz="6000" u="sng" dirty="0" smtClean="0">
                <a:solidFill>
                  <a:srgbClr val="000000"/>
                </a:solidFill>
                <a:latin typeface="Times New Roman"/>
                <a:ea typeface="Calibri"/>
              </a:rPr>
              <a:t>protected:</a:t>
            </a:r>
            <a:r>
              <a:rPr lang="en-US" sz="6000" dirty="0" smtClean="0">
                <a:solidFill>
                  <a:srgbClr val="000000"/>
                </a:solidFill>
                <a:latin typeface="Times New Roman"/>
                <a:ea typeface="Calibri"/>
              </a:rPr>
              <a:t> </a:t>
            </a:r>
            <a:r>
              <a:rPr lang="en-US" sz="6000" dirty="0">
                <a:solidFill>
                  <a:srgbClr val="000000"/>
                </a:solidFill>
                <a:latin typeface="Times New Roman"/>
                <a:ea typeface="Calibri"/>
              </a:rPr>
              <a:t>“by flying into a Wilderness, where she found a Place provided for her Retreat, and where she was taken care of, by the Protection of divine Providence, during this time period</a:t>
            </a:r>
            <a:r>
              <a:rPr lang="en-US" sz="6000" dirty="0" smtClean="0">
                <a:solidFill>
                  <a:srgbClr val="000000"/>
                </a:solidFill>
                <a:latin typeface="Times New Roman"/>
                <a:ea typeface="Calibri"/>
              </a:rPr>
              <a:t>.”</a:t>
            </a:r>
            <a:endParaRPr lang="en-US" sz="6000" dirty="0" smtClean="0">
              <a:latin typeface="Times New Roman"/>
              <a:ea typeface="Calibri"/>
            </a:endParaRPr>
          </a:p>
          <a:p>
            <a:pPr marL="0" marR="0" indent="0">
              <a:spcBef>
                <a:spcPts val="0"/>
              </a:spcBef>
              <a:spcAft>
                <a:spcPts val="0"/>
              </a:spcAft>
              <a:buNone/>
            </a:pPr>
            <a:endParaRPr lang="en-US" sz="2800" dirty="0">
              <a:ea typeface="Calibri"/>
              <a:cs typeface="Times New Roman"/>
            </a:endParaRPr>
          </a:p>
          <a:p>
            <a:pPr marL="0" marR="0" indent="0">
              <a:spcBef>
                <a:spcPts val="0"/>
              </a:spcBef>
              <a:spcAft>
                <a:spcPts val="0"/>
              </a:spcAft>
              <a:buNone/>
            </a:pPr>
            <a:r>
              <a:rPr lang="en-US" sz="3800" dirty="0" smtClean="0">
                <a:ea typeface="Calibri"/>
                <a:cs typeface="Times New Roman"/>
              </a:rPr>
              <a:t>-Moses </a:t>
            </a:r>
            <a:r>
              <a:rPr lang="en-US" sz="3800" dirty="0">
                <a:ea typeface="Calibri"/>
                <a:cs typeface="Times New Roman"/>
              </a:rPr>
              <a:t>Lowman, </a:t>
            </a:r>
            <a:r>
              <a:rPr lang="en-US" sz="3800" i="1" dirty="0" smtClean="0">
                <a:ea typeface="Calibri"/>
                <a:cs typeface="Times New Roman"/>
              </a:rPr>
              <a:t>Paraphrase </a:t>
            </a:r>
            <a:r>
              <a:rPr lang="en-US" sz="3800" i="1" dirty="0">
                <a:ea typeface="Calibri"/>
                <a:cs typeface="Times New Roman"/>
              </a:rPr>
              <a:t>and Notes on The Revelation of St. John </a:t>
            </a:r>
            <a:r>
              <a:rPr lang="en-US" sz="3500" dirty="0">
                <a:ea typeface="Calibri"/>
                <a:cs typeface="Times New Roman"/>
              </a:rPr>
              <a:t>(</a:t>
            </a:r>
            <a:r>
              <a:rPr lang="en-US" sz="3500" dirty="0" smtClean="0">
                <a:ea typeface="Calibri"/>
                <a:cs typeface="Times New Roman"/>
              </a:rPr>
              <a:t>London,1737</a:t>
            </a:r>
            <a:r>
              <a:rPr lang="en-US" sz="3500" dirty="0">
                <a:ea typeface="Calibri"/>
                <a:cs typeface="Times New Roman"/>
              </a:rPr>
              <a:t>), vii-viii,ix,104; from Revelation 13:5, 11:3, and 9:3.  C</a:t>
            </a:r>
            <a:r>
              <a:rPr lang="en-US" sz="3500" dirty="0" smtClean="0">
                <a:ea typeface="Calibri"/>
                <a:cs typeface="Times New Roman"/>
              </a:rPr>
              <a:t>ites </a:t>
            </a:r>
            <a:r>
              <a:rPr lang="en-US" sz="3500" dirty="0">
                <a:ea typeface="Calibri"/>
                <a:cs typeface="Times New Roman"/>
              </a:rPr>
              <a:t>Thomas </a:t>
            </a:r>
            <a:r>
              <a:rPr lang="en-US" sz="3500" dirty="0" err="1">
                <a:ea typeface="Calibri"/>
                <a:cs typeface="Times New Roman"/>
              </a:rPr>
              <a:t>Waple</a:t>
            </a:r>
            <a:r>
              <a:rPr lang="en-US" sz="3500" dirty="0">
                <a:ea typeface="Calibri"/>
                <a:cs typeface="Times New Roman"/>
              </a:rPr>
              <a:t> as also tying these events together; Ibid., 113, note </a:t>
            </a:r>
            <a:r>
              <a:rPr lang="en-US" sz="3500" dirty="0" smtClean="0">
                <a:ea typeface="Calibri"/>
                <a:cs typeface="Times New Roman"/>
              </a:rPr>
              <a:t>k;  </a:t>
            </a:r>
            <a:r>
              <a:rPr lang="en-US" sz="3500" dirty="0" err="1" smtClean="0">
                <a:ea typeface="Calibri"/>
                <a:cs typeface="Times New Roman"/>
              </a:rPr>
              <a:t>Ibid.,xi</a:t>
            </a:r>
            <a:r>
              <a:rPr lang="en-US" sz="3500" dirty="0">
                <a:ea typeface="Calibri"/>
                <a:cs typeface="Times New Roman"/>
              </a:rPr>
              <a:t>; from Revelation 9:2. This theme continues </a:t>
            </a:r>
            <a:r>
              <a:rPr lang="en-US" sz="3500" dirty="0" smtClean="0">
                <a:ea typeface="Calibri"/>
                <a:cs typeface="Times New Roman"/>
              </a:rPr>
              <a:t> throughout </a:t>
            </a:r>
            <a:r>
              <a:rPr lang="en-US" sz="3500" dirty="0">
                <a:ea typeface="Calibri"/>
                <a:cs typeface="Times New Roman"/>
              </a:rPr>
              <a:t>Lowman’s work: 121, </a:t>
            </a:r>
            <a:r>
              <a:rPr lang="en-US" sz="3500" dirty="0" smtClean="0">
                <a:ea typeface="Calibri"/>
                <a:cs typeface="Times New Roman"/>
              </a:rPr>
              <a:t>124-126,130,143,205.  Ibid</a:t>
            </a:r>
            <a:r>
              <a:rPr lang="en-US" sz="3500" dirty="0">
                <a:ea typeface="Calibri"/>
                <a:cs typeface="Times New Roman"/>
              </a:rPr>
              <a:t>., 121; from Revelation 12:5-6</a:t>
            </a:r>
            <a:r>
              <a:rPr lang="en-US" sz="3500" dirty="0" smtClean="0">
                <a:ea typeface="Calibri"/>
                <a:cs typeface="Times New Roman"/>
              </a:rPr>
              <a:t>.</a:t>
            </a:r>
            <a:endParaRPr lang="en-US" sz="3500" dirty="0">
              <a:ea typeface="Calibri"/>
              <a:cs typeface="Times New Roman"/>
            </a:endParaRPr>
          </a:p>
        </p:txBody>
      </p:sp>
    </p:spTree>
    <p:extLst>
      <p:ext uri="{BB962C8B-B14F-4D97-AF65-F5344CB8AC3E}">
        <p14:creationId xmlns:p14="http://schemas.microsoft.com/office/powerpoint/2010/main" val="3336626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219200"/>
          </a:xfrm>
        </p:spPr>
        <p:txBody>
          <a:bodyPr>
            <a:normAutofit/>
          </a:bodyPr>
          <a:lstStyle/>
          <a:p>
            <a:r>
              <a:rPr lang="en-US" sz="3600" b="1" u="sng" dirty="0" smtClean="0"/>
              <a:t>“Rapt” in the 14</a:t>
            </a:r>
            <a:r>
              <a:rPr lang="en-US" sz="3600" b="1" u="sng" baseline="30000" dirty="0" smtClean="0"/>
              <a:t>th</a:t>
            </a:r>
            <a:r>
              <a:rPr lang="en-US" sz="3600" b="1" u="sng" dirty="0" smtClean="0"/>
              <a:t>, 15</a:t>
            </a:r>
            <a:r>
              <a:rPr lang="en-US" sz="3600" b="1" u="sng" baseline="30000" dirty="0" smtClean="0"/>
              <a:t>th</a:t>
            </a:r>
            <a:r>
              <a:rPr lang="en-US" sz="3600" b="1" u="sng" dirty="0" smtClean="0"/>
              <a:t>, &amp; 16</a:t>
            </a:r>
            <a:r>
              <a:rPr lang="en-US" sz="3600" b="1" u="sng" baseline="30000" dirty="0" smtClean="0"/>
              <a:t>th</a:t>
            </a:r>
            <a:r>
              <a:rPr lang="en-US" sz="3600" b="1" u="sng" dirty="0" smtClean="0"/>
              <a:t> centuries</a:t>
            </a:r>
            <a:br>
              <a:rPr lang="en-US" sz="3600" b="1" u="sng" dirty="0" smtClean="0"/>
            </a:br>
            <a:r>
              <a:rPr lang="en-US" sz="1800" dirty="0" smtClean="0"/>
              <a:t>used not just for ecstatic spiritual experience, but also for a physical catching up into heaven</a:t>
            </a:r>
            <a:endParaRPr lang="en-US" sz="1800" dirty="0"/>
          </a:p>
        </p:txBody>
      </p:sp>
      <p:sp>
        <p:nvSpPr>
          <p:cNvPr id="3" name="Content Placeholder 2"/>
          <p:cNvSpPr>
            <a:spLocks noGrp="1"/>
          </p:cNvSpPr>
          <p:nvPr>
            <p:ph idx="1"/>
          </p:nvPr>
        </p:nvSpPr>
        <p:spPr>
          <a:xfrm>
            <a:off x="152400" y="1371600"/>
            <a:ext cx="8915400" cy="5257800"/>
          </a:xfrm>
        </p:spPr>
        <p:txBody>
          <a:bodyPr>
            <a:normAutofit/>
          </a:bodyPr>
          <a:lstStyle/>
          <a:p>
            <a:pPr marL="0" marR="0" indent="0">
              <a:spcBef>
                <a:spcPts val="0"/>
              </a:spcBef>
              <a:spcAft>
                <a:spcPts val="0"/>
              </a:spcAft>
              <a:buNone/>
            </a:pPr>
            <a:r>
              <a:rPr lang="en-US" sz="2000" dirty="0">
                <a:solidFill>
                  <a:srgbClr val="000000"/>
                </a:solidFill>
                <a:latin typeface="Times New Roman"/>
                <a:ea typeface="Calibri"/>
              </a:rPr>
              <a:t>The word “rapture” is commonly used now to describe the taking away of believers to heaven, but anti-dispensationalists insist the “rapture” was begun by Darby in the nineteenth century.  An etymological study shows its use centuries earlier.  </a:t>
            </a:r>
            <a:endParaRPr lang="en-US" sz="2000" dirty="0">
              <a:latin typeface="Times New Roman"/>
              <a:ea typeface="Times New Roman"/>
            </a:endParaRPr>
          </a:p>
          <a:p>
            <a:pPr marL="0" marR="0" indent="0">
              <a:spcBef>
                <a:spcPts val="0"/>
              </a:spcBef>
              <a:spcAft>
                <a:spcPts val="0"/>
              </a:spcAft>
              <a:buNone/>
            </a:pPr>
            <a:endParaRPr lang="en-US" sz="1100" dirty="0">
              <a:latin typeface="Times New Roman"/>
              <a:ea typeface="Times New Roman"/>
            </a:endParaRPr>
          </a:p>
          <a:p>
            <a:pPr marL="0" marR="0">
              <a:spcBef>
                <a:spcPts val="0"/>
              </a:spcBef>
              <a:spcAft>
                <a:spcPts val="0"/>
              </a:spcAft>
            </a:pPr>
            <a:r>
              <a:rPr lang="en-US" sz="2200" dirty="0">
                <a:solidFill>
                  <a:srgbClr val="000000"/>
                </a:solidFill>
                <a:latin typeface="Times New Roman"/>
                <a:ea typeface="Calibri"/>
              </a:rPr>
              <a:t>“Rapture” comes from the Latin </a:t>
            </a:r>
            <a:r>
              <a:rPr lang="en-US" sz="2200" i="1" dirty="0" err="1">
                <a:solidFill>
                  <a:srgbClr val="000000"/>
                </a:solidFill>
                <a:latin typeface="Times New Roman"/>
                <a:ea typeface="Calibri"/>
              </a:rPr>
              <a:t>rapio</a:t>
            </a:r>
            <a:r>
              <a:rPr lang="en-US" sz="2200" dirty="0">
                <a:solidFill>
                  <a:srgbClr val="000000"/>
                </a:solidFill>
                <a:latin typeface="Times New Roman"/>
                <a:ea typeface="Calibri"/>
              </a:rPr>
              <a:t> or “caught up” and is found in English as early as the </a:t>
            </a:r>
            <a:r>
              <a:rPr lang="en-US" sz="2200" b="1" u="sng" dirty="0">
                <a:solidFill>
                  <a:srgbClr val="000000"/>
                </a:solidFill>
                <a:latin typeface="Times New Roman"/>
                <a:ea typeface="Calibri"/>
              </a:rPr>
              <a:t>early fourteenth</a:t>
            </a:r>
            <a:r>
              <a:rPr lang="en-US" sz="2200" dirty="0">
                <a:solidFill>
                  <a:srgbClr val="000000"/>
                </a:solidFill>
                <a:latin typeface="Times New Roman"/>
                <a:ea typeface="Calibri"/>
              </a:rPr>
              <a:t> century in the Vernon Manuscript, “wan he </a:t>
            </a:r>
            <a:r>
              <a:rPr lang="en-US" sz="2200" dirty="0" smtClean="0">
                <a:solidFill>
                  <a:srgbClr val="000000"/>
                </a:solidFill>
                <a:latin typeface="Times New Roman"/>
                <a:ea typeface="Calibri"/>
              </a:rPr>
              <a:t>was </a:t>
            </a:r>
            <a:r>
              <a:rPr lang="en-US" sz="2200" b="1" dirty="0">
                <a:solidFill>
                  <a:srgbClr val="000000"/>
                </a:solidFill>
                <a:latin typeface="Times New Roman"/>
                <a:ea typeface="Calibri"/>
              </a:rPr>
              <a:t>rapt</a:t>
            </a:r>
            <a:r>
              <a:rPr lang="en-US" sz="2200" dirty="0">
                <a:solidFill>
                  <a:srgbClr val="000000"/>
                </a:solidFill>
                <a:latin typeface="Times New Roman"/>
                <a:ea typeface="Calibri"/>
              </a:rPr>
              <a:t> into </a:t>
            </a:r>
            <a:r>
              <a:rPr lang="en-US" sz="2200" dirty="0" err="1">
                <a:solidFill>
                  <a:srgbClr val="000000"/>
                </a:solidFill>
                <a:latin typeface="Times New Roman"/>
                <a:ea typeface="Calibri"/>
              </a:rPr>
              <a:t>paradys</a:t>
            </a:r>
            <a:r>
              <a:rPr lang="en-US" sz="2200" dirty="0">
                <a:solidFill>
                  <a:srgbClr val="000000"/>
                </a:solidFill>
                <a:latin typeface="Times New Roman"/>
                <a:ea typeface="Calibri"/>
              </a:rPr>
              <a:t>.” </a:t>
            </a:r>
            <a:r>
              <a:rPr lang="en-US" sz="2200" dirty="0" smtClean="0">
                <a:solidFill>
                  <a:srgbClr val="000000"/>
                </a:solidFill>
                <a:latin typeface="Times New Roman"/>
                <a:ea typeface="Calibri"/>
              </a:rPr>
              <a:t> </a:t>
            </a:r>
            <a:r>
              <a:rPr lang="en-US" sz="1800" dirty="0" smtClean="0">
                <a:solidFill>
                  <a:srgbClr val="000000"/>
                </a:solidFill>
                <a:latin typeface="Times New Roman"/>
                <a:ea typeface="Calibri"/>
              </a:rPr>
              <a:t>[</a:t>
            </a:r>
            <a:r>
              <a:rPr lang="en-US" sz="1800" dirty="0">
                <a:solidFill>
                  <a:srgbClr val="000000"/>
                </a:solidFill>
                <a:latin typeface="Times New Roman"/>
                <a:ea typeface="Calibri"/>
              </a:rPr>
              <a:t>Elijah] </a:t>
            </a:r>
            <a:endParaRPr lang="en-US" sz="2200" dirty="0">
              <a:latin typeface="Times New Roman"/>
              <a:ea typeface="Times New Roman"/>
            </a:endParaRPr>
          </a:p>
          <a:p>
            <a:pPr marL="0" marR="0" indent="0">
              <a:spcBef>
                <a:spcPts val="0"/>
              </a:spcBef>
              <a:spcAft>
                <a:spcPts val="0"/>
              </a:spcAft>
              <a:buNone/>
            </a:pPr>
            <a:endParaRPr lang="en-US" sz="1100" dirty="0">
              <a:latin typeface="Times New Roman"/>
              <a:ea typeface="Times New Roman"/>
            </a:endParaRPr>
          </a:p>
          <a:p>
            <a:pPr marL="0" marR="0">
              <a:spcBef>
                <a:spcPts val="0"/>
              </a:spcBef>
              <a:spcAft>
                <a:spcPts val="0"/>
              </a:spcAft>
            </a:pPr>
            <a:r>
              <a:rPr lang="en-US" sz="2200" dirty="0">
                <a:solidFill>
                  <a:srgbClr val="000000"/>
                </a:solidFill>
                <a:latin typeface="Times New Roman"/>
                <a:ea typeface="Calibri"/>
              </a:rPr>
              <a:t>John Lydgate, </a:t>
            </a:r>
            <a:r>
              <a:rPr lang="en-US" sz="2200" b="1" u="sng" dirty="0">
                <a:solidFill>
                  <a:srgbClr val="000000"/>
                </a:solidFill>
                <a:latin typeface="Times New Roman"/>
                <a:ea typeface="Calibri"/>
              </a:rPr>
              <a:t>early fifteenth</a:t>
            </a:r>
            <a:r>
              <a:rPr lang="en-US" sz="2200" dirty="0">
                <a:solidFill>
                  <a:srgbClr val="000000"/>
                </a:solidFill>
                <a:latin typeface="Times New Roman"/>
                <a:ea typeface="Calibri"/>
              </a:rPr>
              <a:t> century associate of Chaucer, wrote “in this </a:t>
            </a:r>
            <a:r>
              <a:rPr lang="en-US" sz="2200" dirty="0" err="1">
                <a:solidFill>
                  <a:srgbClr val="000000"/>
                </a:solidFill>
                <a:latin typeface="Times New Roman"/>
                <a:ea typeface="Calibri"/>
              </a:rPr>
              <a:t>wyse</a:t>
            </a:r>
            <a:r>
              <a:rPr lang="en-US" sz="2200" dirty="0">
                <a:solidFill>
                  <a:srgbClr val="000000"/>
                </a:solidFill>
                <a:latin typeface="Times New Roman"/>
                <a:ea typeface="Calibri"/>
              </a:rPr>
              <a:t> were the brethren </a:t>
            </a:r>
            <a:r>
              <a:rPr lang="en-US" sz="2200" dirty="0" err="1">
                <a:solidFill>
                  <a:srgbClr val="000000"/>
                </a:solidFill>
                <a:latin typeface="Times New Roman"/>
                <a:ea typeface="Calibri"/>
              </a:rPr>
              <a:t>twayne</a:t>
            </a:r>
            <a:r>
              <a:rPr lang="en-US" sz="2200" dirty="0">
                <a:solidFill>
                  <a:srgbClr val="000000"/>
                </a:solidFill>
                <a:latin typeface="Times New Roman"/>
                <a:ea typeface="Calibri"/>
              </a:rPr>
              <a:t> to heaven </a:t>
            </a:r>
            <a:r>
              <a:rPr lang="en-US" sz="2200" b="1" dirty="0">
                <a:solidFill>
                  <a:srgbClr val="000000"/>
                </a:solidFill>
                <a:latin typeface="Times New Roman"/>
                <a:ea typeface="Calibri"/>
              </a:rPr>
              <a:t>rapt</a:t>
            </a:r>
            <a:r>
              <a:rPr lang="en-US" sz="2200" dirty="0">
                <a:solidFill>
                  <a:srgbClr val="000000"/>
                </a:solidFill>
                <a:latin typeface="Times New Roman"/>
                <a:ea typeface="Calibri"/>
              </a:rPr>
              <a:t>.”  </a:t>
            </a:r>
            <a:r>
              <a:rPr lang="en-US" sz="1800" dirty="0" smtClean="0">
                <a:solidFill>
                  <a:srgbClr val="000000"/>
                </a:solidFill>
                <a:latin typeface="Times New Roman"/>
                <a:ea typeface="Calibri"/>
              </a:rPr>
              <a:t>[2 witnesses of Revelation]</a:t>
            </a:r>
            <a:endParaRPr lang="en-US" sz="1800" dirty="0">
              <a:latin typeface="Times New Roman"/>
              <a:ea typeface="Times New Roman"/>
            </a:endParaRPr>
          </a:p>
          <a:p>
            <a:pPr marL="0" marR="0" indent="0">
              <a:spcBef>
                <a:spcPts val="0"/>
              </a:spcBef>
              <a:spcAft>
                <a:spcPts val="0"/>
              </a:spcAft>
              <a:buNone/>
            </a:pPr>
            <a:endParaRPr lang="en-US" sz="1100" dirty="0">
              <a:latin typeface="Times New Roman"/>
              <a:ea typeface="Times New Roman"/>
            </a:endParaRPr>
          </a:p>
          <a:p>
            <a:pPr marL="0" marR="0">
              <a:spcBef>
                <a:spcPts val="0"/>
              </a:spcBef>
              <a:spcAft>
                <a:spcPts val="0"/>
              </a:spcAft>
            </a:pPr>
            <a:r>
              <a:rPr lang="en-US" sz="2200" dirty="0">
                <a:solidFill>
                  <a:srgbClr val="000000"/>
                </a:solidFill>
                <a:latin typeface="Times New Roman"/>
                <a:ea typeface="Calibri"/>
              </a:rPr>
              <a:t>It is also found in the </a:t>
            </a:r>
            <a:r>
              <a:rPr lang="en-US" sz="2200" b="1" u="sng" dirty="0">
                <a:solidFill>
                  <a:srgbClr val="000000"/>
                </a:solidFill>
                <a:latin typeface="Times New Roman"/>
                <a:ea typeface="Calibri"/>
              </a:rPr>
              <a:t>early sixteenth</a:t>
            </a:r>
            <a:r>
              <a:rPr lang="en-US" sz="2200" dirty="0">
                <a:solidFill>
                  <a:srgbClr val="000000"/>
                </a:solidFill>
                <a:latin typeface="Times New Roman"/>
                <a:ea typeface="Calibri"/>
              </a:rPr>
              <a:t> century when William Bond </a:t>
            </a:r>
            <a:r>
              <a:rPr lang="en-US" sz="2200" dirty="0" smtClean="0">
                <a:solidFill>
                  <a:srgbClr val="000000"/>
                </a:solidFill>
                <a:latin typeface="Times New Roman"/>
                <a:ea typeface="Calibri"/>
              </a:rPr>
              <a:t>wrote</a:t>
            </a:r>
            <a:r>
              <a:rPr lang="en-US" sz="2200" b="1" dirty="0" smtClean="0">
                <a:solidFill>
                  <a:srgbClr val="000000"/>
                </a:solidFill>
                <a:latin typeface="Times New Roman"/>
                <a:ea typeface="Calibri"/>
              </a:rPr>
              <a:t> </a:t>
            </a:r>
            <a:r>
              <a:rPr lang="en-US" sz="2200" b="1" dirty="0">
                <a:solidFill>
                  <a:srgbClr val="000000"/>
                </a:solidFill>
                <a:latin typeface="Times New Roman"/>
                <a:ea typeface="Calibri"/>
              </a:rPr>
              <a:t>“</a:t>
            </a:r>
            <a:r>
              <a:rPr lang="en-US" sz="2200" dirty="0">
                <a:solidFill>
                  <a:srgbClr val="000000"/>
                </a:solidFill>
                <a:latin typeface="Times New Roman"/>
                <a:ea typeface="Calibri"/>
              </a:rPr>
              <a:t>he was </a:t>
            </a:r>
            <a:r>
              <a:rPr lang="en-US" sz="2200" b="1" dirty="0">
                <a:solidFill>
                  <a:srgbClr val="000000"/>
                </a:solidFill>
                <a:latin typeface="Times New Roman"/>
                <a:ea typeface="Calibri"/>
              </a:rPr>
              <a:t>rapt </a:t>
            </a:r>
            <a:r>
              <a:rPr lang="en-US" sz="2200" dirty="0">
                <a:solidFill>
                  <a:srgbClr val="000000"/>
                </a:solidFill>
                <a:latin typeface="Times New Roman"/>
                <a:ea typeface="Calibri"/>
              </a:rPr>
              <a:t>&amp; taken </a:t>
            </a:r>
            <a:r>
              <a:rPr lang="en-US" sz="2200" dirty="0" err="1">
                <a:solidFill>
                  <a:srgbClr val="000000"/>
                </a:solidFill>
                <a:latin typeface="Times New Roman"/>
                <a:ea typeface="Calibri"/>
              </a:rPr>
              <a:t>vp</a:t>
            </a:r>
            <a:r>
              <a:rPr lang="en-US" sz="2200" dirty="0">
                <a:solidFill>
                  <a:srgbClr val="000000"/>
                </a:solidFill>
                <a:latin typeface="Times New Roman"/>
                <a:ea typeface="Calibri"/>
              </a:rPr>
              <a:t> in to the </a:t>
            </a:r>
            <a:r>
              <a:rPr lang="en-US" sz="2200" dirty="0" err="1">
                <a:solidFill>
                  <a:srgbClr val="000000"/>
                </a:solidFill>
                <a:latin typeface="Times New Roman"/>
                <a:ea typeface="Calibri"/>
              </a:rPr>
              <a:t>thyrde</a:t>
            </a:r>
            <a:r>
              <a:rPr lang="en-US" sz="2200" dirty="0">
                <a:solidFill>
                  <a:srgbClr val="000000"/>
                </a:solidFill>
                <a:latin typeface="Times New Roman"/>
                <a:ea typeface="Calibri"/>
              </a:rPr>
              <a:t> </a:t>
            </a:r>
            <a:r>
              <a:rPr lang="en-US" sz="2200" dirty="0" err="1">
                <a:solidFill>
                  <a:srgbClr val="000000"/>
                </a:solidFill>
                <a:latin typeface="Times New Roman"/>
                <a:ea typeface="Calibri"/>
              </a:rPr>
              <a:t>heuen</a:t>
            </a:r>
            <a:r>
              <a:rPr lang="en-US" sz="2200" dirty="0" smtClean="0">
                <a:solidFill>
                  <a:srgbClr val="000000"/>
                </a:solidFill>
                <a:latin typeface="Times New Roman"/>
                <a:ea typeface="Calibri"/>
              </a:rPr>
              <a:t>.”  </a:t>
            </a:r>
            <a:r>
              <a:rPr lang="en-US" sz="1800" dirty="0" smtClean="0">
                <a:solidFill>
                  <a:srgbClr val="000000"/>
                </a:solidFill>
                <a:latin typeface="Times New Roman"/>
                <a:ea typeface="Calibri"/>
              </a:rPr>
              <a:t>[Paul’s mystical experience]</a:t>
            </a:r>
            <a:endParaRPr lang="en-US" sz="2200" dirty="0">
              <a:latin typeface="Times New Roman"/>
              <a:ea typeface="Times New Roman"/>
            </a:endParaRPr>
          </a:p>
          <a:p>
            <a:pPr marL="0" marR="0" indent="0">
              <a:lnSpc>
                <a:spcPct val="150000"/>
              </a:lnSpc>
              <a:spcBef>
                <a:spcPts val="0"/>
              </a:spcBef>
              <a:spcAft>
                <a:spcPts val="0"/>
              </a:spcAft>
              <a:buNone/>
            </a:pPr>
            <a:endParaRPr lang="en-US" sz="1200" dirty="0">
              <a:ea typeface="Calibri"/>
              <a:cs typeface="Times New Roman"/>
            </a:endParaRPr>
          </a:p>
          <a:p>
            <a:pPr marL="0" marR="0" indent="0">
              <a:spcBef>
                <a:spcPts val="0"/>
              </a:spcBef>
              <a:spcAft>
                <a:spcPts val="0"/>
              </a:spcAft>
              <a:buNone/>
            </a:pPr>
            <a:r>
              <a:rPr lang="en-US" sz="1600" dirty="0">
                <a:ea typeface="Calibri"/>
                <a:cs typeface="Times New Roman"/>
              </a:rPr>
              <a:t>Etymological research was in Dictionary of the English Language, and </a:t>
            </a:r>
            <a:r>
              <a:rPr lang="en-US" sz="1600" dirty="0" smtClean="0">
                <a:ea typeface="Calibri"/>
                <a:cs typeface="Times New Roman"/>
              </a:rPr>
              <a:t>extensive </a:t>
            </a:r>
            <a:r>
              <a:rPr lang="en-US" sz="1600" dirty="0">
                <a:ea typeface="Calibri"/>
                <a:cs typeface="Times New Roman"/>
              </a:rPr>
              <a:t>word search in </a:t>
            </a:r>
            <a:r>
              <a:rPr lang="en-US" sz="1600" dirty="0" smtClean="0">
                <a:ea typeface="Calibri"/>
                <a:cs typeface="Times New Roman"/>
              </a:rPr>
              <a:t>EEBO</a:t>
            </a:r>
            <a:endParaRPr lang="en-US" sz="1600" dirty="0">
              <a:ea typeface="Calibri"/>
              <a:cs typeface="Times New Roman"/>
            </a:endParaRPr>
          </a:p>
          <a:p>
            <a:pPr marL="0" marR="0" indent="0">
              <a:spcBef>
                <a:spcPts val="0"/>
              </a:spcBef>
              <a:spcAft>
                <a:spcPts val="0"/>
              </a:spcAft>
              <a:buNone/>
            </a:pPr>
            <a:r>
              <a:rPr lang="en-US" sz="1600" dirty="0">
                <a:ea typeface="Calibri"/>
                <a:cs typeface="Times New Roman"/>
              </a:rPr>
              <a:t>Vernon MSS, in </a:t>
            </a:r>
            <a:r>
              <a:rPr lang="en-US" sz="1600" i="1" u="sng" dirty="0" smtClean="0">
                <a:solidFill>
                  <a:srgbClr val="0000FF"/>
                </a:solidFill>
                <a:effectLst/>
                <a:latin typeface="Times New Roman"/>
                <a:ea typeface="Calibri"/>
                <a:cs typeface="Times New Roman"/>
                <a:hlinkClick r:id="rId2"/>
              </a:rPr>
              <a:t>Old English Miscellany</a:t>
            </a:r>
            <a:r>
              <a:rPr lang="en-US" sz="1600" dirty="0">
                <a:ea typeface="Calibri"/>
                <a:cs typeface="Times New Roman"/>
              </a:rPr>
              <a:t>, 223; </a:t>
            </a:r>
            <a:r>
              <a:rPr lang="en-US" sz="1600" dirty="0" smtClean="0">
                <a:ea typeface="Calibri"/>
                <a:cs typeface="Times New Roman"/>
              </a:rPr>
              <a:t>John </a:t>
            </a:r>
            <a:r>
              <a:rPr lang="en-US" sz="1600" dirty="0" err="1">
                <a:ea typeface="Calibri"/>
                <a:cs typeface="Times New Roman"/>
              </a:rPr>
              <a:t>Lydgate,</a:t>
            </a:r>
            <a:r>
              <a:rPr lang="en-US" sz="1600" i="1" u="sng" dirty="0" err="1" smtClean="0">
                <a:solidFill>
                  <a:srgbClr val="0000FF"/>
                </a:solidFill>
                <a:effectLst/>
                <a:latin typeface="Times New Roman"/>
                <a:ea typeface="Calibri"/>
                <a:cs typeface="Times New Roman"/>
                <a:hlinkClick r:id="rId3"/>
              </a:rPr>
              <a:t>Chronicle</a:t>
            </a:r>
            <a:r>
              <a:rPr lang="en-US" sz="1600" i="1" u="sng" dirty="0" smtClean="0">
                <a:solidFill>
                  <a:srgbClr val="0000FF"/>
                </a:solidFill>
                <a:effectLst/>
                <a:latin typeface="Times New Roman"/>
                <a:ea typeface="Calibri"/>
                <a:cs typeface="Times New Roman"/>
                <a:hlinkClick r:id="rId3"/>
              </a:rPr>
              <a:t> of Troy</a:t>
            </a:r>
            <a:r>
              <a:rPr lang="en-US" sz="1600" dirty="0" smtClean="0">
                <a:effectLst/>
                <a:latin typeface="Times New Roman"/>
                <a:ea typeface="Calibri"/>
                <a:cs typeface="Times New Roman"/>
              </a:rPr>
              <a:t>(1420) </a:t>
            </a:r>
            <a:r>
              <a:rPr lang="en-US" sz="1600" dirty="0">
                <a:ea typeface="Calibri"/>
                <a:cs typeface="Times New Roman"/>
              </a:rPr>
              <a:t>2:14 </a:t>
            </a:r>
            <a:r>
              <a:rPr lang="en-US" sz="1600" dirty="0" smtClean="0">
                <a:ea typeface="Calibri"/>
                <a:cs typeface="Times New Roman"/>
              </a:rPr>
              <a:t>    wikipedia.org</a:t>
            </a:r>
            <a:endParaRPr lang="en-US" sz="1600" dirty="0">
              <a:ea typeface="Calibri"/>
              <a:cs typeface="Times New Roman"/>
            </a:endParaRPr>
          </a:p>
          <a:p>
            <a:pPr marL="0" marR="0" indent="0">
              <a:spcBef>
                <a:spcPts val="0"/>
              </a:spcBef>
              <a:spcAft>
                <a:spcPts val="0"/>
              </a:spcAft>
              <a:buNone/>
            </a:pPr>
            <a:r>
              <a:rPr lang="en-US" sz="1600" dirty="0">
                <a:ea typeface="Calibri"/>
                <a:cs typeface="Times New Roman"/>
              </a:rPr>
              <a:t>William Bond, </a:t>
            </a:r>
            <a:r>
              <a:rPr lang="en-US" sz="1600" i="1" dirty="0">
                <a:ea typeface="Calibri"/>
                <a:cs typeface="Times New Roman"/>
              </a:rPr>
              <a:t>Pilgrim of </a:t>
            </a:r>
            <a:r>
              <a:rPr lang="en-US" sz="1600" i="1" dirty="0" smtClean="0">
                <a:ea typeface="Calibri"/>
                <a:cs typeface="Times New Roman"/>
              </a:rPr>
              <a:t>Perfection </a:t>
            </a:r>
            <a:r>
              <a:rPr lang="en-US" sz="1600" dirty="0" smtClean="0">
                <a:ea typeface="Calibri"/>
                <a:cs typeface="Times New Roman"/>
              </a:rPr>
              <a:t>in </a:t>
            </a:r>
            <a:r>
              <a:rPr lang="en-US" sz="1600" i="1" u="sng" dirty="0" err="1" smtClean="0">
                <a:solidFill>
                  <a:srgbClr val="0000FF"/>
                </a:solidFill>
                <a:effectLst/>
                <a:latin typeface="Times New Roman"/>
                <a:ea typeface="Calibri"/>
                <a:cs typeface="Times New Roman"/>
                <a:hlinkClick r:id="rId4" tooltip="Wynkyn de Worde"/>
              </a:rPr>
              <a:t>Wynkyn</a:t>
            </a:r>
            <a:r>
              <a:rPr lang="en-US" sz="1600" i="1" u="sng" dirty="0" smtClean="0">
                <a:solidFill>
                  <a:srgbClr val="0000FF"/>
                </a:solidFill>
                <a:effectLst/>
                <a:latin typeface="Times New Roman"/>
                <a:ea typeface="Calibri"/>
                <a:cs typeface="Times New Roman"/>
                <a:hlinkClick r:id="rId4" tooltip="Wynkyn de Worde"/>
              </a:rPr>
              <a:t> de Worde</a:t>
            </a:r>
            <a:r>
              <a:rPr lang="en-US" sz="1600" dirty="0">
                <a:ea typeface="Calibri"/>
                <a:cs typeface="Times New Roman"/>
              </a:rPr>
              <a:t>, </a:t>
            </a:r>
            <a:r>
              <a:rPr lang="en-US" sz="1600" dirty="0" smtClean="0">
                <a:effectLst/>
                <a:latin typeface="Times New Roman"/>
                <a:ea typeface="Calibri"/>
                <a:cs typeface="Times New Roman"/>
              </a:rPr>
              <a:t>1531): 25 in “Rapture”                  </a:t>
            </a:r>
            <a:r>
              <a:rPr lang="en-US" sz="1600" dirty="0" err="1" smtClean="0">
                <a:effectLst/>
                <a:latin typeface="Times New Roman"/>
                <a:ea typeface="Calibri"/>
                <a:cs typeface="Times New Roman"/>
              </a:rPr>
              <a:t>wikipedia</a:t>
            </a:r>
            <a:r>
              <a:rPr lang="en-US" sz="1600" dirty="0" smtClean="0">
                <a:effectLst/>
                <a:latin typeface="Times New Roman"/>
                <a:ea typeface="Calibri"/>
                <a:cs typeface="Times New Roman"/>
              </a:rPr>
              <a:t>..org</a:t>
            </a:r>
            <a:endParaRPr lang="en-US" sz="1600" dirty="0">
              <a:ea typeface="Calibri"/>
              <a:cs typeface="Times New Roman"/>
            </a:endParaRPr>
          </a:p>
        </p:txBody>
      </p:sp>
    </p:spTree>
    <p:extLst>
      <p:ext uri="{BB962C8B-B14F-4D97-AF65-F5344CB8AC3E}">
        <p14:creationId xmlns:p14="http://schemas.microsoft.com/office/powerpoint/2010/main" val="391420525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990600"/>
          </a:xfrm>
        </p:spPr>
        <p:txBody>
          <a:bodyPr>
            <a:normAutofit fontScale="90000"/>
          </a:bodyPr>
          <a:lstStyle/>
          <a:p>
            <a:r>
              <a:rPr lang="en-US" sz="3600" b="1" u="sng" dirty="0" smtClean="0"/>
              <a:t>Morgan Edwards </a:t>
            </a:r>
            <a:r>
              <a:rPr lang="en-US" sz="2800" dirty="0" smtClean="0"/>
              <a:t>(1722-1795) </a:t>
            </a:r>
            <a:r>
              <a:rPr lang="en-US" sz="2700" dirty="0" smtClean="0"/>
              <a:t>student, Bristol Baptist Seminary</a:t>
            </a:r>
            <a:br>
              <a:rPr lang="en-US" sz="2700" dirty="0" smtClean="0"/>
            </a:br>
            <a:r>
              <a:rPr lang="en-US" sz="2300" u="sng" dirty="0" smtClean="0"/>
              <a:t>Rapture to heaven 3½ years for judgment, return to earth</a:t>
            </a:r>
            <a:r>
              <a:rPr lang="en-US" sz="2300" dirty="0" smtClean="0"/>
              <a:t> </a:t>
            </a:r>
            <a:r>
              <a:rPr lang="en-US" sz="1800" dirty="0" smtClean="0"/>
              <a:t>(later a founder of Brown U)</a:t>
            </a:r>
            <a:endParaRPr lang="en-US" sz="1800" dirty="0"/>
          </a:p>
        </p:txBody>
      </p:sp>
      <p:sp>
        <p:nvSpPr>
          <p:cNvPr id="3" name="Content Placeholder 2"/>
          <p:cNvSpPr>
            <a:spLocks noGrp="1"/>
          </p:cNvSpPr>
          <p:nvPr>
            <p:ph idx="1"/>
          </p:nvPr>
        </p:nvSpPr>
        <p:spPr>
          <a:xfrm>
            <a:off x="228600" y="1295400"/>
            <a:ext cx="8686800" cy="5410200"/>
          </a:xfrm>
        </p:spPr>
        <p:txBody>
          <a:bodyPr>
            <a:normAutofit/>
          </a:bodyPr>
          <a:lstStyle/>
          <a:p>
            <a:pPr marL="0" lvl="0" indent="0">
              <a:lnSpc>
                <a:spcPct val="115000"/>
              </a:lnSpc>
              <a:spcBef>
                <a:spcPts val="0"/>
              </a:spcBef>
              <a:buNone/>
            </a:pPr>
            <a:r>
              <a:rPr lang="en-US" sz="2500" dirty="0" smtClean="0">
                <a:solidFill>
                  <a:srgbClr val="000000"/>
                </a:solidFill>
                <a:latin typeface="Times New Roman"/>
                <a:ea typeface="Calibri"/>
                <a:cs typeface="Times New Roman"/>
              </a:rPr>
              <a:t>“</a:t>
            </a:r>
            <a:r>
              <a:rPr lang="en-US" sz="2500" b="1" dirty="0" smtClean="0">
                <a:solidFill>
                  <a:srgbClr val="000000"/>
                </a:solidFill>
                <a:latin typeface="Times New Roman"/>
                <a:ea typeface="Calibri"/>
                <a:cs typeface="Times New Roman"/>
              </a:rPr>
              <a:t>The </a:t>
            </a:r>
            <a:r>
              <a:rPr lang="en-US" sz="2500" b="1" dirty="0">
                <a:solidFill>
                  <a:srgbClr val="000000"/>
                </a:solidFill>
                <a:latin typeface="Times New Roman"/>
                <a:ea typeface="Calibri"/>
                <a:cs typeface="Times New Roman"/>
              </a:rPr>
              <a:t>dead saints will be raised, and the living changed at Christ’s “appearing in the air”</a:t>
            </a:r>
            <a:r>
              <a:rPr lang="en-US" sz="2500" dirty="0">
                <a:solidFill>
                  <a:srgbClr val="000000"/>
                </a:solidFill>
                <a:latin typeface="Times New Roman"/>
                <a:ea typeface="Calibri"/>
                <a:cs typeface="Times New Roman"/>
              </a:rPr>
              <a:t> (I </a:t>
            </a:r>
            <a:r>
              <a:rPr lang="en-US" sz="2500" dirty="0" err="1">
                <a:solidFill>
                  <a:srgbClr val="000000"/>
                </a:solidFill>
                <a:latin typeface="Times New Roman"/>
                <a:ea typeface="Calibri"/>
                <a:cs typeface="Times New Roman"/>
              </a:rPr>
              <a:t>Thes</a:t>
            </a:r>
            <a:r>
              <a:rPr lang="en-US" sz="2500" dirty="0">
                <a:solidFill>
                  <a:srgbClr val="000000"/>
                </a:solidFill>
                <a:latin typeface="Times New Roman"/>
                <a:ea typeface="Calibri"/>
                <a:cs typeface="Times New Roman"/>
              </a:rPr>
              <a:t>. iv,17); and this will be </a:t>
            </a:r>
            <a:r>
              <a:rPr lang="en-US" sz="2500" b="1" dirty="0">
                <a:solidFill>
                  <a:srgbClr val="000000"/>
                </a:solidFill>
                <a:latin typeface="Times New Roman"/>
                <a:ea typeface="Calibri"/>
                <a:cs typeface="Times New Roman"/>
              </a:rPr>
              <a:t>about three years and a half before the millennium</a:t>
            </a:r>
            <a:r>
              <a:rPr lang="en-US" sz="2500" dirty="0">
                <a:solidFill>
                  <a:srgbClr val="000000"/>
                </a:solidFill>
                <a:latin typeface="Times New Roman"/>
                <a:ea typeface="Calibri"/>
                <a:cs typeface="Times New Roman"/>
              </a:rPr>
              <a:t>, as we shall see hereafter: but will he and they abide in the air all that time? No: they will ascend to paradise, or to some one of those many “mansions in the father’s house” (John xiv.2), and </a:t>
            </a:r>
            <a:r>
              <a:rPr lang="en-US" sz="2500" b="1" dirty="0">
                <a:solidFill>
                  <a:srgbClr val="000000"/>
                </a:solidFill>
                <a:latin typeface="Times New Roman"/>
                <a:ea typeface="Calibri"/>
                <a:cs typeface="Times New Roman"/>
              </a:rPr>
              <a:t>so disappear during the foresaid period of time</a:t>
            </a:r>
            <a:r>
              <a:rPr lang="en-US" sz="2500" dirty="0">
                <a:solidFill>
                  <a:srgbClr val="000000"/>
                </a:solidFill>
                <a:latin typeface="Times New Roman"/>
                <a:ea typeface="Calibri"/>
                <a:cs typeface="Times New Roman"/>
              </a:rPr>
              <a:t>. The design of this retreat and disappearing will be </a:t>
            </a:r>
            <a:r>
              <a:rPr lang="en-US" sz="2500" b="1" dirty="0">
                <a:solidFill>
                  <a:srgbClr val="000000"/>
                </a:solidFill>
                <a:latin typeface="Times New Roman"/>
                <a:ea typeface="Calibri"/>
                <a:cs typeface="Times New Roman"/>
              </a:rPr>
              <a:t>to judge the risen and changed saints</a:t>
            </a:r>
            <a:r>
              <a:rPr lang="en-US" sz="2500" dirty="0">
                <a:solidFill>
                  <a:srgbClr val="000000"/>
                </a:solidFill>
                <a:latin typeface="Times New Roman"/>
                <a:ea typeface="Calibri"/>
                <a:cs typeface="Times New Roman"/>
              </a:rPr>
              <a:t>; for “now the </a:t>
            </a:r>
            <a:r>
              <a:rPr lang="en-US" sz="2500" dirty="0" smtClean="0">
                <a:solidFill>
                  <a:srgbClr val="000000"/>
                </a:solidFill>
                <a:latin typeface="Times New Roman"/>
                <a:ea typeface="Calibri"/>
                <a:cs typeface="Times New Roman"/>
              </a:rPr>
              <a:t>time </a:t>
            </a:r>
            <a:r>
              <a:rPr lang="en-US" sz="2500" dirty="0">
                <a:solidFill>
                  <a:srgbClr val="000000"/>
                </a:solidFill>
                <a:latin typeface="Times New Roman"/>
                <a:ea typeface="Calibri"/>
                <a:cs typeface="Times New Roman"/>
              </a:rPr>
              <a:t>is come that judgment must begin “at the house of God” (I Pet. </a:t>
            </a:r>
            <a:r>
              <a:rPr lang="en-US" sz="2500" dirty="0" smtClean="0">
                <a:solidFill>
                  <a:srgbClr val="000000"/>
                </a:solidFill>
                <a:latin typeface="Times New Roman"/>
                <a:ea typeface="Calibri"/>
                <a:cs typeface="Times New Roman"/>
              </a:rPr>
              <a:t>iv.17)…”</a:t>
            </a:r>
          </a:p>
          <a:p>
            <a:pPr marL="0" lvl="0" indent="0">
              <a:lnSpc>
                <a:spcPct val="115000"/>
              </a:lnSpc>
              <a:spcBef>
                <a:spcPts val="0"/>
              </a:spcBef>
              <a:buNone/>
            </a:pPr>
            <a:endParaRPr lang="en-US" sz="800" dirty="0">
              <a:latin typeface="Times New Roman"/>
              <a:ea typeface="Times New Roman"/>
              <a:cs typeface="Times New Roman"/>
            </a:endParaRPr>
          </a:p>
          <a:p>
            <a:pPr marL="0" marR="0" indent="0">
              <a:spcBef>
                <a:spcPts val="0"/>
              </a:spcBef>
              <a:spcAft>
                <a:spcPts val="0"/>
              </a:spcAft>
              <a:buNone/>
            </a:pPr>
            <a:r>
              <a:rPr lang="en-US" sz="1700" dirty="0">
                <a:ea typeface="Calibri"/>
                <a:cs typeface="Times New Roman"/>
              </a:rPr>
              <a:t>-</a:t>
            </a:r>
            <a:r>
              <a:rPr lang="en-US" sz="1700" i="1" dirty="0" smtClean="0">
                <a:ea typeface="Calibri"/>
                <a:cs typeface="Times New Roman"/>
              </a:rPr>
              <a:t>Two </a:t>
            </a:r>
            <a:r>
              <a:rPr lang="en-US" sz="1700" i="1" dirty="0" err="1">
                <a:ea typeface="Calibri"/>
                <a:cs typeface="Times New Roman"/>
              </a:rPr>
              <a:t>Academical</a:t>
            </a:r>
            <a:r>
              <a:rPr lang="en-US" sz="1700" i="1" dirty="0">
                <a:ea typeface="Calibri"/>
                <a:cs typeface="Times New Roman"/>
              </a:rPr>
              <a:t> Exercises on Subjects Bearing the following Titles; Millennium, Last-Novelties </a:t>
            </a:r>
            <a:r>
              <a:rPr lang="en-US" sz="1600" dirty="0">
                <a:ea typeface="Calibri"/>
                <a:cs typeface="Times New Roman"/>
              </a:rPr>
              <a:t>(</a:t>
            </a:r>
            <a:r>
              <a:rPr lang="en-US" sz="1600" dirty="0" smtClean="0">
                <a:ea typeface="Calibri"/>
                <a:cs typeface="Times New Roman"/>
              </a:rPr>
              <a:t>Philadelphia,1788</a:t>
            </a:r>
            <a:r>
              <a:rPr lang="en-US" sz="1600" dirty="0">
                <a:ea typeface="Calibri"/>
                <a:cs typeface="Times New Roman"/>
              </a:rPr>
              <a:t>; written ca.1743</a:t>
            </a:r>
            <a:r>
              <a:rPr lang="en-US" sz="1600" dirty="0" smtClean="0">
                <a:ea typeface="Calibri"/>
                <a:cs typeface="Times New Roman"/>
              </a:rPr>
              <a:t>),7</a:t>
            </a:r>
            <a:r>
              <a:rPr lang="en-US" sz="1600" dirty="0">
                <a:ea typeface="Calibri"/>
                <a:cs typeface="Times New Roman"/>
              </a:rPr>
              <a:t>; in Thomas Ice, “Morgan Edwards: Another Pre-Darby </a:t>
            </a:r>
            <a:r>
              <a:rPr lang="en-US" sz="1600" dirty="0" err="1">
                <a:ea typeface="Calibri"/>
                <a:cs typeface="Times New Roman"/>
              </a:rPr>
              <a:t>Rapturist</a:t>
            </a:r>
            <a:r>
              <a:rPr lang="en-US" sz="1600" dirty="0">
                <a:ea typeface="Calibri"/>
                <a:cs typeface="Times New Roman"/>
              </a:rPr>
              <a:t>” </a:t>
            </a:r>
            <a:r>
              <a:rPr lang="en-US" sz="1600" i="1" dirty="0">
                <a:ea typeface="Calibri"/>
                <a:cs typeface="Times New Roman"/>
              </a:rPr>
              <a:t>The Thomas Ice Collection</a:t>
            </a:r>
            <a:r>
              <a:rPr lang="en-US" sz="1600" dirty="0">
                <a:ea typeface="Calibri"/>
                <a:cs typeface="Times New Roman"/>
              </a:rPr>
              <a:t> in www.raptureme.com/tt3.html</a:t>
            </a:r>
          </a:p>
          <a:p>
            <a:endParaRPr lang="en-US" dirty="0"/>
          </a:p>
        </p:txBody>
      </p:sp>
    </p:spTree>
    <p:extLst>
      <p:ext uri="{BB962C8B-B14F-4D97-AF65-F5344CB8AC3E}">
        <p14:creationId xmlns:p14="http://schemas.microsoft.com/office/powerpoint/2010/main" val="3479933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762000"/>
          </a:xfrm>
        </p:spPr>
        <p:txBody>
          <a:bodyPr>
            <a:normAutofit fontScale="90000"/>
          </a:bodyPr>
          <a:lstStyle/>
          <a:p>
            <a:r>
              <a:rPr lang="en-US" sz="3600" b="1" u="sng" dirty="0" smtClean="0"/>
              <a:t>Grantham Killingworth </a:t>
            </a:r>
            <a:r>
              <a:rPr lang="en-US" sz="3100" dirty="0" smtClean="0"/>
              <a:t>(1699-1778) </a:t>
            </a:r>
            <a:r>
              <a:rPr lang="en-US" sz="2400" dirty="0" smtClean="0"/>
              <a:t>Norwich Baptist</a:t>
            </a:r>
            <a:br>
              <a:rPr lang="en-US" sz="2400" dirty="0" smtClean="0"/>
            </a:br>
            <a:r>
              <a:rPr lang="en-US" sz="2300" u="sng" dirty="0" smtClean="0"/>
              <a:t>Rapture, withdraw to be judged/rewarded, 2 witnesses, abomination, tribulation</a:t>
            </a:r>
            <a:endParaRPr lang="en-US" sz="2300" u="sng" dirty="0"/>
          </a:p>
        </p:txBody>
      </p:sp>
      <p:sp>
        <p:nvSpPr>
          <p:cNvPr id="3" name="Content Placeholder 2"/>
          <p:cNvSpPr>
            <a:spLocks noGrp="1"/>
          </p:cNvSpPr>
          <p:nvPr>
            <p:ph idx="1"/>
          </p:nvPr>
        </p:nvSpPr>
        <p:spPr>
          <a:xfrm>
            <a:off x="152400" y="1143000"/>
            <a:ext cx="8839200" cy="5562600"/>
          </a:xfrm>
        </p:spPr>
        <p:txBody>
          <a:bodyPr>
            <a:normAutofit fontScale="92500" lnSpcReduction="20000"/>
          </a:bodyPr>
          <a:lstStyle/>
          <a:p>
            <a:pPr marL="0" marR="0" indent="0">
              <a:lnSpc>
                <a:spcPct val="115000"/>
              </a:lnSpc>
              <a:spcBef>
                <a:spcPts val="0"/>
              </a:spcBef>
              <a:spcAft>
                <a:spcPts val="0"/>
              </a:spcAft>
              <a:buNone/>
            </a:pPr>
            <a:r>
              <a:rPr lang="en-US" sz="2100" dirty="0">
                <a:solidFill>
                  <a:srgbClr val="000000"/>
                </a:solidFill>
                <a:latin typeface="Times New Roman"/>
                <a:ea typeface="Calibri"/>
              </a:rPr>
              <a:t>“The dead in </a:t>
            </a:r>
            <a:r>
              <a:rPr lang="en-US" sz="2100" dirty="0" smtClean="0">
                <a:solidFill>
                  <a:srgbClr val="000000"/>
                </a:solidFill>
                <a:latin typeface="Times New Roman"/>
                <a:ea typeface="Calibri"/>
              </a:rPr>
              <a:t>Christ, who </a:t>
            </a:r>
            <a:r>
              <a:rPr lang="en-US" sz="2100" dirty="0">
                <a:solidFill>
                  <a:srgbClr val="000000"/>
                </a:solidFill>
                <a:latin typeface="Times New Roman"/>
                <a:ea typeface="Calibri"/>
              </a:rPr>
              <a:t>shall rise first at our Lord’s second appearing, </a:t>
            </a:r>
            <a:r>
              <a:rPr lang="en-US" sz="2100" b="1" dirty="0">
                <a:solidFill>
                  <a:srgbClr val="000000"/>
                </a:solidFill>
                <a:latin typeface="Times New Roman"/>
                <a:ea typeface="Calibri"/>
              </a:rPr>
              <a:t>a little before the</a:t>
            </a:r>
            <a:r>
              <a:rPr lang="en-US" sz="2100" dirty="0">
                <a:solidFill>
                  <a:srgbClr val="000000"/>
                </a:solidFill>
                <a:latin typeface="Times New Roman"/>
                <a:ea typeface="Calibri"/>
              </a:rPr>
              <a:t> </a:t>
            </a:r>
            <a:r>
              <a:rPr lang="en-US" sz="2100" b="1" dirty="0">
                <a:solidFill>
                  <a:srgbClr val="000000"/>
                </a:solidFill>
                <a:latin typeface="Times New Roman"/>
                <a:ea typeface="Calibri"/>
              </a:rPr>
              <a:t>commencement of the glorious Millennium</a:t>
            </a:r>
            <a:r>
              <a:rPr lang="en-US" sz="2100" dirty="0">
                <a:solidFill>
                  <a:srgbClr val="000000"/>
                </a:solidFill>
                <a:latin typeface="Times New Roman"/>
                <a:ea typeface="Calibri"/>
              </a:rPr>
              <a:t>. …</a:t>
            </a:r>
            <a:r>
              <a:rPr lang="en-US" sz="2100" b="1" dirty="0">
                <a:solidFill>
                  <a:srgbClr val="000000"/>
                </a:solidFill>
                <a:latin typeface="Times New Roman"/>
                <a:ea typeface="Calibri"/>
              </a:rPr>
              <a:t>the Millennium will not commence till</a:t>
            </a:r>
            <a:r>
              <a:rPr lang="en-US" sz="2100" dirty="0">
                <a:solidFill>
                  <a:srgbClr val="000000"/>
                </a:solidFill>
                <a:latin typeface="Times New Roman"/>
                <a:ea typeface="Calibri"/>
              </a:rPr>
              <a:t> </a:t>
            </a:r>
            <a:r>
              <a:rPr lang="en-US" sz="2100" b="1" dirty="0">
                <a:solidFill>
                  <a:srgbClr val="000000"/>
                </a:solidFill>
                <a:latin typeface="Times New Roman"/>
                <a:ea typeface="Calibri"/>
              </a:rPr>
              <a:t>some </a:t>
            </a:r>
            <a:r>
              <a:rPr lang="en-US" sz="2100" b="1" u="sng" dirty="0">
                <a:solidFill>
                  <a:srgbClr val="000000"/>
                </a:solidFill>
                <a:latin typeface="Times New Roman"/>
                <a:ea typeface="Calibri"/>
              </a:rPr>
              <a:t>years after the first resurrection</a:t>
            </a:r>
            <a:r>
              <a:rPr lang="en-US" sz="1900" dirty="0">
                <a:solidFill>
                  <a:srgbClr val="000000"/>
                </a:solidFill>
                <a:latin typeface="Times New Roman"/>
                <a:ea typeface="Calibri"/>
              </a:rPr>
              <a:t>; and this resurrection will be at our Lord’s second appearance… when this </a:t>
            </a:r>
            <a:r>
              <a:rPr lang="en-US" sz="1900" i="1" dirty="0">
                <a:solidFill>
                  <a:srgbClr val="000000"/>
                </a:solidFill>
                <a:latin typeface="Times New Roman"/>
                <a:ea typeface="Calibri"/>
              </a:rPr>
              <a:t>sign of the son of man shall appear in heaven, then shall all the tribes of the earth mourn, and they shall see the son of man coming in the clouds of heaven… Then shall two men be in one bed, the one shall be taken, and the other left…</a:t>
            </a:r>
            <a:r>
              <a:rPr lang="en-US" sz="1900" b="1" dirty="0">
                <a:solidFill>
                  <a:srgbClr val="000000"/>
                </a:solidFill>
                <a:latin typeface="Times New Roman"/>
                <a:ea typeface="Calibri"/>
              </a:rPr>
              <a:t>then </a:t>
            </a:r>
            <a:r>
              <a:rPr lang="en-US" sz="2100" b="1" dirty="0">
                <a:solidFill>
                  <a:srgbClr val="000000"/>
                </a:solidFill>
                <a:latin typeface="Times New Roman"/>
                <a:ea typeface="Calibri"/>
              </a:rPr>
              <a:t>our blessed Lord and his vast retinue, will withdraw for a season</a:t>
            </a:r>
            <a:r>
              <a:rPr lang="en-US" sz="1900" dirty="0">
                <a:solidFill>
                  <a:srgbClr val="000000"/>
                </a:solidFill>
                <a:latin typeface="Times New Roman"/>
                <a:ea typeface="Calibri"/>
              </a:rPr>
              <a:t>, from the region of the air, beyond sight of the mortal </a:t>
            </a:r>
            <a:r>
              <a:rPr lang="en-US" sz="2100" dirty="0">
                <a:solidFill>
                  <a:srgbClr val="000000"/>
                </a:solidFill>
                <a:latin typeface="Times New Roman"/>
                <a:ea typeface="Calibri"/>
              </a:rPr>
              <a:t>inhabitants of the earth, who will be </a:t>
            </a:r>
            <a:r>
              <a:rPr lang="en-US" sz="2100" b="1" dirty="0">
                <a:solidFill>
                  <a:srgbClr val="000000"/>
                </a:solidFill>
                <a:latin typeface="Times New Roman"/>
                <a:ea typeface="Calibri"/>
              </a:rPr>
              <a:t>left behind</a:t>
            </a:r>
            <a:r>
              <a:rPr lang="en-US" sz="2100" dirty="0">
                <a:solidFill>
                  <a:srgbClr val="000000"/>
                </a:solidFill>
                <a:latin typeface="Times New Roman"/>
                <a:ea typeface="Calibri"/>
              </a:rPr>
              <a:t> </a:t>
            </a:r>
            <a:r>
              <a:rPr lang="en-US" sz="1900" dirty="0">
                <a:solidFill>
                  <a:srgbClr val="000000"/>
                </a:solidFill>
                <a:latin typeface="Times New Roman"/>
                <a:ea typeface="Calibri"/>
              </a:rPr>
              <a:t>: I say he </a:t>
            </a:r>
            <a:r>
              <a:rPr lang="en-US" sz="1900" b="1" dirty="0">
                <a:solidFill>
                  <a:srgbClr val="000000"/>
                </a:solidFill>
                <a:latin typeface="Times New Roman"/>
                <a:ea typeface="Calibri"/>
              </a:rPr>
              <a:t>will </a:t>
            </a:r>
            <a:r>
              <a:rPr lang="en-US" sz="2100" b="1" dirty="0">
                <a:solidFill>
                  <a:srgbClr val="000000"/>
                </a:solidFill>
                <a:latin typeface="Times New Roman"/>
                <a:ea typeface="Calibri"/>
              </a:rPr>
              <a:t>withdraw for a season, in order to judge the then raised, and changed saints</a:t>
            </a:r>
            <a:r>
              <a:rPr lang="en-US" sz="1900" b="1" dirty="0">
                <a:solidFill>
                  <a:srgbClr val="000000"/>
                </a:solidFill>
                <a:latin typeface="Times New Roman"/>
                <a:ea typeface="Calibri"/>
              </a:rPr>
              <a:t>; to acquit and justify them</a:t>
            </a:r>
            <a:r>
              <a:rPr lang="en-US" sz="1900" dirty="0">
                <a:solidFill>
                  <a:srgbClr val="000000"/>
                </a:solidFill>
                <a:latin typeface="Times New Roman"/>
                <a:ea typeface="Calibri"/>
              </a:rPr>
              <a:t>… And </a:t>
            </a:r>
            <a:r>
              <a:rPr lang="en-US" sz="1900" b="1" dirty="0">
                <a:solidFill>
                  <a:srgbClr val="000000"/>
                </a:solidFill>
                <a:latin typeface="Times New Roman"/>
                <a:ea typeface="Calibri"/>
              </a:rPr>
              <a:t>upon this withdrawing…the two witnesses…will again appear upon the earth </a:t>
            </a:r>
            <a:r>
              <a:rPr lang="en-US" sz="1900" dirty="0">
                <a:solidFill>
                  <a:srgbClr val="000000"/>
                </a:solidFill>
                <a:latin typeface="Times New Roman"/>
                <a:ea typeface="Calibri"/>
              </a:rPr>
              <a:t>in their mortal bodies…one of these…must be the prophet Elijah</a:t>
            </a:r>
            <a:r>
              <a:rPr lang="en-US" sz="1900" dirty="0" smtClean="0">
                <a:solidFill>
                  <a:srgbClr val="000000"/>
                </a:solidFill>
                <a:latin typeface="Times New Roman"/>
                <a:ea typeface="Calibri"/>
              </a:rPr>
              <a:t>… long </a:t>
            </a:r>
            <a:r>
              <a:rPr lang="en-US" sz="1900" dirty="0">
                <a:solidFill>
                  <a:srgbClr val="000000"/>
                </a:solidFill>
                <a:latin typeface="Times New Roman"/>
                <a:ea typeface="Calibri"/>
              </a:rPr>
              <a:t>before this time, the Tribe of </a:t>
            </a:r>
            <a:r>
              <a:rPr lang="en-US" sz="1900" b="1" dirty="0">
                <a:solidFill>
                  <a:srgbClr val="000000"/>
                </a:solidFill>
                <a:latin typeface="Times New Roman"/>
                <a:ea typeface="Calibri"/>
              </a:rPr>
              <a:t>Judah will be gathered together, from their various dispersions, returned into Palestine</a:t>
            </a:r>
            <a:r>
              <a:rPr lang="en-US" sz="1900" dirty="0">
                <a:solidFill>
                  <a:srgbClr val="000000"/>
                </a:solidFill>
                <a:latin typeface="Times New Roman"/>
                <a:ea typeface="Calibri"/>
              </a:rPr>
              <a:t>…they will build therein a most magnificent </a:t>
            </a:r>
            <a:r>
              <a:rPr lang="en-US" sz="1900" b="1" dirty="0">
                <a:solidFill>
                  <a:srgbClr val="000000"/>
                </a:solidFill>
                <a:latin typeface="Times New Roman"/>
                <a:ea typeface="Calibri"/>
              </a:rPr>
              <a:t>temple</a:t>
            </a:r>
            <a:r>
              <a:rPr lang="en-US" sz="1900" dirty="0">
                <a:solidFill>
                  <a:srgbClr val="000000"/>
                </a:solidFill>
                <a:latin typeface="Times New Roman"/>
                <a:ea typeface="Calibri"/>
              </a:rPr>
              <a:t>, according to…the prophet Ezekiel…  And in this temple of God, will the great </a:t>
            </a:r>
            <a:r>
              <a:rPr lang="en-US" sz="1900" b="1" dirty="0">
                <a:solidFill>
                  <a:srgbClr val="000000"/>
                </a:solidFill>
                <a:latin typeface="Times New Roman"/>
                <a:ea typeface="Calibri"/>
              </a:rPr>
              <a:t>Anti-Christ</a:t>
            </a:r>
            <a:r>
              <a:rPr lang="en-US" sz="1900" dirty="0">
                <a:solidFill>
                  <a:srgbClr val="000000"/>
                </a:solidFill>
                <a:latin typeface="Times New Roman"/>
                <a:ea typeface="Calibri"/>
              </a:rPr>
              <a:t>, or man of sin, the son of perdition sit, to </a:t>
            </a:r>
            <a:r>
              <a:rPr lang="en-US" sz="1900" b="1" dirty="0" err="1">
                <a:solidFill>
                  <a:srgbClr val="000000"/>
                </a:solidFill>
                <a:latin typeface="Times New Roman"/>
                <a:ea typeface="Calibri"/>
              </a:rPr>
              <a:t>shew</a:t>
            </a:r>
            <a:r>
              <a:rPr lang="en-US" sz="1900" b="1" dirty="0">
                <a:solidFill>
                  <a:srgbClr val="000000"/>
                </a:solidFill>
                <a:latin typeface="Times New Roman"/>
                <a:ea typeface="Calibri"/>
              </a:rPr>
              <a:t> himself, and be worshipped as God</a:t>
            </a:r>
            <a:r>
              <a:rPr lang="en-US" sz="1900" dirty="0">
                <a:solidFill>
                  <a:srgbClr val="000000"/>
                </a:solidFill>
                <a:latin typeface="Times New Roman"/>
                <a:ea typeface="Calibri"/>
              </a:rPr>
              <a:t>. And because the Jews…cannot be seduced to won him for their Messiah, and to worship him as God, in their own temple, he will raise the most severe persecution,  and resolve to extirpate their whole race…</a:t>
            </a:r>
            <a:r>
              <a:rPr lang="en-US" sz="1900" i="1" dirty="0">
                <a:solidFill>
                  <a:srgbClr val="000000"/>
                </a:solidFill>
                <a:latin typeface="Times New Roman"/>
                <a:ea typeface="Calibri"/>
              </a:rPr>
              <a:t>When ye therefore shall see the </a:t>
            </a:r>
            <a:r>
              <a:rPr lang="en-US" sz="1900" b="1" i="1" dirty="0">
                <a:solidFill>
                  <a:srgbClr val="000000"/>
                </a:solidFill>
                <a:latin typeface="Times New Roman"/>
                <a:ea typeface="Calibri"/>
              </a:rPr>
              <a:t>abomination of desolation</a:t>
            </a:r>
            <a:r>
              <a:rPr lang="en-US" sz="1900" i="1" dirty="0">
                <a:solidFill>
                  <a:srgbClr val="000000"/>
                </a:solidFill>
                <a:latin typeface="Times New Roman"/>
                <a:ea typeface="Calibri"/>
              </a:rPr>
              <a:t>, spoken of by </a:t>
            </a:r>
            <a:r>
              <a:rPr lang="en-US" sz="1900" i="1" dirty="0" smtClean="0">
                <a:solidFill>
                  <a:srgbClr val="000000"/>
                </a:solidFill>
                <a:latin typeface="Times New Roman"/>
                <a:ea typeface="Calibri"/>
              </a:rPr>
              <a:t>Daniel </a:t>
            </a:r>
            <a:r>
              <a:rPr lang="en-US" sz="1900" i="1" dirty="0">
                <a:solidFill>
                  <a:srgbClr val="000000"/>
                </a:solidFill>
                <a:latin typeface="Times New Roman"/>
                <a:ea typeface="Calibri"/>
              </a:rPr>
              <a:t>the prophet…then shall be </a:t>
            </a:r>
            <a:r>
              <a:rPr lang="en-US" sz="1900" b="1" i="1" dirty="0">
                <a:solidFill>
                  <a:srgbClr val="000000"/>
                </a:solidFill>
                <a:latin typeface="Times New Roman"/>
                <a:ea typeface="Calibri"/>
              </a:rPr>
              <a:t>great tribulation</a:t>
            </a:r>
            <a:r>
              <a:rPr lang="en-US" sz="1900" i="1" dirty="0">
                <a:solidFill>
                  <a:srgbClr val="000000"/>
                </a:solidFill>
                <a:latin typeface="Times New Roman"/>
                <a:ea typeface="Calibri"/>
              </a:rPr>
              <a:t>…but for the elects (Jews) sake these days shall be shortened</a:t>
            </a:r>
            <a:r>
              <a:rPr lang="en-US" sz="1900" i="1" dirty="0" smtClean="0">
                <a:solidFill>
                  <a:srgbClr val="000000"/>
                </a:solidFill>
                <a:latin typeface="Times New Roman"/>
                <a:ea typeface="Calibri"/>
              </a:rPr>
              <a:t>…”</a:t>
            </a:r>
            <a:r>
              <a:rPr lang="en-US" sz="1900" dirty="0">
                <a:latin typeface="Times New Roman"/>
                <a:ea typeface="Calibri"/>
              </a:rPr>
              <a:t> </a:t>
            </a:r>
            <a:r>
              <a:rPr lang="en-US" sz="1900" dirty="0" smtClean="0">
                <a:latin typeface="Times New Roman"/>
                <a:ea typeface="Calibri"/>
              </a:rPr>
              <a:t>     </a:t>
            </a:r>
            <a:r>
              <a:rPr lang="en-US" sz="1700" dirty="0" smtClean="0">
                <a:latin typeface="Times New Roman"/>
                <a:ea typeface="Calibri"/>
              </a:rPr>
              <a:t>-</a:t>
            </a:r>
            <a:r>
              <a:rPr lang="en-US" sz="1700" i="1" dirty="0" smtClean="0">
                <a:solidFill>
                  <a:srgbClr val="000000"/>
                </a:solidFill>
                <a:ea typeface="Calibri"/>
                <a:cs typeface="Times New Roman"/>
              </a:rPr>
              <a:t>The </a:t>
            </a:r>
            <a:r>
              <a:rPr lang="en-US" sz="1700" i="1" dirty="0">
                <a:solidFill>
                  <a:srgbClr val="000000"/>
                </a:solidFill>
                <a:ea typeface="Calibri"/>
                <a:cs typeface="Times New Roman"/>
              </a:rPr>
              <a:t>Immortality of the Soul</a:t>
            </a:r>
            <a:r>
              <a:rPr lang="en-US" sz="1600" i="1" dirty="0">
                <a:solidFill>
                  <a:srgbClr val="000000"/>
                </a:solidFill>
                <a:ea typeface="Calibri"/>
                <a:cs typeface="Times New Roman"/>
              </a:rPr>
              <a:t>, Proved from </a:t>
            </a:r>
            <a:r>
              <a:rPr lang="en-US" sz="1600" i="1" dirty="0" smtClean="0">
                <a:solidFill>
                  <a:srgbClr val="000000"/>
                </a:solidFill>
                <a:ea typeface="Calibri"/>
                <a:cs typeface="Times New Roman"/>
              </a:rPr>
              <a:t>Scripture</a:t>
            </a:r>
            <a:r>
              <a:rPr lang="en-US" sz="1600" dirty="0" smtClean="0">
                <a:solidFill>
                  <a:srgbClr val="000000"/>
                </a:solidFill>
                <a:ea typeface="Calibri"/>
                <a:cs typeface="Times New Roman"/>
              </a:rPr>
              <a:t> </a:t>
            </a:r>
            <a:r>
              <a:rPr lang="en-US" sz="1600" dirty="0">
                <a:solidFill>
                  <a:srgbClr val="000000"/>
                </a:solidFill>
                <a:ea typeface="Calibri"/>
                <a:cs typeface="Times New Roman"/>
              </a:rPr>
              <a:t>(London, [1761]), 87,95-96</a:t>
            </a:r>
            <a:r>
              <a:rPr lang="en-US" sz="1600" dirty="0" smtClean="0">
                <a:solidFill>
                  <a:srgbClr val="000000"/>
                </a:solidFill>
                <a:ea typeface="Calibri"/>
                <a:cs typeface="Times New Roman"/>
              </a:rPr>
              <a:t>.</a:t>
            </a:r>
            <a:endParaRPr lang="en-US" sz="1600" dirty="0">
              <a:latin typeface="Times New Roman"/>
              <a:ea typeface="Times New Roman"/>
              <a:cs typeface="Times New Roman"/>
            </a:endParaRPr>
          </a:p>
        </p:txBody>
      </p:sp>
    </p:spTree>
    <p:extLst>
      <p:ext uri="{BB962C8B-B14F-4D97-AF65-F5344CB8AC3E}">
        <p14:creationId xmlns:p14="http://schemas.microsoft.com/office/powerpoint/2010/main" val="723035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838200"/>
          </a:xfrm>
        </p:spPr>
        <p:txBody>
          <a:bodyPr>
            <a:normAutofit fontScale="90000"/>
          </a:bodyPr>
          <a:lstStyle/>
          <a:p>
            <a:r>
              <a:rPr lang="en-US" sz="4000" b="1" dirty="0" smtClean="0"/>
              <a:t>Killingworth’s length of the Tribulation</a:t>
            </a:r>
            <a:r>
              <a:rPr lang="en-US" sz="4200" b="1" dirty="0" smtClean="0"/>
              <a:t/>
            </a:r>
            <a:br>
              <a:rPr lang="en-US" sz="4200" b="1" dirty="0" smtClean="0"/>
            </a:br>
            <a:r>
              <a:rPr lang="en-US" sz="2000" b="1" u="sng" dirty="0" smtClean="0"/>
              <a:t>3½ years of 2 witnesses, 3 ½ days of lying dead, time for Armageddon &amp; 45 days to clean up</a:t>
            </a:r>
            <a:endParaRPr lang="en-US" sz="2000" b="1" u="sng" dirty="0"/>
          </a:p>
        </p:txBody>
      </p:sp>
      <p:sp>
        <p:nvSpPr>
          <p:cNvPr id="3" name="Content Placeholder 2"/>
          <p:cNvSpPr>
            <a:spLocks noGrp="1"/>
          </p:cNvSpPr>
          <p:nvPr>
            <p:ph idx="1"/>
          </p:nvPr>
        </p:nvSpPr>
        <p:spPr>
          <a:xfrm>
            <a:off x="152400" y="1143000"/>
            <a:ext cx="8839200" cy="5486400"/>
          </a:xfrm>
        </p:spPr>
        <p:txBody>
          <a:bodyPr>
            <a:normAutofit fontScale="47500" lnSpcReduction="20000"/>
          </a:bodyPr>
          <a:lstStyle/>
          <a:p>
            <a:pPr marL="0" marR="0" indent="0">
              <a:lnSpc>
                <a:spcPct val="115000"/>
              </a:lnSpc>
              <a:spcBef>
                <a:spcPts val="0"/>
              </a:spcBef>
              <a:spcAft>
                <a:spcPts val="1000"/>
              </a:spcAft>
              <a:buNone/>
              <a:tabLst>
                <a:tab pos="5943600" algn="l"/>
              </a:tabLst>
            </a:pPr>
            <a:r>
              <a:rPr lang="en-US" sz="4000" dirty="0" smtClean="0">
                <a:latin typeface="Times New Roman"/>
                <a:ea typeface="Calibri"/>
                <a:cs typeface="Times New Roman"/>
              </a:rPr>
              <a:t>“At </a:t>
            </a:r>
            <a:r>
              <a:rPr lang="en-US" sz="4000" dirty="0">
                <a:latin typeface="Times New Roman"/>
                <a:ea typeface="Calibri"/>
                <a:cs typeface="Times New Roman"/>
              </a:rPr>
              <a:t>the commencement of the above mentioned persecution, both against Jews and Christians, Elijah the prophet, and John the evangelist </a:t>
            </a:r>
            <a:r>
              <a:rPr lang="en-US" sz="4000" dirty="0" smtClean="0">
                <a:latin typeface="Times New Roman"/>
                <a:ea typeface="Calibri"/>
                <a:cs typeface="Times New Roman"/>
              </a:rPr>
              <a:t>will appear </a:t>
            </a:r>
            <a:r>
              <a:rPr lang="en-US" sz="4000" dirty="0">
                <a:latin typeface="Times New Roman"/>
                <a:ea typeface="Calibri"/>
                <a:cs typeface="Times New Roman"/>
              </a:rPr>
              <a:t>to vindicate the truth of each dispensation; to comfort and encourage the professors of each; … These two witnesses shall now enter upon </a:t>
            </a:r>
            <a:r>
              <a:rPr lang="en-US" sz="4000" b="1" dirty="0">
                <a:latin typeface="Times New Roman"/>
                <a:ea typeface="Calibri"/>
                <a:cs typeface="Times New Roman"/>
              </a:rPr>
              <a:t>their prophecy of 1260 days</a:t>
            </a:r>
            <a:r>
              <a:rPr lang="en-US" sz="4000" dirty="0">
                <a:latin typeface="Times New Roman"/>
                <a:ea typeface="Calibri"/>
                <a:cs typeface="Times New Roman"/>
              </a:rPr>
              <a:t>, clothed in sackcloth, having received power from God to work miracles… The time which their prophecy will continue is </a:t>
            </a:r>
            <a:r>
              <a:rPr lang="en-US" sz="4000" b="1" dirty="0">
                <a:latin typeface="Times New Roman"/>
                <a:ea typeface="Calibri"/>
                <a:cs typeface="Times New Roman"/>
              </a:rPr>
              <a:t>a time, times, and a half time, or 1260 days; about three years and a half, or forty two months</a:t>
            </a:r>
            <a:r>
              <a:rPr lang="en-US" sz="4000" dirty="0">
                <a:latin typeface="Times New Roman"/>
                <a:ea typeface="Calibri"/>
                <a:cs typeface="Times New Roman"/>
              </a:rPr>
              <a:t>…</a:t>
            </a:r>
            <a:r>
              <a:rPr lang="en-US" sz="4000" b="1" dirty="0">
                <a:latin typeface="Times New Roman"/>
                <a:ea typeface="Calibri"/>
                <a:cs typeface="Times New Roman"/>
              </a:rPr>
              <a:t>during which time, the raised and changed righteous will be judged and a suitable reward</a:t>
            </a:r>
            <a:r>
              <a:rPr lang="en-US" sz="4000" dirty="0">
                <a:latin typeface="Times New Roman"/>
                <a:ea typeface="Calibri"/>
                <a:cs typeface="Times New Roman"/>
              </a:rPr>
              <a:t> for the virtue and piety of each will be assigned them; to be entered upon when they descend with their glorious Lord, to take possession of his kingdom…And </a:t>
            </a:r>
            <a:r>
              <a:rPr lang="en-US" sz="4000" b="1" dirty="0">
                <a:latin typeface="Times New Roman"/>
                <a:ea typeface="Calibri"/>
                <a:cs typeface="Times New Roman"/>
              </a:rPr>
              <a:t>when the two witnesses shall have finished </a:t>
            </a:r>
            <a:r>
              <a:rPr lang="en-US" sz="4000" dirty="0">
                <a:latin typeface="Times New Roman"/>
                <a:ea typeface="Calibri"/>
                <a:cs typeface="Times New Roman"/>
              </a:rPr>
              <a:t>their testimony, and the </a:t>
            </a:r>
            <a:r>
              <a:rPr lang="en-US" sz="4000" b="1" dirty="0">
                <a:latin typeface="Times New Roman"/>
                <a:ea typeface="Calibri"/>
                <a:cs typeface="Times New Roman"/>
              </a:rPr>
              <a:t>1260 days are expired</a:t>
            </a:r>
            <a:r>
              <a:rPr lang="en-US" sz="4000" dirty="0">
                <a:latin typeface="Times New Roman"/>
                <a:ea typeface="Calibri"/>
                <a:cs typeface="Times New Roman"/>
              </a:rPr>
              <a:t>…they shall be overcome and put to death. Greatly terrified before, at seeing our blessed Lord’s </a:t>
            </a:r>
            <a:r>
              <a:rPr lang="en-US" sz="4000" i="1" dirty="0">
                <a:latin typeface="Times New Roman"/>
                <a:ea typeface="Calibri"/>
                <a:cs typeface="Times New Roman"/>
              </a:rPr>
              <a:t>appearing in the clouds of heaven</a:t>
            </a:r>
            <a:r>
              <a:rPr lang="en-US" sz="4000" dirty="0">
                <a:latin typeface="Times New Roman"/>
                <a:ea typeface="Calibri"/>
                <a:cs typeface="Times New Roman"/>
              </a:rPr>
              <a:t>; but after his withdrawing to judge the saints, they will still be deluded by Anti-Christ, who may perhaps pretend …that what they saw…he had caused to </a:t>
            </a:r>
            <a:r>
              <a:rPr lang="en-US" sz="4000" dirty="0" err="1">
                <a:latin typeface="Times New Roman"/>
                <a:ea typeface="Calibri"/>
                <a:cs typeface="Times New Roman"/>
              </a:rPr>
              <a:t>shew</a:t>
            </a:r>
            <a:r>
              <a:rPr lang="en-US" sz="4000" dirty="0">
                <a:latin typeface="Times New Roman"/>
                <a:ea typeface="Calibri"/>
                <a:cs typeface="Times New Roman"/>
              </a:rPr>
              <a:t> his power… And when the two witnesses…are killed …he will not suffer the dead bodies of the witnesses to be buried… But </a:t>
            </a:r>
            <a:r>
              <a:rPr lang="en-US" sz="4000" b="1" dirty="0">
                <a:latin typeface="Times New Roman"/>
                <a:ea typeface="Calibri"/>
                <a:cs typeface="Times New Roman"/>
              </a:rPr>
              <a:t>after three days and a half</a:t>
            </a:r>
            <a:r>
              <a:rPr lang="en-US" sz="4000" dirty="0">
                <a:latin typeface="Times New Roman"/>
                <a:ea typeface="Calibri"/>
                <a:cs typeface="Times New Roman"/>
              </a:rPr>
              <a:t>, the spirit of Life from God shall enter into them, and they shall stand again upon their feet to the terror of their enemies…they shall ascend up to heaven in a cloud in the sight of their enemies…</a:t>
            </a:r>
            <a:endParaRPr lang="en-US" sz="4000" dirty="0">
              <a:ea typeface="Calibri"/>
              <a:cs typeface="Times New Roman"/>
            </a:endParaRPr>
          </a:p>
          <a:p>
            <a:pPr marL="0" marR="0" indent="0">
              <a:spcBef>
                <a:spcPts val="0"/>
              </a:spcBef>
              <a:spcAft>
                <a:spcPts val="0"/>
              </a:spcAft>
              <a:buNone/>
            </a:pPr>
            <a:r>
              <a:rPr lang="en-US" sz="3600" dirty="0">
                <a:ea typeface="Calibri"/>
                <a:cs typeface="Times New Roman"/>
              </a:rPr>
              <a:t>Ibid., </a:t>
            </a:r>
            <a:r>
              <a:rPr lang="en-US" sz="3600" dirty="0" smtClean="0">
                <a:ea typeface="Calibri"/>
                <a:cs typeface="Times New Roman"/>
              </a:rPr>
              <a:t>100-103. </a:t>
            </a:r>
            <a:r>
              <a:rPr lang="en-US" sz="3600" dirty="0">
                <a:ea typeface="Calibri"/>
                <a:cs typeface="Times New Roman"/>
              </a:rPr>
              <a:t>Much of this is repeated verbatim </a:t>
            </a:r>
            <a:r>
              <a:rPr lang="en-US" sz="3600" dirty="0" smtClean="0">
                <a:ea typeface="Calibri"/>
                <a:cs typeface="Times New Roman"/>
              </a:rPr>
              <a:t>in his 1772 work </a:t>
            </a:r>
            <a:r>
              <a:rPr lang="en-US" sz="3600" i="1" dirty="0" smtClean="0">
                <a:ea typeface="Calibri"/>
                <a:cs typeface="Times New Roman"/>
              </a:rPr>
              <a:t>Paradise </a:t>
            </a:r>
            <a:r>
              <a:rPr lang="en-US" sz="3600" i="1" dirty="0">
                <a:ea typeface="Calibri"/>
                <a:cs typeface="Times New Roman"/>
              </a:rPr>
              <a:t>Regained, </a:t>
            </a:r>
            <a:r>
              <a:rPr lang="en-US" sz="3600" dirty="0" smtClean="0">
                <a:ea typeface="Calibri"/>
                <a:cs typeface="Times New Roman"/>
              </a:rPr>
              <a:t>16-17.</a:t>
            </a:r>
            <a:endParaRPr lang="en-US" sz="3600" dirty="0">
              <a:ea typeface="Calibri"/>
              <a:cs typeface="Times New Roman"/>
            </a:endParaRPr>
          </a:p>
        </p:txBody>
      </p:sp>
    </p:spTree>
    <p:extLst>
      <p:ext uri="{BB962C8B-B14F-4D97-AF65-F5344CB8AC3E}">
        <p14:creationId xmlns:p14="http://schemas.microsoft.com/office/powerpoint/2010/main" val="23058226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Weaker sources not as clearly pre-</a:t>
            </a:r>
            <a:r>
              <a:rPr lang="en-US" b="1" u="sng" dirty="0" err="1" smtClean="0"/>
              <a:t>Trib</a:t>
            </a:r>
            <a:endParaRPr lang="en-US" b="1" u="sng" dirty="0"/>
          </a:p>
        </p:txBody>
      </p:sp>
      <p:sp>
        <p:nvSpPr>
          <p:cNvPr id="3" name="Content Placeholder 2"/>
          <p:cNvSpPr>
            <a:spLocks noGrp="1"/>
          </p:cNvSpPr>
          <p:nvPr>
            <p:ph idx="1"/>
          </p:nvPr>
        </p:nvSpPr>
        <p:spPr/>
        <p:txBody>
          <a:bodyPr/>
          <a:lstStyle/>
          <a:p>
            <a:r>
              <a:rPr lang="en-US" dirty="0" smtClean="0"/>
              <a:t>Pre-conflagration Rapture</a:t>
            </a:r>
          </a:p>
          <a:p>
            <a:r>
              <a:rPr lang="en-US" dirty="0" smtClean="0"/>
              <a:t>Hints at before beginning of Millennium</a:t>
            </a:r>
          </a:p>
          <a:p>
            <a:r>
              <a:rPr lang="en-US" dirty="0" smtClean="0"/>
              <a:t>Separate Raptures, perhaps both pre-mil.</a:t>
            </a:r>
          </a:p>
          <a:p>
            <a:endParaRPr lang="en-US" dirty="0"/>
          </a:p>
        </p:txBody>
      </p:sp>
    </p:spTree>
    <p:extLst>
      <p:ext uri="{BB962C8B-B14F-4D97-AF65-F5344CB8AC3E}">
        <p14:creationId xmlns:p14="http://schemas.microsoft.com/office/powerpoint/2010/main" val="18016803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219200"/>
          </a:xfrm>
        </p:spPr>
        <p:txBody>
          <a:bodyPr>
            <a:normAutofit/>
          </a:bodyPr>
          <a:lstStyle/>
          <a:p>
            <a:r>
              <a:rPr lang="en-US" b="1" u="sng" dirty="0" smtClean="0"/>
              <a:t>Joseph Mede </a:t>
            </a:r>
            <a:r>
              <a:rPr lang="en-US" sz="3200" dirty="0" smtClean="0"/>
              <a:t>(1586-1639)</a:t>
            </a:r>
            <a:r>
              <a:rPr lang="en-US" sz="1800" dirty="0" smtClean="0"/>
              <a:t> Cambridge professor</a:t>
            </a:r>
            <a:r>
              <a:rPr lang="en-US" sz="3200" dirty="0" smtClean="0"/>
              <a:t> </a:t>
            </a:r>
            <a:br>
              <a:rPr lang="en-US" sz="3200" dirty="0" smtClean="0"/>
            </a:br>
            <a:r>
              <a:rPr lang="en-US" sz="2200" u="sng" dirty="0" smtClean="0"/>
              <a:t>pre-conflagration rapture</a:t>
            </a:r>
            <a:endParaRPr lang="en-US" sz="2200" u="sng" dirty="0"/>
          </a:p>
        </p:txBody>
      </p:sp>
      <p:sp>
        <p:nvSpPr>
          <p:cNvPr id="4" name="Content Placeholder 3"/>
          <p:cNvSpPr>
            <a:spLocks noGrp="1"/>
          </p:cNvSpPr>
          <p:nvPr>
            <p:ph sz="half" idx="2"/>
          </p:nvPr>
        </p:nvSpPr>
        <p:spPr>
          <a:xfrm>
            <a:off x="3810000" y="1371600"/>
            <a:ext cx="5181600" cy="5334000"/>
          </a:xfrm>
        </p:spPr>
        <p:txBody>
          <a:bodyPr>
            <a:normAutofit fontScale="85000" lnSpcReduction="20000"/>
          </a:bodyPr>
          <a:lstStyle/>
          <a:p>
            <a:pPr marL="0" marR="0" indent="0">
              <a:lnSpc>
                <a:spcPct val="115000"/>
              </a:lnSpc>
              <a:spcBef>
                <a:spcPts val="0"/>
              </a:spcBef>
              <a:spcAft>
                <a:spcPts val="0"/>
              </a:spcAft>
              <a:buNone/>
            </a:pPr>
            <a:r>
              <a:rPr lang="en-US" dirty="0">
                <a:solidFill>
                  <a:srgbClr val="000000"/>
                </a:solidFill>
                <a:latin typeface="Times New Roman"/>
                <a:ea typeface="Calibri"/>
              </a:rPr>
              <a:t>“After this, our gathering together unto  Christ at His coming…The saints being translated into the air…and they may be </a:t>
            </a:r>
            <a:r>
              <a:rPr lang="en-US" b="1" dirty="0">
                <a:solidFill>
                  <a:srgbClr val="000000"/>
                </a:solidFill>
                <a:latin typeface="Times New Roman"/>
                <a:ea typeface="Calibri"/>
              </a:rPr>
              <a:t>preserved during the conflagration </a:t>
            </a:r>
            <a:r>
              <a:rPr lang="en-US" dirty="0">
                <a:solidFill>
                  <a:srgbClr val="000000"/>
                </a:solidFill>
                <a:latin typeface="Times New Roman"/>
                <a:ea typeface="Calibri"/>
              </a:rPr>
              <a:t>of the earth, and the works thereof: 2 Pet. 3.10. that as Noah and his family  were preserved from the deluge by being lifted up above the waters in the ark, so should the saints </a:t>
            </a:r>
            <a:r>
              <a:rPr lang="en-US" b="1" dirty="0">
                <a:solidFill>
                  <a:srgbClr val="000000"/>
                </a:solidFill>
                <a:latin typeface="Times New Roman"/>
                <a:ea typeface="Calibri"/>
              </a:rPr>
              <a:t>at the conflagration </a:t>
            </a:r>
            <a:r>
              <a:rPr lang="en-US" dirty="0">
                <a:solidFill>
                  <a:srgbClr val="000000"/>
                </a:solidFill>
                <a:latin typeface="Times New Roman"/>
                <a:ea typeface="Calibri"/>
              </a:rPr>
              <a:t>be </a:t>
            </a:r>
            <a:r>
              <a:rPr lang="en-US" b="1" dirty="0">
                <a:solidFill>
                  <a:srgbClr val="000000"/>
                </a:solidFill>
                <a:latin typeface="Times New Roman"/>
                <a:ea typeface="Calibri"/>
              </a:rPr>
              <a:t>lifted up in the clouds</a:t>
            </a:r>
            <a:r>
              <a:rPr lang="en-US" dirty="0">
                <a:solidFill>
                  <a:srgbClr val="000000"/>
                </a:solidFill>
                <a:latin typeface="Times New Roman"/>
                <a:ea typeface="Calibri"/>
              </a:rPr>
              <a:t>, unto their ark, Christ, to be </a:t>
            </a:r>
            <a:r>
              <a:rPr lang="en-US" b="1" dirty="0">
                <a:solidFill>
                  <a:srgbClr val="000000"/>
                </a:solidFill>
                <a:latin typeface="Times New Roman"/>
                <a:ea typeface="Calibri"/>
              </a:rPr>
              <a:t>preserved there from the deluge of fire</a:t>
            </a:r>
            <a:r>
              <a:rPr lang="en-US" dirty="0">
                <a:solidFill>
                  <a:srgbClr val="000000"/>
                </a:solidFill>
                <a:latin typeface="Times New Roman"/>
                <a:ea typeface="Calibri"/>
              </a:rPr>
              <a:t>, wherein the wicked shall be consumed</a:t>
            </a:r>
            <a:r>
              <a:rPr lang="en-US" dirty="0" smtClean="0">
                <a:solidFill>
                  <a:srgbClr val="000000"/>
                </a:solidFill>
                <a:latin typeface="Times New Roman"/>
                <a:ea typeface="Calibri"/>
              </a:rPr>
              <a:t>.</a:t>
            </a:r>
          </a:p>
          <a:p>
            <a:pPr marL="0" marR="0" indent="0">
              <a:lnSpc>
                <a:spcPct val="115000"/>
              </a:lnSpc>
              <a:spcBef>
                <a:spcPts val="0"/>
              </a:spcBef>
              <a:spcAft>
                <a:spcPts val="0"/>
              </a:spcAft>
              <a:buNone/>
            </a:pPr>
            <a:endParaRPr lang="en-US" sz="1200" dirty="0" smtClean="0">
              <a:effectLst/>
              <a:latin typeface="Times New Roman"/>
              <a:ea typeface="Times New Roman"/>
            </a:endParaRPr>
          </a:p>
          <a:p>
            <a:pPr lvl="0">
              <a:spcBef>
                <a:spcPts val="0"/>
              </a:spcBef>
              <a:buFont typeface="Arial"/>
              <a:buChar char="•"/>
              <a:tabLst>
                <a:tab pos="457200" algn="l"/>
              </a:tabLst>
            </a:pPr>
            <a:r>
              <a:rPr lang="en-US" sz="1800" dirty="0">
                <a:solidFill>
                  <a:srgbClr val="000000"/>
                </a:solidFill>
                <a:ea typeface="Calibri"/>
                <a:cs typeface="Times New Roman"/>
              </a:rPr>
              <a:t>Mede, </a:t>
            </a:r>
            <a:r>
              <a:rPr lang="en-US" sz="1800" i="1" dirty="0">
                <a:solidFill>
                  <a:srgbClr val="000000"/>
                </a:solidFill>
                <a:ea typeface="Calibri"/>
                <a:cs typeface="Times New Roman"/>
              </a:rPr>
              <a:t>Works</a:t>
            </a:r>
            <a:r>
              <a:rPr lang="en-US" sz="1800" dirty="0">
                <a:solidFill>
                  <a:srgbClr val="000000"/>
                </a:solidFill>
                <a:ea typeface="Calibri"/>
                <a:cs typeface="Times New Roman"/>
              </a:rPr>
              <a:t>, III, 611. [Cited in H. Orton Wiley; </a:t>
            </a:r>
            <a:r>
              <a:rPr lang="en-US" sz="1800" i="1" dirty="0">
                <a:solidFill>
                  <a:srgbClr val="000000"/>
                </a:solidFill>
                <a:ea typeface="Calibri"/>
                <a:cs typeface="Times New Roman"/>
              </a:rPr>
              <a:t>Christian </a:t>
            </a:r>
            <a:r>
              <a:rPr lang="en-US" sz="1800" i="1" dirty="0" smtClean="0">
                <a:solidFill>
                  <a:srgbClr val="000000"/>
                </a:solidFill>
                <a:ea typeface="Calibri"/>
                <a:cs typeface="Times New Roman"/>
              </a:rPr>
              <a:t>Theology</a:t>
            </a:r>
            <a:r>
              <a:rPr lang="en-US" sz="1800" dirty="0" smtClean="0">
                <a:solidFill>
                  <a:srgbClr val="000000"/>
                </a:solidFill>
                <a:ea typeface="Calibri"/>
                <a:cs typeface="Times New Roman"/>
              </a:rPr>
              <a:t> </a:t>
            </a:r>
            <a:r>
              <a:rPr lang="en-US" sz="1800" dirty="0">
                <a:solidFill>
                  <a:srgbClr val="000000"/>
                </a:solidFill>
                <a:ea typeface="Calibri"/>
                <a:cs typeface="Times New Roman"/>
              </a:rPr>
              <a:t>(Nazarene </a:t>
            </a:r>
            <a:r>
              <a:rPr lang="en-US" sz="1800" dirty="0" smtClean="0">
                <a:solidFill>
                  <a:srgbClr val="000000"/>
                </a:solidFill>
                <a:ea typeface="Calibri"/>
                <a:cs typeface="Times New Roman"/>
              </a:rPr>
              <a:t>Publishing, </a:t>
            </a:r>
            <a:r>
              <a:rPr lang="en-US" sz="1800" dirty="0">
                <a:solidFill>
                  <a:srgbClr val="000000"/>
                </a:solidFill>
                <a:ea typeface="Calibri"/>
                <a:cs typeface="Times New Roman"/>
              </a:rPr>
              <a:t>1940); also cited by Thomas Ice, “The History of the Doctrine of the Rapture</a:t>
            </a:r>
            <a:r>
              <a:rPr lang="en-US" sz="1800" dirty="0" smtClean="0">
                <a:solidFill>
                  <a:srgbClr val="000000"/>
                </a:solidFill>
                <a:ea typeface="Calibri"/>
                <a:cs typeface="Times New Roman"/>
              </a:rPr>
              <a:t>” </a:t>
            </a:r>
            <a:endParaRPr lang="en-US" sz="1400" dirty="0">
              <a:ea typeface="Calibri"/>
              <a:cs typeface="Times New Roman"/>
            </a:endParaRPr>
          </a:p>
        </p:txBody>
      </p:sp>
      <p:pic>
        <p:nvPicPr>
          <p:cNvPr id="5" name="Content Placeholder 4"/>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1" y="1447800"/>
            <a:ext cx="3733800" cy="4724400"/>
          </a:xfrm>
          <a:prstGeom prst="rect">
            <a:avLst/>
          </a:prstGeom>
        </p:spPr>
      </p:pic>
    </p:spTree>
    <p:extLst>
      <p:ext uri="{BB962C8B-B14F-4D97-AF65-F5344CB8AC3E}">
        <p14:creationId xmlns:p14="http://schemas.microsoft.com/office/powerpoint/2010/main" val="123274222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85800"/>
          </a:xfrm>
        </p:spPr>
        <p:txBody>
          <a:bodyPr>
            <a:normAutofit/>
          </a:bodyPr>
          <a:lstStyle/>
          <a:p>
            <a:r>
              <a:rPr lang="en-US" sz="3200" b="1" u="sng" dirty="0" smtClean="0"/>
              <a:t>T.M.’s </a:t>
            </a:r>
            <a:r>
              <a:rPr lang="en-US" sz="3200" b="1" i="1" u="sng" dirty="0" smtClean="0"/>
              <a:t>Treatise of the New Heavens and New Earth</a:t>
            </a:r>
            <a:endParaRPr lang="en-US" sz="3200" b="1" u="sng" dirty="0"/>
          </a:p>
        </p:txBody>
      </p:sp>
      <p:sp>
        <p:nvSpPr>
          <p:cNvPr id="3" name="Content Placeholder 2"/>
          <p:cNvSpPr>
            <a:spLocks noGrp="1"/>
          </p:cNvSpPr>
          <p:nvPr>
            <p:ph idx="1"/>
          </p:nvPr>
        </p:nvSpPr>
        <p:spPr>
          <a:xfrm>
            <a:off x="152400" y="914400"/>
            <a:ext cx="8839200" cy="5715000"/>
          </a:xfrm>
        </p:spPr>
        <p:txBody>
          <a:bodyPr>
            <a:normAutofit fontScale="25000" lnSpcReduction="20000"/>
          </a:bodyPr>
          <a:lstStyle/>
          <a:p>
            <a:pPr marL="0" marR="0" indent="0">
              <a:lnSpc>
                <a:spcPct val="150000"/>
              </a:lnSpc>
              <a:spcBef>
                <a:spcPts val="0"/>
              </a:spcBef>
              <a:spcAft>
                <a:spcPts val="0"/>
              </a:spcAft>
              <a:buNone/>
            </a:pPr>
            <a:r>
              <a:rPr lang="en-US" sz="8000" u="sng" dirty="0">
                <a:latin typeface="Times New Roman"/>
                <a:ea typeface="Calibri"/>
                <a:cs typeface="Times New Roman"/>
              </a:rPr>
              <a:t>In 1680 T.M. </a:t>
            </a:r>
            <a:r>
              <a:rPr lang="en-US" sz="7600" u="sng" dirty="0" smtClean="0">
                <a:latin typeface="Times New Roman"/>
                <a:ea typeface="Calibri"/>
                <a:cs typeface="Times New Roman"/>
              </a:rPr>
              <a:t>tied </a:t>
            </a:r>
            <a:r>
              <a:rPr lang="en-US" sz="7600" u="sng" dirty="0">
                <a:latin typeface="Times New Roman"/>
                <a:ea typeface="Calibri"/>
                <a:cs typeface="Times New Roman"/>
              </a:rPr>
              <a:t>the calling of the Jews to the rapture, </a:t>
            </a:r>
            <a:r>
              <a:rPr lang="en-US" sz="7600" u="sng" dirty="0" smtClean="0">
                <a:latin typeface="Times New Roman"/>
                <a:ea typeface="Calibri"/>
                <a:cs typeface="Times New Roman"/>
              </a:rPr>
              <a:t>both preceding the </a:t>
            </a:r>
            <a:r>
              <a:rPr lang="en-US" sz="7600" u="sng" dirty="0">
                <a:latin typeface="Times New Roman"/>
                <a:ea typeface="Calibri"/>
                <a:cs typeface="Times New Roman"/>
              </a:rPr>
              <a:t>conflagration: </a:t>
            </a:r>
            <a:endParaRPr lang="en-US" sz="7600" u="sng" dirty="0">
              <a:ea typeface="Calibri"/>
              <a:cs typeface="Times New Roman"/>
            </a:endParaRPr>
          </a:p>
          <a:p>
            <a:pPr marL="0" marR="822960" indent="0">
              <a:lnSpc>
                <a:spcPct val="115000"/>
              </a:lnSpc>
              <a:spcBef>
                <a:spcPts val="0"/>
              </a:spcBef>
              <a:spcAft>
                <a:spcPts val="0"/>
              </a:spcAft>
              <a:buNone/>
            </a:pPr>
            <a:r>
              <a:rPr lang="en-US" sz="7600" dirty="0" smtClean="0">
                <a:latin typeface="Times New Roman"/>
                <a:ea typeface="Calibri"/>
                <a:cs typeface="Times New Roman"/>
              </a:rPr>
              <a:t>      </a:t>
            </a:r>
            <a:r>
              <a:rPr lang="en-US" sz="8000" dirty="0" smtClean="0">
                <a:latin typeface="Times New Roman"/>
                <a:ea typeface="Calibri"/>
                <a:cs typeface="Times New Roman"/>
              </a:rPr>
              <a:t>“first </a:t>
            </a:r>
            <a:r>
              <a:rPr lang="en-US" sz="8000" dirty="0">
                <a:latin typeface="Times New Roman"/>
                <a:ea typeface="Calibri"/>
                <a:cs typeface="Times New Roman"/>
              </a:rPr>
              <a:t>Christ appears, then the Tribes mourn at the sight of him; </a:t>
            </a:r>
            <a:r>
              <a:rPr lang="en-US" sz="8000" dirty="0" smtClean="0">
                <a:latin typeface="Times New Roman"/>
                <a:ea typeface="Calibri"/>
                <a:cs typeface="Times New Roman"/>
              </a:rPr>
              <a:t>then the </a:t>
            </a:r>
          </a:p>
          <a:p>
            <a:pPr marL="0" marR="822960" indent="0">
              <a:lnSpc>
                <a:spcPct val="115000"/>
              </a:lnSpc>
              <a:spcBef>
                <a:spcPts val="0"/>
              </a:spcBef>
              <a:spcAft>
                <a:spcPts val="0"/>
              </a:spcAft>
              <a:buNone/>
            </a:pPr>
            <a:r>
              <a:rPr lang="en-US" sz="8000" dirty="0" smtClean="0">
                <a:latin typeface="Times New Roman"/>
                <a:ea typeface="Calibri"/>
                <a:cs typeface="Times New Roman"/>
              </a:rPr>
              <a:t>         dead </a:t>
            </a:r>
            <a:r>
              <a:rPr lang="en-US" sz="8000" dirty="0">
                <a:latin typeface="Times New Roman"/>
                <a:ea typeface="Calibri"/>
                <a:cs typeface="Times New Roman"/>
              </a:rPr>
              <a:t>are </a:t>
            </a:r>
            <a:r>
              <a:rPr lang="en-US" sz="8000" dirty="0" smtClean="0">
                <a:latin typeface="Times New Roman"/>
                <a:ea typeface="Calibri"/>
                <a:cs typeface="Times New Roman"/>
              </a:rPr>
              <a:t>raised</a:t>
            </a:r>
            <a:r>
              <a:rPr lang="en-US" sz="8000" dirty="0">
                <a:latin typeface="Times New Roman"/>
                <a:ea typeface="Calibri"/>
                <a:cs typeface="Times New Roman"/>
              </a:rPr>
              <a:t>, then the living saints are changed, then all (of them)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caught </a:t>
            </a:r>
            <a:r>
              <a:rPr lang="en-US" sz="8000" dirty="0">
                <a:latin typeface="Times New Roman"/>
                <a:ea typeface="Calibri"/>
                <a:cs typeface="Times New Roman"/>
              </a:rPr>
              <a:t>up to the </a:t>
            </a:r>
            <a:r>
              <a:rPr lang="en-US" sz="8000" dirty="0" smtClean="0">
                <a:latin typeface="Times New Roman"/>
                <a:ea typeface="Calibri"/>
                <a:cs typeface="Times New Roman"/>
              </a:rPr>
              <a:t>Lord in </a:t>
            </a:r>
            <a:r>
              <a:rPr lang="en-US" sz="8000" dirty="0">
                <a:latin typeface="Times New Roman"/>
                <a:ea typeface="Calibri"/>
                <a:cs typeface="Times New Roman"/>
              </a:rPr>
              <a:t>the air; then the Earth is to be burnt up, &amp;c.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then </a:t>
            </a:r>
            <a:r>
              <a:rPr lang="en-US" sz="8000" dirty="0">
                <a:latin typeface="Times New Roman"/>
                <a:ea typeface="Calibri"/>
                <a:cs typeface="Times New Roman"/>
              </a:rPr>
              <a:t>begins the Judgment…for the </a:t>
            </a:r>
            <a:r>
              <a:rPr lang="en-US" sz="8000" dirty="0" smtClean="0">
                <a:latin typeface="Times New Roman"/>
                <a:ea typeface="Calibri"/>
                <a:cs typeface="Times New Roman"/>
              </a:rPr>
              <a:t>Dead </a:t>
            </a:r>
            <a:r>
              <a:rPr lang="en-US" sz="8000" dirty="0">
                <a:latin typeface="Times New Roman"/>
                <a:ea typeface="Calibri"/>
                <a:cs typeface="Times New Roman"/>
              </a:rPr>
              <a:t>Saints are raised by a Word,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quickly</a:t>
            </a:r>
            <a:r>
              <a:rPr lang="en-US" sz="8000" dirty="0">
                <a:latin typeface="Times New Roman"/>
                <a:ea typeface="Calibri"/>
                <a:cs typeface="Times New Roman"/>
              </a:rPr>
              <a:t>, and the living Saints changed in the </a:t>
            </a:r>
            <a:r>
              <a:rPr lang="en-US" sz="8000" dirty="0" smtClean="0">
                <a:latin typeface="Times New Roman"/>
                <a:ea typeface="Calibri"/>
                <a:cs typeface="Times New Roman"/>
              </a:rPr>
              <a:t>twinkling </a:t>
            </a:r>
            <a:r>
              <a:rPr lang="en-US" sz="8000" dirty="0">
                <a:latin typeface="Times New Roman"/>
                <a:ea typeface="Calibri"/>
                <a:cs typeface="Times New Roman"/>
              </a:rPr>
              <a:t>of an eye</a:t>
            </a:r>
            <a:r>
              <a:rPr lang="en-US" sz="8000" dirty="0" smtClean="0">
                <a:latin typeface="Times New Roman"/>
                <a:ea typeface="Calibri"/>
                <a:cs typeface="Times New Roman"/>
              </a:rPr>
              <a:t>.”</a:t>
            </a:r>
          </a:p>
          <a:p>
            <a:pPr marL="0" marR="822960" indent="0">
              <a:lnSpc>
                <a:spcPct val="115000"/>
              </a:lnSpc>
              <a:spcBef>
                <a:spcPts val="0"/>
              </a:spcBef>
              <a:spcAft>
                <a:spcPts val="0"/>
              </a:spcAft>
              <a:buNone/>
            </a:pPr>
            <a:endParaRPr lang="en-US" sz="3600" dirty="0">
              <a:ea typeface="Calibri"/>
              <a:cs typeface="Times New Roman"/>
            </a:endParaRPr>
          </a:p>
          <a:p>
            <a:pPr marL="0" marR="0" indent="0">
              <a:lnSpc>
                <a:spcPct val="150000"/>
              </a:lnSpc>
              <a:spcBef>
                <a:spcPts val="0"/>
              </a:spcBef>
              <a:spcAft>
                <a:spcPts val="0"/>
              </a:spcAft>
              <a:buNone/>
            </a:pPr>
            <a:r>
              <a:rPr lang="en-US" sz="8000" u="sng" dirty="0" smtClean="0">
                <a:latin typeface="Times New Roman"/>
                <a:ea typeface="Calibri"/>
                <a:cs typeface="Times New Roman"/>
              </a:rPr>
              <a:t>He </a:t>
            </a:r>
            <a:r>
              <a:rPr lang="en-US" sz="8000" u="sng" dirty="0">
                <a:latin typeface="Times New Roman"/>
                <a:ea typeface="Calibri"/>
                <a:cs typeface="Times New Roman"/>
              </a:rPr>
              <a:t>distinguished between </a:t>
            </a:r>
            <a:r>
              <a:rPr lang="en-US" sz="7600" u="sng" dirty="0">
                <a:latin typeface="Times New Roman"/>
                <a:ea typeface="Calibri"/>
                <a:cs typeface="Times New Roman"/>
              </a:rPr>
              <a:t>this event and the </a:t>
            </a:r>
            <a:r>
              <a:rPr lang="en-US" sz="7600" u="sng" dirty="0" smtClean="0">
                <a:latin typeface="Times New Roman"/>
                <a:ea typeface="Calibri"/>
                <a:cs typeface="Times New Roman"/>
              </a:rPr>
              <a:t>later resurrection </a:t>
            </a:r>
            <a:r>
              <a:rPr lang="en-US" sz="7600" u="sng" dirty="0">
                <a:latin typeface="Times New Roman"/>
                <a:ea typeface="Calibri"/>
                <a:cs typeface="Times New Roman"/>
              </a:rPr>
              <a:t>of humanity to judgment:</a:t>
            </a:r>
            <a:r>
              <a:rPr lang="en-US" sz="7600" dirty="0">
                <a:latin typeface="Times New Roman"/>
                <a:ea typeface="Calibri"/>
                <a:cs typeface="Times New Roman"/>
              </a:rPr>
              <a:t> </a:t>
            </a:r>
            <a:endParaRPr lang="en-US" sz="7600" dirty="0">
              <a:ea typeface="Calibri"/>
              <a:cs typeface="Times New Roman"/>
            </a:endParaRPr>
          </a:p>
          <a:p>
            <a:pPr marL="0" marR="822960" indent="0">
              <a:lnSpc>
                <a:spcPct val="115000"/>
              </a:lnSpc>
              <a:spcBef>
                <a:spcPts val="0"/>
              </a:spcBef>
              <a:spcAft>
                <a:spcPts val="0"/>
              </a:spcAft>
              <a:buNone/>
            </a:pPr>
            <a:r>
              <a:rPr lang="en-US" sz="8000" dirty="0">
                <a:latin typeface="Times New Roman"/>
                <a:ea typeface="Calibri"/>
                <a:cs typeface="Times New Roman"/>
              </a:rPr>
              <a:t> </a:t>
            </a:r>
            <a:r>
              <a:rPr lang="en-US" sz="8000" dirty="0" smtClean="0">
                <a:latin typeface="Times New Roman"/>
                <a:ea typeface="Calibri"/>
                <a:cs typeface="Times New Roman"/>
              </a:rPr>
              <a:t>        “the </a:t>
            </a:r>
            <a:r>
              <a:rPr lang="en-US" sz="8000" dirty="0">
                <a:latin typeface="Times New Roman"/>
                <a:ea typeface="Calibri"/>
                <a:cs typeface="Times New Roman"/>
              </a:rPr>
              <a:t>bodily Resurrection…at the last day, the Saints, and none but,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they shall be raised </a:t>
            </a:r>
            <a:r>
              <a:rPr lang="en-US" sz="8000" dirty="0">
                <a:latin typeface="Times New Roman"/>
                <a:ea typeface="Calibri"/>
                <a:cs typeface="Times New Roman"/>
              </a:rPr>
              <a:t>first…None but the faithful then living shall </a:t>
            </a:r>
            <a:r>
              <a:rPr lang="en-US" sz="8000" dirty="0" smtClean="0">
                <a:latin typeface="Times New Roman"/>
                <a:ea typeface="Calibri"/>
                <a:cs typeface="Times New Roman"/>
              </a:rPr>
              <a:t>be </a:t>
            </a:r>
          </a:p>
          <a:p>
            <a:pPr marL="0" marR="822960" indent="0">
              <a:lnSpc>
                <a:spcPct val="115000"/>
              </a:lnSpc>
              <a:spcBef>
                <a:spcPts val="0"/>
              </a:spcBef>
              <a:spcAft>
                <a:spcPts val="0"/>
              </a:spcAft>
              <a:buNone/>
            </a:pPr>
            <a:r>
              <a:rPr lang="en-US" sz="8000" dirty="0" smtClean="0">
                <a:latin typeface="Times New Roman"/>
                <a:ea typeface="Calibri"/>
                <a:cs typeface="Times New Roman"/>
              </a:rPr>
              <a:t>         spiritually </a:t>
            </a:r>
            <a:r>
              <a:rPr lang="en-US" sz="8000" dirty="0" err="1" smtClean="0">
                <a:latin typeface="Times New Roman"/>
                <a:ea typeface="Calibri"/>
                <a:cs typeface="Times New Roman"/>
              </a:rPr>
              <a:t>Reviv’d</a:t>
            </a:r>
            <a:r>
              <a:rPr lang="en-US" sz="8000" dirty="0" smtClean="0">
                <a:latin typeface="Times New Roman"/>
                <a:ea typeface="Calibri"/>
                <a:cs typeface="Times New Roman"/>
              </a:rPr>
              <a:t> </a:t>
            </a:r>
            <a:r>
              <a:rPr lang="en-US" sz="8000" dirty="0">
                <a:latin typeface="Times New Roman"/>
                <a:ea typeface="Calibri"/>
                <a:cs typeface="Times New Roman"/>
              </a:rPr>
              <a:t>to reign </a:t>
            </a:r>
            <a:r>
              <a:rPr lang="en-US" sz="8000" dirty="0" smtClean="0">
                <a:latin typeface="Times New Roman"/>
                <a:ea typeface="Calibri"/>
                <a:cs typeface="Times New Roman"/>
              </a:rPr>
              <a:t>with </a:t>
            </a:r>
            <a:r>
              <a:rPr lang="en-US" sz="8000" dirty="0">
                <a:latin typeface="Times New Roman"/>
                <a:ea typeface="Calibri"/>
                <a:cs typeface="Times New Roman"/>
              </a:rPr>
              <a:t>Christ (spiritually) a Thousand Years,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and </a:t>
            </a:r>
            <a:r>
              <a:rPr lang="en-US" sz="8000" dirty="0">
                <a:latin typeface="Times New Roman"/>
                <a:ea typeface="Calibri"/>
                <a:cs typeface="Times New Roman"/>
              </a:rPr>
              <a:t>the rest of </a:t>
            </a:r>
            <a:r>
              <a:rPr lang="en-US" sz="8000" dirty="0" smtClean="0">
                <a:latin typeface="Times New Roman"/>
                <a:ea typeface="Calibri"/>
                <a:cs typeface="Times New Roman"/>
              </a:rPr>
              <a:t>the </a:t>
            </a:r>
            <a:r>
              <a:rPr lang="en-US" sz="8000" dirty="0">
                <a:latin typeface="Times New Roman"/>
                <a:ea typeface="Calibri"/>
                <a:cs typeface="Times New Roman"/>
              </a:rPr>
              <a:t>Dead lived not again </a:t>
            </a:r>
            <a:r>
              <a:rPr lang="en-US" sz="8000" dirty="0" smtClean="0">
                <a:latin typeface="Times New Roman"/>
                <a:ea typeface="Calibri"/>
                <a:cs typeface="Times New Roman"/>
              </a:rPr>
              <a:t>till </a:t>
            </a:r>
            <a:r>
              <a:rPr lang="en-US" sz="8000" dirty="0">
                <a:latin typeface="Times New Roman"/>
                <a:ea typeface="Calibri"/>
                <a:cs typeface="Times New Roman"/>
              </a:rPr>
              <a:t>afterwards. And this is the </a:t>
            </a:r>
            <a:endParaRPr lang="en-US" sz="8000" dirty="0" smtClean="0">
              <a:latin typeface="Times New Roman"/>
              <a:ea typeface="Calibri"/>
              <a:cs typeface="Times New Roman"/>
            </a:endParaRPr>
          </a:p>
          <a:p>
            <a:pPr marL="0" marR="822960" indent="0">
              <a:lnSpc>
                <a:spcPct val="115000"/>
              </a:lnSpc>
              <a:spcBef>
                <a:spcPts val="0"/>
              </a:spcBef>
              <a:spcAft>
                <a:spcPts val="0"/>
              </a:spcAft>
              <a:buNone/>
            </a:pPr>
            <a:r>
              <a:rPr lang="en-US" sz="8000" dirty="0" smtClean="0">
                <a:latin typeface="Times New Roman"/>
                <a:ea typeface="Calibri"/>
                <a:cs typeface="Times New Roman"/>
              </a:rPr>
              <a:t>         first </a:t>
            </a:r>
            <a:r>
              <a:rPr lang="en-US" sz="8000" dirty="0">
                <a:latin typeface="Times New Roman"/>
                <a:ea typeface="Calibri"/>
                <a:cs typeface="Times New Roman"/>
              </a:rPr>
              <a:t>Resurrection</a:t>
            </a:r>
            <a:r>
              <a:rPr lang="en-US" sz="8000" dirty="0" smtClean="0">
                <a:latin typeface="Times New Roman"/>
                <a:ea typeface="Calibri"/>
                <a:cs typeface="Times New Roman"/>
              </a:rPr>
              <a:t>.”</a:t>
            </a:r>
          </a:p>
          <a:p>
            <a:pPr marL="0" marR="822960" indent="0">
              <a:lnSpc>
                <a:spcPct val="115000"/>
              </a:lnSpc>
              <a:spcBef>
                <a:spcPts val="0"/>
              </a:spcBef>
              <a:spcAft>
                <a:spcPts val="0"/>
              </a:spcAft>
              <a:buNone/>
            </a:pPr>
            <a:endParaRPr lang="en-US" sz="3600" dirty="0">
              <a:ea typeface="Calibri"/>
              <a:cs typeface="Times New Roman"/>
            </a:endParaRPr>
          </a:p>
          <a:p>
            <a:pPr marL="0" marR="0" indent="0">
              <a:lnSpc>
                <a:spcPct val="115000"/>
              </a:lnSpc>
              <a:spcBef>
                <a:spcPts val="0"/>
              </a:spcBef>
              <a:spcAft>
                <a:spcPts val="0"/>
              </a:spcAft>
              <a:buNone/>
            </a:pPr>
            <a:r>
              <a:rPr lang="en-US" sz="8000" u="sng" dirty="0">
                <a:solidFill>
                  <a:srgbClr val="000000"/>
                </a:solidFill>
                <a:latin typeface="Times New Roman"/>
                <a:ea typeface="Calibri"/>
              </a:rPr>
              <a:t>He </a:t>
            </a:r>
            <a:r>
              <a:rPr lang="en-US" sz="8000" u="sng" dirty="0" smtClean="0">
                <a:solidFill>
                  <a:srgbClr val="000000"/>
                </a:solidFill>
                <a:latin typeface="Times New Roman"/>
                <a:ea typeface="Calibri"/>
              </a:rPr>
              <a:t>equated </a:t>
            </a:r>
            <a:r>
              <a:rPr lang="en-US" sz="8000" u="sng" dirty="0">
                <a:solidFill>
                  <a:srgbClr val="000000"/>
                </a:solidFill>
                <a:latin typeface="Times New Roman"/>
                <a:ea typeface="Calibri"/>
              </a:rPr>
              <a:t>the rapture </a:t>
            </a:r>
            <a:r>
              <a:rPr lang="en-US" sz="8000" u="sng" dirty="0" smtClean="0">
                <a:solidFill>
                  <a:srgbClr val="000000"/>
                </a:solidFill>
                <a:latin typeface="Times New Roman"/>
                <a:ea typeface="Calibri"/>
              </a:rPr>
              <a:t>to </a:t>
            </a:r>
            <a:r>
              <a:rPr lang="en-US" sz="8000" u="sng" dirty="0">
                <a:solidFill>
                  <a:srgbClr val="000000"/>
                </a:solidFill>
                <a:latin typeface="Times New Roman"/>
                <a:ea typeface="Calibri"/>
              </a:rPr>
              <a:t>the rescue of Noah and </a:t>
            </a:r>
            <a:r>
              <a:rPr lang="en-US" sz="8000" u="sng" dirty="0" smtClean="0">
                <a:solidFill>
                  <a:srgbClr val="000000"/>
                </a:solidFill>
                <a:latin typeface="Times New Roman"/>
                <a:ea typeface="Calibri"/>
              </a:rPr>
              <a:t>Lot before their catastrophes: </a:t>
            </a:r>
          </a:p>
          <a:p>
            <a:pPr marL="0" marR="0" indent="0">
              <a:lnSpc>
                <a:spcPct val="115000"/>
              </a:lnSpc>
              <a:spcBef>
                <a:spcPts val="0"/>
              </a:spcBef>
              <a:spcAft>
                <a:spcPts val="0"/>
              </a:spcAft>
              <a:buNone/>
            </a:pPr>
            <a:endParaRPr lang="en-US" sz="2000" dirty="0">
              <a:latin typeface="Times New Roman"/>
              <a:ea typeface="Times New Roman"/>
            </a:endParaRPr>
          </a:p>
          <a:p>
            <a:pPr marL="0" marR="0" indent="0">
              <a:spcBef>
                <a:spcPts val="0"/>
              </a:spcBef>
              <a:spcAft>
                <a:spcPts val="0"/>
              </a:spcAft>
              <a:buNone/>
            </a:pPr>
            <a:r>
              <a:rPr lang="en-US" sz="8000" dirty="0" smtClean="0">
                <a:solidFill>
                  <a:srgbClr val="000000"/>
                </a:solidFill>
                <a:latin typeface="Times New Roman"/>
                <a:ea typeface="Calibri"/>
              </a:rPr>
              <a:t>         “The </a:t>
            </a:r>
            <a:r>
              <a:rPr lang="en-US" sz="8000" dirty="0">
                <a:solidFill>
                  <a:srgbClr val="000000"/>
                </a:solidFill>
                <a:latin typeface="Times New Roman"/>
                <a:ea typeface="Calibri"/>
              </a:rPr>
              <a:t>Righteous being caught up before; as Noah and Lot were taken </a:t>
            </a:r>
            <a:endParaRPr lang="en-US" sz="8000" dirty="0">
              <a:latin typeface="Times New Roman"/>
              <a:ea typeface="Times New Roman"/>
            </a:endParaRPr>
          </a:p>
          <a:p>
            <a:pPr marL="0" marR="0" indent="0">
              <a:spcBef>
                <a:spcPts val="0"/>
              </a:spcBef>
              <a:spcAft>
                <a:spcPts val="0"/>
              </a:spcAft>
              <a:buNone/>
            </a:pPr>
            <a:r>
              <a:rPr lang="en-US" sz="8000" dirty="0" smtClean="0">
                <a:solidFill>
                  <a:srgbClr val="000000"/>
                </a:solidFill>
                <a:latin typeface="Times New Roman"/>
                <a:ea typeface="Calibri"/>
              </a:rPr>
              <a:t>         out </a:t>
            </a:r>
            <a:r>
              <a:rPr lang="en-US" sz="8000" dirty="0">
                <a:solidFill>
                  <a:srgbClr val="000000"/>
                </a:solidFill>
                <a:latin typeface="Times New Roman"/>
                <a:ea typeface="Calibri"/>
              </a:rPr>
              <a:t>of the places to be destroyed</a:t>
            </a:r>
            <a:r>
              <a:rPr lang="en-US" sz="8000" dirty="0" smtClean="0">
                <a:solidFill>
                  <a:srgbClr val="000000"/>
                </a:solidFill>
                <a:latin typeface="Times New Roman"/>
                <a:ea typeface="Calibri"/>
              </a:rPr>
              <a:t>.”</a:t>
            </a:r>
            <a:endParaRPr lang="en-US" sz="8000" dirty="0">
              <a:ea typeface="Calibri"/>
              <a:cs typeface="Times New Roman"/>
            </a:endParaRPr>
          </a:p>
          <a:p>
            <a:pPr marL="0" marR="0" indent="0">
              <a:lnSpc>
                <a:spcPct val="150000"/>
              </a:lnSpc>
              <a:spcBef>
                <a:spcPts val="0"/>
              </a:spcBef>
              <a:spcAft>
                <a:spcPts val="0"/>
              </a:spcAft>
              <a:buNone/>
            </a:pPr>
            <a:endParaRPr lang="en-US" sz="3600" dirty="0">
              <a:ea typeface="Calibri"/>
              <a:cs typeface="Times New Roman"/>
            </a:endParaRPr>
          </a:p>
          <a:p>
            <a:pPr marL="0" marR="0" indent="0">
              <a:spcBef>
                <a:spcPts val="0"/>
              </a:spcBef>
              <a:spcAft>
                <a:spcPts val="0"/>
              </a:spcAft>
              <a:buNone/>
            </a:pPr>
            <a:r>
              <a:rPr lang="en-US" sz="6000" i="1" dirty="0" smtClean="0">
                <a:ea typeface="Calibri"/>
                <a:cs typeface="Times New Roman"/>
              </a:rPr>
              <a:t>Treatise </a:t>
            </a:r>
            <a:r>
              <a:rPr lang="en-US" sz="6000" i="1" dirty="0">
                <a:ea typeface="Calibri"/>
                <a:cs typeface="Times New Roman"/>
              </a:rPr>
              <a:t>of the New Heavens and the New Earth. Proved to be Perpetual and </a:t>
            </a:r>
            <a:r>
              <a:rPr lang="en-US" sz="6000" i="1" dirty="0" smtClean="0">
                <a:ea typeface="Calibri"/>
                <a:cs typeface="Times New Roman"/>
              </a:rPr>
              <a:t>Eternal</a:t>
            </a:r>
            <a:r>
              <a:rPr lang="en-US" sz="6000" i="1" dirty="0">
                <a:ea typeface="Calibri"/>
                <a:cs typeface="Times New Roman"/>
              </a:rPr>
              <a:t> </a:t>
            </a:r>
            <a:r>
              <a:rPr lang="en-US" sz="6000" dirty="0" smtClean="0">
                <a:ea typeface="Calibri"/>
                <a:cs typeface="Times New Roman"/>
              </a:rPr>
              <a:t>(London,1680), 4,7,10.</a:t>
            </a:r>
            <a:endParaRPr lang="en-US" sz="6000" dirty="0">
              <a:ea typeface="Calibri"/>
              <a:cs typeface="Times New Roman"/>
            </a:endParaRPr>
          </a:p>
        </p:txBody>
      </p:sp>
    </p:spTree>
    <p:extLst>
      <p:ext uri="{BB962C8B-B14F-4D97-AF65-F5344CB8AC3E}">
        <p14:creationId xmlns:p14="http://schemas.microsoft.com/office/powerpoint/2010/main" val="25838166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990600"/>
          </a:xfrm>
        </p:spPr>
        <p:txBody>
          <a:bodyPr>
            <a:normAutofit/>
          </a:bodyPr>
          <a:lstStyle/>
          <a:p>
            <a:pPr marL="342900" lvl="0" indent="-342900">
              <a:spcBef>
                <a:spcPct val="20000"/>
              </a:spcBef>
            </a:pPr>
            <a:r>
              <a:rPr lang="en-US" sz="3400" b="1" u="sng" dirty="0" smtClean="0"/>
              <a:t>Benjamin </a:t>
            </a:r>
            <a:r>
              <a:rPr lang="en-US" sz="3400" b="1" u="sng" dirty="0" err="1" smtClean="0"/>
              <a:t>Keach</a:t>
            </a:r>
            <a:r>
              <a:rPr lang="en-US" sz="3400" dirty="0" smtClean="0"/>
              <a:t> </a:t>
            </a:r>
            <a:r>
              <a:rPr lang="en-US" sz="2700" dirty="0" smtClean="0">
                <a:solidFill>
                  <a:prstClr val="black"/>
                </a:solidFill>
                <a:ea typeface="+mn-ea"/>
                <a:cs typeface="+mn-cs"/>
              </a:rPr>
              <a:t>(1640-1704) </a:t>
            </a:r>
            <a:r>
              <a:rPr lang="en-US" sz="2200" dirty="0" smtClean="0">
                <a:solidFill>
                  <a:prstClr val="black"/>
                </a:solidFill>
                <a:ea typeface="+mn-ea"/>
                <a:cs typeface="+mn-cs"/>
              </a:rPr>
              <a:t>pastored church of Gill </a:t>
            </a:r>
            <a:r>
              <a:rPr lang="en-US" sz="2200" dirty="0">
                <a:solidFill>
                  <a:prstClr val="black"/>
                </a:solidFill>
                <a:ea typeface="+mn-ea"/>
                <a:cs typeface="+mn-cs"/>
              </a:rPr>
              <a:t>&amp; </a:t>
            </a:r>
            <a:r>
              <a:rPr lang="en-US" sz="2200" dirty="0" smtClean="0">
                <a:solidFill>
                  <a:prstClr val="black"/>
                </a:solidFill>
                <a:ea typeface="+mn-ea"/>
                <a:cs typeface="+mn-cs"/>
              </a:rPr>
              <a:t>Spurgeon</a:t>
            </a:r>
            <a:endParaRPr lang="en-US" sz="2200" dirty="0"/>
          </a:p>
        </p:txBody>
      </p:sp>
      <p:sp>
        <p:nvSpPr>
          <p:cNvPr id="4" name="Content Placeholder 3"/>
          <p:cNvSpPr>
            <a:spLocks noGrp="1"/>
          </p:cNvSpPr>
          <p:nvPr>
            <p:ph sz="half" idx="2"/>
          </p:nvPr>
        </p:nvSpPr>
        <p:spPr>
          <a:xfrm>
            <a:off x="4343400" y="1219200"/>
            <a:ext cx="4648200" cy="5334000"/>
          </a:xfrm>
        </p:spPr>
        <p:txBody>
          <a:bodyPr>
            <a:normAutofit/>
          </a:bodyPr>
          <a:lstStyle/>
          <a:p>
            <a:pPr marL="0" lvl="0" indent="0">
              <a:buNone/>
            </a:pPr>
            <a:r>
              <a:rPr lang="en-US" sz="3100" dirty="0">
                <a:solidFill>
                  <a:prstClr val="black"/>
                </a:solidFill>
              </a:rPr>
              <a:t>“</a:t>
            </a:r>
            <a:r>
              <a:rPr lang="en-US" sz="3100" b="1" dirty="0">
                <a:solidFill>
                  <a:prstClr val="black"/>
                </a:solidFill>
              </a:rPr>
              <a:t>this Resurrection of the Saints </a:t>
            </a:r>
            <a:r>
              <a:rPr lang="en-US" sz="3100" dirty="0">
                <a:solidFill>
                  <a:prstClr val="black"/>
                </a:solidFill>
              </a:rPr>
              <a:t>shall be some time before the Resurrection of the Wicked, that the Saints shall…be </a:t>
            </a:r>
            <a:r>
              <a:rPr lang="en-US" sz="3100" b="1" dirty="0">
                <a:solidFill>
                  <a:prstClr val="black"/>
                </a:solidFill>
              </a:rPr>
              <a:t>first</a:t>
            </a:r>
            <a:r>
              <a:rPr lang="en-US" sz="3100" dirty="0">
                <a:solidFill>
                  <a:prstClr val="black"/>
                </a:solidFill>
              </a:rPr>
              <a:t> in order, and time (I say nothing on how long)…which must take up a long space of time </a:t>
            </a:r>
            <a:r>
              <a:rPr lang="en-US" sz="3100" b="1" u="sng" dirty="0">
                <a:solidFill>
                  <a:prstClr val="black"/>
                </a:solidFill>
              </a:rPr>
              <a:t>even more than 1000 Years</a:t>
            </a:r>
            <a:r>
              <a:rPr lang="en-US" sz="3100" dirty="0">
                <a:solidFill>
                  <a:prstClr val="black"/>
                </a:solidFill>
              </a:rPr>
              <a:t>…” </a:t>
            </a:r>
          </a:p>
          <a:p>
            <a:pPr marL="0" lvl="0" indent="0">
              <a:buNone/>
            </a:pPr>
            <a:r>
              <a:rPr lang="en-US" sz="1800" dirty="0" smtClean="0">
                <a:solidFill>
                  <a:prstClr val="black"/>
                </a:solidFill>
              </a:rPr>
              <a:t>-</a:t>
            </a:r>
            <a:r>
              <a:rPr lang="en-US" sz="1500" dirty="0">
                <a:solidFill>
                  <a:prstClr val="black"/>
                </a:solidFill>
              </a:rPr>
              <a:t>Preface </a:t>
            </a:r>
            <a:r>
              <a:rPr lang="en-US" sz="1500" dirty="0" smtClean="0">
                <a:solidFill>
                  <a:prstClr val="black"/>
                </a:solidFill>
              </a:rPr>
              <a:t>to </a:t>
            </a:r>
            <a:r>
              <a:rPr lang="en-US" sz="1500" dirty="0" err="1">
                <a:solidFill>
                  <a:prstClr val="black"/>
                </a:solidFill>
              </a:rPr>
              <a:t>Prudom’s</a:t>
            </a:r>
            <a:r>
              <a:rPr lang="en-US" sz="1500" dirty="0">
                <a:solidFill>
                  <a:prstClr val="black"/>
                </a:solidFill>
              </a:rPr>
              <a:t> </a:t>
            </a:r>
            <a:r>
              <a:rPr lang="en-US" sz="1500" i="1" dirty="0">
                <a:solidFill>
                  <a:prstClr val="black"/>
                </a:solidFill>
              </a:rPr>
              <a:t>The New World Discovered in the Prospect-Glass of Holy Scripture </a:t>
            </a:r>
            <a:r>
              <a:rPr lang="en-US" sz="1500" dirty="0">
                <a:solidFill>
                  <a:prstClr val="black"/>
                </a:solidFill>
              </a:rPr>
              <a:t>(London,1704)3</a:t>
            </a:r>
            <a:r>
              <a:rPr lang="en-US" sz="1500" dirty="0" smtClean="0">
                <a:solidFill>
                  <a:prstClr val="black"/>
                </a:solidFill>
              </a:rPr>
              <a:t>.</a:t>
            </a:r>
            <a:endParaRPr lang="en-US" sz="3000" dirty="0">
              <a:solidFill>
                <a:prstClr val="black"/>
              </a:solidFill>
            </a:endParaRP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397" y="1219200"/>
            <a:ext cx="4253884" cy="5410201"/>
          </a:xfrm>
        </p:spPr>
      </p:pic>
    </p:spTree>
    <p:extLst>
      <p:ext uri="{BB962C8B-B14F-4D97-AF65-F5344CB8AC3E}">
        <p14:creationId xmlns:p14="http://schemas.microsoft.com/office/powerpoint/2010/main" val="15060238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a:bodyPr>
          <a:lstStyle/>
          <a:p>
            <a:r>
              <a:rPr lang="en-US" b="1" u="sng" dirty="0" smtClean="0"/>
              <a:t>John Marshall </a:t>
            </a:r>
            <a:r>
              <a:rPr lang="en-US" sz="3600" dirty="0" smtClean="0"/>
              <a:t>(ca. 1710s) </a:t>
            </a:r>
            <a:r>
              <a:rPr lang="en-US" sz="2700" dirty="0" smtClean="0"/>
              <a:t>vicar London</a:t>
            </a:r>
            <a:r>
              <a:rPr lang="en-US" dirty="0" smtClean="0"/>
              <a:t/>
            </a:r>
            <a:br>
              <a:rPr lang="en-US" dirty="0" smtClean="0"/>
            </a:br>
            <a:r>
              <a:rPr lang="en-US" sz="2800" b="1" u="sng" dirty="0" smtClean="0"/>
              <a:t>Pre-conflagration or more?</a:t>
            </a:r>
            <a:endParaRPr lang="en-US" sz="2800" b="1" u="sng" dirty="0"/>
          </a:p>
        </p:txBody>
      </p:sp>
      <p:sp>
        <p:nvSpPr>
          <p:cNvPr id="3" name="Content Placeholder 2"/>
          <p:cNvSpPr>
            <a:spLocks noGrp="1"/>
          </p:cNvSpPr>
          <p:nvPr>
            <p:ph idx="1"/>
          </p:nvPr>
        </p:nvSpPr>
        <p:spPr>
          <a:xfrm>
            <a:off x="304800" y="1447800"/>
            <a:ext cx="8534400" cy="5029200"/>
          </a:xfrm>
        </p:spPr>
        <p:txBody>
          <a:bodyPr/>
          <a:lstStyle/>
          <a:p>
            <a:pPr marL="0" marR="0" indent="0">
              <a:lnSpc>
                <a:spcPct val="115000"/>
              </a:lnSpc>
              <a:spcBef>
                <a:spcPts val="0"/>
              </a:spcBef>
              <a:spcAft>
                <a:spcPts val="0"/>
              </a:spcAft>
              <a:buNone/>
            </a:pPr>
            <a:r>
              <a:rPr lang="en-US" sz="3600" dirty="0">
                <a:latin typeface="Times New Roman"/>
                <a:ea typeface="Calibri"/>
                <a:cs typeface="Times New Roman"/>
              </a:rPr>
              <a:t>“the righteous are taken away from </a:t>
            </a:r>
            <a:r>
              <a:rPr lang="en-US" sz="3600" u="sng" dirty="0">
                <a:latin typeface="Times New Roman"/>
                <a:ea typeface="Calibri"/>
                <a:cs typeface="Times New Roman"/>
              </a:rPr>
              <a:t>the evil </a:t>
            </a:r>
            <a:r>
              <a:rPr lang="en-US" sz="3600" dirty="0">
                <a:latin typeface="Times New Roman"/>
                <a:ea typeface="Calibri"/>
                <a:cs typeface="Times New Roman"/>
              </a:rPr>
              <a:t>to come…till the Righteous are removed out of its way and reach. Even Sodom was not destroyed, till righteous Lot was gotten into a Place of Safety</a:t>
            </a:r>
            <a:r>
              <a:rPr lang="en-US" sz="3600" dirty="0" smtClean="0">
                <a:latin typeface="Times New Roman"/>
                <a:ea typeface="Calibri"/>
                <a:cs typeface="Times New Roman"/>
              </a:rPr>
              <a:t>.”</a:t>
            </a:r>
          </a:p>
          <a:p>
            <a:pPr marL="0" marR="0" indent="0">
              <a:lnSpc>
                <a:spcPct val="115000"/>
              </a:lnSpc>
              <a:spcBef>
                <a:spcPts val="0"/>
              </a:spcBef>
              <a:spcAft>
                <a:spcPts val="0"/>
              </a:spcAft>
              <a:buNone/>
            </a:pPr>
            <a:endParaRPr lang="en-US" sz="800" dirty="0">
              <a:ea typeface="Calibri"/>
              <a:cs typeface="Times New Roman"/>
            </a:endParaRPr>
          </a:p>
          <a:p>
            <a:pPr marL="0" marR="0" indent="0">
              <a:lnSpc>
                <a:spcPct val="115000"/>
              </a:lnSpc>
              <a:spcBef>
                <a:spcPts val="0"/>
              </a:spcBef>
              <a:spcAft>
                <a:spcPts val="0"/>
              </a:spcAft>
              <a:buNone/>
            </a:pPr>
            <a:r>
              <a:rPr lang="en-US" sz="2000" dirty="0">
                <a:ea typeface="Calibri"/>
                <a:cs typeface="Times New Roman"/>
              </a:rPr>
              <a:t>John Marshall, </a:t>
            </a:r>
            <a:r>
              <a:rPr lang="en-US" sz="2000" i="1" dirty="0">
                <a:ea typeface="Calibri"/>
                <a:cs typeface="Times New Roman"/>
              </a:rPr>
              <a:t>Sermon </a:t>
            </a:r>
            <a:r>
              <a:rPr lang="en-US" sz="2000" i="1" dirty="0" err="1">
                <a:ea typeface="Calibri"/>
                <a:cs typeface="Times New Roman"/>
              </a:rPr>
              <a:t>Preach’d</a:t>
            </a:r>
            <a:r>
              <a:rPr lang="en-US" sz="2000" i="1" dirty="0">
                <a:ea typeface="Calibri"/>
                <a:cs typeface="Times New Roman"/>
              </a:rPr>
              <a:t> in the Chapel of Ormond-street…</a:t>
            </a:r>
            <a:r>
              <a:rPr lang="en-US" sz="2000" dirty="0">
                <a:ea typeface="Calibri"/>
                <a:cs typeface="Times New Roman"/>
              </a:rPr>
              <a:t>(London, 1715).  Thomas Ice, </a:t>
            </a:r>
            <a:r>
              <a:rPr lang="en-US" sz="2000" dirty="0">
                <a:ea typeface="Calibri"/>
                <a:cs typeface="Calibri"/>
              </a:rPr>
              <a:t>“The History of the Doctrine of the Rapture”, Part II: “History of the Pre-Conflagration Rapture.”</a:t>
            </a:r>
            <a:endParaRPr lang="en-US" sz="2800" dirty="0">
              <a:ea typeface="Calibri"/>
              <a:cs typeface="Times New Roman"/>
            </a:endParaRPr>
          </a:p>
          <a:p>
            <a:endParaRPr lang="en-US" dirty="0"/>
          </a:p>
        </p:txBody>
      </p:sp>
    </p:spTree>
    <p:extLst>
      <p:ext uri="{BB962C8B-B14F-4D97-AF65-F5344CB8AC3E}">
        <p14:creationId xmlns:p14="http://schemas.microsoft.com/office/powerpoint/2010/main" val="17785140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295400"/>
          </a:xfrm>
        </p:spPr>
        <p:txBody>
          <a:bodyPr>
            <a:normAutofit fontScale="90000"/>
          </a:bodyPr>
          <a:lstStyle/>
          <a:p>
            <a:r>
              <a:rPr lang="en-US" b="1" u="sng" dirty="0" smtClean="0"/>
              <a:t>John Webb </a:t>
            </a:r>
            <a:r>
              <a:rPr lang="en-US" sz="3600" dirty="0" smtClean="0"/>
              <a:t>(fl.1720s) </a:t>
            </a:r>
            <a:r>
              <a:rPr lang="en-US" sz="2700" dirty="0" smtClean="0"/>
              <a:t>Boston Puritan pastor</a:t>
            </a:r>
            <a:br>
              <a:rPr lang="en-US" sz="2700" dirty="0" smtClean="0"/>
            </a:br>
            <a:r>
              <a:rPr lang="en-US" sz="2600" b="1" u="sng" dirty="0" smtClean="0"/>
              <a:t>Rapture in stages: Martyrs</a:t>
            </a:r>
            <a:r>
              <a:rPr lang="en-US" sz="2600" b="1" u="sng" dirty="0"/>
              <a:t> </a:t>
            </a:r>
            <a:r>
              <a:rPr lang="en-US" sz="2600" b="1" u="sng" dirty="0" smtClean="0"/>
              <a:t>rise &amp; reign before other Christians </a:t>
            </a:r>
            <a:br>
              <a:rPr lang="en-US" sz="2600" b="1" u="sng" dirty="0" smtClean="0"/>
            </a:br>
            <a:r>
              <a:rPr lang="en-US" sz="2100" dirty="0" smtClean="0"/>
              <a:t>could be pre-</a:t>
            </a:r>
            <a:r>
              <a:rPr lang="en-US" sz="2100" dirty="0" err="1" smtClean="0"/>
              <a:t>trib</a:t>
            </a:r>
            <a:r>
              <a:rPr lang="en-US" sz="2100" dirty="0" smtClean="0"/>
              <a:t> for martyrs, post-</a:t>
            </a:r>
            <a:r>
              <a:rPr lang="en-US" sz="2100" dirty="0" err="1" smtClean="0"/>
              <a:t>trib</a:t>
            </a:r>
            <a:r>
              <a:rPr lang="en-US" sz="2100" dirty="0" smtClean="0"/>
              <a:t> for other saints (Beverly), or only martyrs pre-mil</a:t>
            </a:r>
            <a:endParaRPr lang="en-US" sz="2100" dirty="0"/>
          </a:p>
        </p:txBody>
      </p:sp>
      <p:sp>
        <p:nvSpPr>
          <p:cNvPr id="3" name="Content Placeholder 2"/>
          <p:cNvSpPr>
            <a:spLocks noGrp="1"/>
          </p:cNvSpPr>
          <p:nvPr>
            <p:ph idx="1"/>
          </p:nvPr>
        </p:nvSpPr>
        <p:spPr>
          <a:xfrm>
            <a:off x="228600" y="1600200"/>
            <a:ext cx="8686800" cy="5105400"/>
          </a:xfrm>
        </p:spPr>
        <p:txBody>
          <a:bodyPr>
            <a:normAutofit lnSpcReduction="10000"/>
          </a:bodyPr>
          <a:lstStyle/>
          <a:p>
            <a:pPr marL="0" marR="0" indent="0">
              <a:spcBef>
                <a:spcPts val="0"/>
              </a:spcBef>
              <a:spcAft>
                <a:spcPts val="0"/>
              </a:spcAft>
              <a:buNone/>
            </a:pPr>
            <a:r>
              <a:rPr lang="en-US" sz="3000" dirty="0" smtClean="0">
                <a:ea typeface="Calibri"/>
                <a:cs typeface="Times New Roman"/>
              </a:rPr>
              <a:t>“</a:t>
            </a:r>
            <a:r>
              <a:rPr lang="en-US" sz="3000" b="1" dirty="0" smtClean="0">
                <a:ea typeface="Calibri"/>
                <a:cs typeface="Times New Roman"/>
              </a:rPr>
              <a:t>the Dead in CHRIST shall be raised next in Order </a:t>
            </a:r>
            <a:r>
              <a:rPr lang="en-US" sz="3000" dirty="0" smtClean="0">
                <a:ea typeface="Calibri"/>
                <a:cs typeface="Times New Roman"/>
              </a:rPr>
              <a:t>to CHRIST, and that their rising will be </a:t>
            </a:r>
            <a:r>
              <a:rPr lang="en-US" sz="3000" b="1" dirty="0" smtClean="0">
                <a:ea typeface="Calibri"/>
                <a:cs typeface="Times New Roman"/>
              </a:rPr>
              <a:t>in the Morning </a:t>
            </a:r>
            <a:r>
              <a:rPr lang="en-US" sz="3000" dirty="0" smtClean="0">
                <a:ea typeface="Calibri"/>
                <a:cs typeface="Times New Roman"/>
              </a:rPr>
              <a:t>of the great Day. </a:t>
            </a:r>
            <a:r>
              <a:rPr lang="en-US" sz="3000" i="1" dirty="0" smtClean="0">
                <a:ea typeface="Calibri"/>
                <a:cs typeface="Times New Roman"/>
              </a:rPr>
              <a:t>In his own Order </a:t>
            </a:r>
            <a:r>
              <a:rPr lang="en-US" sz="3000" dirty="0" smtClean="0">
                <a:ea typeface="Calibri"/>
                <a:cs typeface="Times New Roman"/>
              </a:rPr>
              <a:t>here may have respect either to Time or Dignity, or to both. … Whether there be any difference in this respect among the Righteous, and </a:t>
            </a:r>
            <a:r>
              <a:rPr lang="en-US" sz="3000" b="1" dirty="0" smtClean="0">
                <a:ea typeface="Calibri"/>
                <a:cs typeface="Times New Roman"/>
              </a:rPr>
              <a:t>some arise before the rest</a:t>
            </a:r>
            <a:r>
              <a:rPr lang="en-US" sz="3000" dirty="0" smtClean="0">
                <a:ea typeface="Calibri"/>
                <a:cs typeface="Times New Roman"/>
              </a:rPr>
              <a:t>, (as some of great Name have conjectured, that all the </a:t>
            </a:r>
            <a:r>
              <a:rPr lang="en-US" sz="3000" b="1" dirty="0" smtClean="0">
                <a:ea typeface="Calibri"/>
                <a:cs typeface="Times New Roman"/>
              </a:rPr>
              <a:t>Martyrs will rise &amp; reign with CHRIST some considerable Time, before the rest of their Brethren in CHRIST will arise</a:t>
            </a:r>
            <a:r>
              <a:rPr lang="en-US" sz="3000" dirty="0" smtClean="0">
                <a:ea typeface="Calibri"/>
                <a:cs typeface="Times New Roman"/>
              </a:rPr>
              <a:t>) is a Question, I shall not pretend positively to give any Answer unto.”</a:t>
            </a:r>
          </a:p>
          <a:p>
            <a:pPr marL="0" marR="0" indent="0">
              <a:lnSpc>
                <a:spcPct val="115000"/>
              </a:lnSpc>
              <a:spcBef>
                <a:spcPts val="0"/>
              </a:spcBef>
              <a:spcAft>
                <a:spcPts val="0"/>
              </a:spcAft>
              <a:buNone/>
            </a:pPr>
            <a:endParaRPr lang="en-US" sz="900" dirty="0" smtClean="0">
              <a:solidFill>
                <a:srgbClr val="000000"/>
              </a:solidFill>
              <a:ea typeface="Calibri"/>
              <a:cs typeface="Times New Roman"/>
            </a:endParaRPr>
          </a:p>
          <a:p>
            <a:pPr marL="0" marR="0" indent="0">
              <a:lnSpc>
                <a:spcPct val="115000"/>
              </a:lnSpc>
              <a:spcBef>
                <a:spcPts val="0"/>
              </a:spcBef>
              <a:spcAft>
                <a:spcPts val="0"/>
              </a:spcAft>
              <a:buNone/>
            </a:pPr>
            <a:r>
              <a:rPr lang="en-US" sz="1700" dirty="0" smtClean="0">
                <a:solidFill>
                  <a:srgbClr val="000000"/>
                </a:solidFill>
                <a:ea typeface="Calibri"/>
                <a:cs typeface="Times New Roman"/>
              </a:rPr>
              <a:t>-John </a:t>
            </a:r>
            <a:r>
              <a:rPr lang="en-US" sz="1700" dirty="0">
                <a:solidFill>
                  <a:srgbClr val="000000"/>
                </a:solidFill>
                <a:ea typeface="Calibri"/>
                <a:cs typeface="Times New Roman"/>
              </a:rPr>
              <a:t>Webb, </a:t>
            </a:r>
            <a:r>
              <a:rPr lang="en-US" sz="1700" i="1" dirty="0">
                <a:solidFill>
                  <a:srgbClr val="000000"/>
                </a:solidFill>
                <a:ea typeface="Calibri"/>
                <a:cs typeface="Times New Roman"/>
              </a:rPr>
              <a:t>Practical Discourses on Death, Judgment, Heaven &amp; Hell. </a:t>
            </a:r>
            <a:r>
              <a:rPr lang="en-US" sz="1700" dirty="0">
                <a:solidFill>
                  <a:srgbClr val="000000"/>
                </a:solidFill>
                <a:ea typeface="Calibri"/>
                <a:cs typeface="Times New Roman"/>
              </a:rPr>
              <a:t>(Boston, N.E., 1726), 122</a:t>
            </a:r>
            <a:endParaRPr lang="en-US" sz="1700" dirty="0">
              <a:ea typeface="Calibri"/>
              <a:cs typeface="Times New Roman"/>
            </a:endParaRPr>
          </a:p>
          <a:p>
            <a:pPr marL="0" marR="651510" indent="0">
              <a:lnSpc>
                <a:spcPct val="115000"/>
              </a:lnSpc>
              <a:spcBef>
                <a:spcPts val="0"/>
              </a:spcBef>
              <a:spcAft>
                <a:spcPts val="0"/>
              </a:spcAft>
              <a:buNone/>
            </a:pPr>
            <a:endParaRPr lang="en-US" sz="1900" dirty="0">
              <a:ea typeface="Calibri"/>
              <a:cs typeface="Times New Roman"/>
            </a:endParaRPr>
          </a:p>
        </p:txBody>
      </p:sp>
    </p:spTree>
    <p:extLst>
      <p:ext uri="{BB962C8B-B14F-4D97-AF65-F5344CB8AC3E}">
        <p14:creationId xmlns:p14="http://schemas.microsoft.com/office/powerpoint/2010/main" val="3855858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020762"/>
          </a:xfrm>
        </p:spPr>
        <p:txBody>
          <a:bodyPr>
            <a:normAutofit fontScale="90000"/>
          </a:bodyPr>
          <a:lstStyle/>
          <a:p>
            <a:r>
              <a:rPr lang="en-US" sz="3600" b="1" u="sng" dirty="0">
                <a:solidFill>
                  <a:prstClr val="black"/>
                </a:solidFill>
                <a:latin typeface="Times New Roman"/>
                <a:ea typeface="Calibri"/>
                <a:cs typeface="+mn-cs"/>
              </a:rPr>
              <a:t>William </a:t>
            </a:r>
            <a:r>
              <a:rPr lang="en-US" sz="3600" b="1" u="sng" dirty="0" err="1" smtClean="0">
                <a:solidFill>
                  <a:prstClr val="black"/>
                </a:solidFill>
                <a:latin typeface="Times New Roman"/>
                <a:ea typeface="Calibri"/>
                <a:cs typeface="+mn-cs"/>
              </a:rPr>
              <a:t>Lowth</a:t>
            </a:r>
            <a:r>
              <a:rPr lang="en-US" sz="3600" b="1" u="sng" dirty="0" smtClean="0">
                <a:solidFill>
                  <a:prstClr val="black"/>
                </a:solidFill>
                <a:latin typeface="Times New Roman"/>
                <a:ea typeface="Calibri"/>
                <a:cs typeface="+mn-cs"/>
              </a:rPr>
              <a:t> </a:t>
            </a:r>
            <a:r>
              <a:rPr lang="en-US" sz="2800" dirty="0" smtClean="0">
                <a:solidFill>
                  <a:prstClr val="black"/>
                </a:solidFill>
                <a:latin typeface="Times New Roman"/>
                <a:ea typeface="Calibri"/>
                <a:cs typeface="+mn-cs"/>
              </a:rPr>
              <a:t>(1660-1732) </a:t>
            </a:r>
            <a:r>
              <a:rPr lang="en-US" sz="2300" dirty="0" err="1" smtClean="0">
                <a:solidFill>
                  <a:prstClr val="black"/>
                </a:solidFill>
                <a:latin typeface="Times New Roman"/>
                <a:ea typeface="Calibri"/>
                <a:cs typeface="+mn-cs"/>
              </a:rPr>
              <a:t>prebend</a:t>
            </a:r>
            <a:r>
              <a:rPr lang="en-US" sz="2300" dirty="0" smtClean="0">
                <a:solidFill>
                  <a:prstClr val="black"/>
                </a:solidFill>
                <a:latin typeface="Times New Roman"/>
                <a:ea typeface="Calibri"/>
                <a:cs typeface="+mn-cs"/>
              </a:rPr>
              <a:t> </a:t>
            </a:r>
            <a:r>
              <a:rPr lang="en-US" sz="2300" dirty="0">
                <a:solidFill>
                  <a:prstClr val="black"/>
                </a:solidFill>
                <a:latin typeface="Times New Roman"/>
                <a:ea typeface="Calibri"/>
                <a:cs typeface="+mn-cs"/>
              </a:rPr>
              <a:t>Winchester </a:t>
            </a:r>
            <a:r>
              <a:rPr lang="en-US" sz="2300" dirty="0" smtClean="0">
                <a:solidFill>
                  <a:prstClr val="black"/>
                </a:solidFill>
                <a:latin typeface="Times New Roman"/>
                <a:ea typeface="Calibri"/>
                <a:cs typeface="+mn-cs"/>
              </a:rPr>
              <a:t>Cathedral</a:t>
            </a:r>
            <a:br>
              <a:rPr lang="en-US" sz="2300" dirty="0" smtClean="0">
                <a:solidFill>
                  <a:prstClr val="black"/>
                </a:solidFill>
                <a:latin typeface="Times New Roman"/>
                <a:ea typeface="Calibri"/>
                <a:cs typeface="+mn-cs"/>
              </a:rPr>
            </a:br>
            <a:r>
              <a:rPr lang="en-US" sz="2400" u="sng" dirty="0" smtClean="0">
                <a:solidFill>
                  <a:prstClr val="black"/>
                </a:solidFill>
                <a:latin typeface="Times New Roman"/>
                <a:ea typeface="Calibri"/>
                <a:cs typeface="+mn-cs"/>
              </a:rPr>
              <a:t>Could be pre-conflagration</a:t>
            </a:r>
            <a:r>
              <a:rPr lang="en-US" sz="2300" u="sng" dirty="0" smtClean="0">
                <a:solidFill>
                  <a:prstClr val="black"/>
                </a:solidFill>
                <a:latin typeface="Times New Roman"/>
                <a:ea typeface="Calibri"/>
                <a:cs typeface="+mn-cs"/>
              </a:rPr>
              <a:t>: Saints/Martyrs raptured out of the Great Tribulation</a:t>
            </a:r>
            <a:endParaRPr lang="en-US" sz="2300" u="sng" dirty="0"/>
          </a:p>
        </p:txBody>
      </p:sp>
      <p:sp>
        <p:nvSpPr>
          <p:cNvPr id="3" name="Content Placeholder 2"/>
          <p:cNvSpPr>
            <a:spLocks noGrp="1"/>
          </p:cNvSpPr>
          <p:nvPr>
            <p:ph idx="1"/>
          </p:nvPr>
        </p:nvSpPr>
        <p:spPr>
          <a:xfrm>
            <a:off x="152400" y="1524000"/>
            <a:ext cx="8763000" cy="5105400"/>
          </a:xfrm>
        </p:spPr>
        <p:txBody>
          <a:bodyPr>
            <a:normAutofit fontScale="92500" lnSpcReduction="20000"/>
          </a:bodyPr>
          <a:lstStyle/>
          <a:p>
            <a:pPr marL="0" indent="0">
              <a:spcBef>
                <a:spcPts val="0"/>
              </a:spcBef>
              <a:buNone/>
            </a:pPr>
            <a:r>
              <a:rPr lang="en-US" sz="2900" u="sng" dirty="0">
                <a:latin typeface="Times New Roman"/>
                <a:ea typeface="Calibri"/>
              </a:rPr>
              <a:t>T</a:t>
            </a:r>
            <a:r>
              <a:rPr lang="en-US" sz="2900" u="sng" dirty="0" smtClean="0">
                <a:latin typeface="Times New Roman"/>
                <a:ea typeface="Calibri"/>
              </a:rPr>
              <a:t>ied 3 </a:t>
            </a:r>
            <a:r>
              <a:rPr lang="en-US" sz="2900" u="sng" dirty="0">
                <a:latin typeface="Times New Roman"/>
                <a:ea typeface="Calibri"/>
              </a:rPr>
              <a:t>passages related to saints rescued </a:t>
            </a:r>
            <a:r>
              <a:rPr lang="en-US" sz="2900" u="sng" dirty="0" smtClean="0">
                <a:latin typeface="Times New Roman"/>
                <a:ea typeface="Calibri"/>
              </a:rPr>
              <a:t>from the Tribulation:</a:t>
            </a:r>
          </a:p>
          <a:p>
            <a:pPr marL="0" indent="0">
              <a:spcBef>
                <a:spcPts val="0"/>
              </a:spcBef>
              <a:buNone/>
            </a:pPr>
            <a:endParaRPr lang="en-US" sz="1100" u="sng" dirty="0" smtClean="0">
              <a:latin typeface="Times New Roman"/>
              <a:ea typeface="Calibri"/>
            </a:endParaRPr>
          </a:p>
          <a:p>
            <a:pPr>
              <a:spcBef>
                <a:spcPts val="0"/>
              </a:spcBef>
            </a:pPr>
            <a:r>
              <a:rPr lang="en-US" sz="3000" dirty="0" smtClean="0">
                <a:latin typeface="Times New Roman"/>
                <a:ea typeface="Calibri"/>
              </a:rPr>
              <a:t>Daniel </a:t>
            </a:r>
            <a:r>
              <a:rPr lang="en-US" sz="3000" dirty="0">
                <a:latin typeface="Times New Roman"/>
                <a:ea typeface="Calibri"/>
              </a:rPr>
              <a:t>12:1 “</a:t>
            </a:r>
            <a:r>
              <a:rPr lang="en-US" sz="3000" i="1" dirty="0">
                <a:latin typeface="Times New Roman"/>
                <a:ea typeface="Calibri"/>
              </a:rPr>
              <a:t>there shall be a time of trouble, such as never was since there was a nation</a:t>
            </a:r>
            <a:r>
              <a:rPr lang="en-US" sz="3000" dirty="0">
                <a:latin typeface="Times New Roman"/>
                <a:ea typeface="Calibri"/>
              </a:rPr>
              <a:t>”, </a:t>
            </a:r>
            <a:endParaRPr lang="en-US" sz="3000" dirty="0" smtClean="0">
              <a:latin typeface="Times New Roman"/>
              <a:ea typeface="Calibri"/>
            </a:endParaRPr>
          </a:p>
          <a:p>
            <a:pPr marL="0" indent="0">
              <a:spcBef>
                <a:spcPts val="0"/>
              </a:spcBef>
              <a:buNone/>
            </a:pPr>
            <a:endParaRPr lang="en-US" sz="900" dirty="0" smtClean="0">
              <a:latin typeface="Times New Roman"/>
              <a:ea typeface="Calibri"/>
            </a:endParaRPr>
          </a:p>
          <a:p>
            <a:pPr>
              <a:spcBef>
                <a:spcPts val="0"/>
              </a:spcBef>
            </a:pPr>
            <a:r>
              <a:rPr lang="en-US" sz="3000" dirty="0" smtClean="0">
                <a:latin typeface="Times New Roman"/>
                <a:ea typeface="Calibri"/>
              </a:rPr>
              <a:t>Matthew </a:t>
            </a:r>
            <a:r>
              <a:rPr lang="en-US" sz="3000" dirty="0">
                <a:latin typeface="Times New Roman"/>
                <a:ea typeface="Calibri"/>
              </a:rPr>
              <a:t>24:21 “</a:t>
            </a:r>
            <a:r>
              <a:rPr lang="en-US" sz="3000" i="1" dirty="0">
                <a:latin typeface="Times New Roman"/>
                <a:ea typeface="Calibri"/>
              </a:rPr>
              <a:t>then there will be a great tribulation, such as has not occurred since the beginning of the world until now, nor ever shall</a:t>
            </a:r>
            <a:r>
              <a:rPr lang="en-US" sz="3000" dirty="0">
                <a:latin typeface="Times New Roman"/>
                <a:ea typeface="Calibri"/>
              </a:rPr>
              <a:t>” and </a:t>
            </a:r>
            <a:endParaRPr lang="en-US" sz="3000" dirty="0" smtClean="0">
              <a:latin typeface="Times New Roman"/>
              <a:ea typeface="Calibri"/>
            </a:endParaRPr>
          </a:p>
          <a:p>
            <a:pPr marL="0" indent="0">
              <a:spcBef>
                <a:spcPts val="0"/>
              </a:spcBef>
              <a:buNone/>
            </a:pPr>
            <a:endParaRPr lang="en-US" sz="900" dirty="0" smtClean="0">
              <a:latin typeface="Times New Roman"/>
              <a:ea typeface="Calibri"/>
            </a:endParaRPr>
          </a:p>
          <a:p>
            <a:pPr>
              <a:spcBef>
                <a:spcPts val="0"/>
              </a:spcBef>
            </a:pPr>
            <a:r>
              <a:rPr lang="en-US" sz="3000" dirty="0" smtClean="0">
                <a:latin typeface="Times New Roman"/>
                <a:ea typeface="Calibri"/>
              </a:rPr>
              <a:t>Revelation </a:t>
            </a:r>
            <a:r>
              <a:rPr lang="en-US" sz="3000" dirty="0">
                <a:latin typeface="Times New Roman"/>
                <a:ea typeface="Calibri"/>
              </a:rPr>
              <a:t>7:14 “the Saints are said to have </a:t>
            </a:r>
            <a:r>
              <a:rPr lang="en-US" sz="3000" b="1" i="1" dirty="0">
                <a:latin typeface="Times New Roman"/>
                <a:ea typeface="Calibri"/>
              </a:rPr>
              <a:t>come out of great Tribulation.</a:t>
            </a:r>
            <a:r>
              <a:rPr lang="en-US" sz="3000" dirty="0">
                <a:latin typeface="Times New Roman"/>
                <a:ea typeface="Calibri"/>
              </a:rPr>
              <a:t>” </a:t>
            </a:r>
            <a:endParaRPr lang="en-US" sz="3000" dirty="0" smtClean="0">
              <a:latin typeface="Times New Roman"/>
              <a:ea typeface="Calibri"/>
            </a:endParaRPr>
          </a:p>
          <a:p>
            <a:pPr marL="0" indent="0">
              <a:spcBef>
                <a:spcPts val="0"/>
              </a:spcBef>
              <a:buNone/>
            </a:pPr>
            <a:endParaRPr lang="en-US" sz="1100" dirty="0" smtClean="0">
              <a:latin typeface="Times New Roman"/>
              <a:ea typeface="Calibri"/>
            </a:endParaRPr>
          </a:p>
          <a:p>
            <a:pPr marL="0" indent="0">
              <a:spcBef>
                <a:spcPts val="0"/>
              </a:spcBef>
              <a:buNone/>
            </a:pPr>
            <a:r>
              <a:rPr lang="en-US" sz="3000" dirty="0" smtClean="0">
                <a:latin typeface="Times New Roman"/>
                <a:ea typeface="Calibri"/>
              </a:rPr>
              <a:t>He </a:t>
            </a:r>
            <a:r>
              <a:rPr lang="en-US" sz="3000" dirty="0">
                <a:latin typeface="Times New Roman"/>
                <a:ea typeface="Calibri"/>
              </a:rPr>
              <a:t>concluded from Daniel 12:1 “</a:t>
            </a:r>
            <a:r>
              <a:rPr lang="en-US" sz="3000" i="1" dirty="0">
                <a:latin typeface="Times New Roman"/>
                <a:ea typeface="Calibri"/>
              </a:rPr>
              <a:t>at that time thy People shall be delivered, every one that shall be written in the book</a:t>
            </a:r>
            <a:r>
              <a:rPr lang="en-US" sz="3000" dirty="0">
                <a:latin typeface="Times New Roman"/>
                <a:ea typeface="Calibri"/>
              </a:rPr>
              <a:t>,” whom he described as “the Martyrs” who have “a share in the first </a:t>
            </a:r>
            <a:r>
              <a:rPr lang="en-US" sz="3000" dirty="0" smtClean="0">
                <a:latin typeface="Times New Roman"/>
                <a:ea typeface="Calibri"/>
              </a:rPr>
              <a:t>Resurrection” </a:t>
            </a:r>
          </a:p>
          <a:p>
            <a:pPr marL="0" indent="0">
              <a:spcBef>
                <a:spcPts val="0"/>
              </a:spcBef>
              <a:buNone/>
            </a:pPr>
            <a:endParaRPr lang="en-US" sz="1100" dirty="0">
              <a:latin typeface="Times New Roman"/>
              <a:ea typeface="Calibri"/>
              <a:cs typeface="Times New Roman"/>
            </a:endParaRPr>
          </a:p>
          <a:p>
            <a:pPr marL="0" indent="0">
              <a:spcBef>
                <a:spcPts val="0"/>
              </a:spcBef>
              <a:buNone/>
            </a:pPr>
            <a:r>
              <a:rPr lang="en-US" sz="1900" dirty="0" smtClean="0">
                <a:ea typeface="Calibri"/>
                <a:cs typeface="Times New Roman"/>
              </a:rPr>
              <a:t>William </a:t>
            </a:r>
            <a:r>
              <a:rPr lang="en-US" sz="1900" dirty="0" err="1">
                <a:ea typeface="Calibri"/>
                <a:cs typeface="Times New Roman"/>
              </a:rPr>
              <a:t>Lowth</a:t>
            </a:r>
            <a:r>
              <a:rPr lang="en-US" sz="1900" dirty="0">
                <a:ea typeface="Calibri"/>
                <a:cs typeface="Times New Roman"/>
              </a:rPr>
              <a:t>, </a:t>
            </a:r>
            <a:r>
              <a:rPr lang="en-US" sz="1900" i="1" dirty="0">
                <a:ea typeface="Calibri"/>
                <a:cs typeface="Times New Roman"/>
              </a:rPr>
              <a:t>A Commentary upon the larger and lesser </a:t>
            </a:r>
            <a:r>
              <a:rPr lang="en-US" sz="1900" i="1" dirty="0" smtClean="0">
                <a:ea typeface="Calibri"/>
                <a:cs typeface="Times New Roman"/>
              </a:rPr>
              <a:t>Prophets</a:t>
            </a:r>
            <a:r>
              <a:rPr lang="en-US" sz="1900" i="1" dirty="0">
                <a:ea typeface="Calibri"/>
                <a:cs typeface="Times New Roman"/>
              </a:rPr>
              <a:t> </a:t>
            </a:r>
            <a:r>
              <a:rPr lang="en-US" sz="1900" dirty="0" smtClean="0">
                <a:ea typeface="Calibri"/>
                <a:cs typeface="Times New Roman"/>
              </a:rPr>
              <a:t>(London</a:t>
            </a:r>
            <a:r>
              <a:rPr lang="en-US" sz="1900" dirty="0">
                <a:ea typeface="Calibri"/>
                <a:cs typeface="Times New Roman"/>
              </a:rPr>
              <a:t>, 1727), 392.</a:t>
            </a:r>
          </a:p>
          <a:p>
            <a:endParaRPr lang="en-US" dirty="0"/>
          </a:p>
        </p:txBody>
      </p:sp>
    </p:spTree>
    <p:extLst>
      <p:ext uri="{BB962C8B-B14F-4D97-AF65-F5344CB8AC3E}">
        <p14:creationId xmlns:p14="http://schemas.microsoft.com/office/powerpoint/2010/main" val="402387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066800"/>
          </a:xfrm>
        </p:spPr>
        <p:txBody>
          <a:bodyPr/>
          <a:lstStyle/>
          <a:p>
            <a:r>
              <a:rPr lang="en-US" sz="4000" b="1" u="sng" dirty="0" smtClean="0"/>
              <a:t>Thomas </a:t>
            </a:r>
            <a:r>
              <a:rPr lang="en-US" sz="4000" b="1" u="sng" dirty="0" err="1" smtClean="0"/>
              <a:t>Draxe</a:t>
            </a:r>
            <a:r>
              <a:rPr lang="en-US" sz="4000" b="1" u="sng" dirty="0" smtClean="0"/>
              <a:t> </a:t>
            </a:r>
            <a:r>
              <a:rPr lang="en-US" sz="2800" dirty="0" smtClean="0"/>
              <a:t>(1608, 1613)</a:t>
            </a:r>
            <a:r>
              <a:rPr lang="en-US" sz="2000" dirty="0" smtClean="0"/>
              <a:t> </a:t>
            </a:r>
            <a:r>
              <a:rPr lang="en-US" sz="1800" dirty="0" smtClean="0"/>
              <a:t>Cambridge grad, vicar Essex</a:t>
            </a:r>
            <a:br>
              <a:rPr lang="en-US" sz="1800" dirty="0" smtClean="0"/>
            </a:br>
            <a:r>
              <a:rPr lang="en-US" sz="2200" u="sng" dirty="0" smtClean="0"/>
              <a:t>more than pre-conflagration: “al those things”   </a:t>
            </a:r>
            <a:r>
              <a:rPr lang="en-US" sz="1800" u="sng" dirty="0" smtClean="0"/>
              <a:t>(only the worthy taken early)</a:t>
            </a:r>
            <a:endParaRPr lang="en-US" sz="1800" u="sng" dirty="0"/>
          </a:p>
        </p:txBody>
      </p:sp>
      <p:sp>
        <p:nvSpPr>
          <p:cNvPr id="3" name="Content Placeholder 2"/>
          <p:cNvSpPr>
            <a:spLocks noGrp="1"/>
          </p:cNvSpPr>
          <p:nvPr>
            <p:ph idx="1"/>
          </p:nvPr>
        </p:nvSpPr>
        <p:spPr>
          <a:xfrm>
            <a:off x="152400" y="1219200"/>
            <a:ext cx="8839200" cy="5410200"/>
          </a:xfrm>
        </p:spPr>
        <p:txBody>
          <a:bodyPr>
            <a:normAutofit lnSpcReduction="10000"/>
          </a:bodyPr>
          <a:lstStyle/>
          <a:p>
            <a:pPr marL="0" marR="0" indent="0">
              <a:spcBef>
                <a:spcPts val="0"/>
              </a:spcBef>
              <a:spcAft>
                <a:spcPts val="0"/>
              </a:spcAft>
              <a:buNone/>
            </a:pPr>
            <a:r>
              <a:rPr lang="en-US" sz="2500" dirty="0" smtClean="0">
                <a:latin typeface="Times New Roman"/>
                <a:ea typeface="Calibri"/>
              </a:rPr>
              <a:t>J</a:t>
            </a:r>
            <a:r>
              <a:rPr lang="en-US" sz="2500" dirty="0" smtClean="0">
                <a:effectLst/>
                <a:latin typeface="Times New Roman"/>
                <a:ea typeface="Calibri"/>
              </a:rPr>
              <a:t>ust as God saved “Noah and his family” in the deluge, that “</a:t>
            </a:r>
            <a:r>
              <a:rPr lang="en-US" sz="2500" dirty="0" err="1" smtClean="0">
                <a:effectLst/>
                <a:latin typeface="Times New Roman"/>
                <a:ea typeface="Calibri"/>
              </a:rPr>
              <a:t>hee</a:t>
            </a:r>
            <a:r>
              <a:rPr lang="en-US" sz="2500" dirty="0" smtClean="0">
                <a:effectLst/>
                <a:latin typeface="Times New Roman"/>
                <a:ea typeface="Calibri"/>
              </a:rPr>
              <a:t> will remember and </a:t>
            </a:r>
            <a:r>
              <a:rPr lang="en-US" sz="2500" dirty="0" err="1" smtClean="0">
                <a:effectLst/>
                <a:latin typeface="Times New Roman"/>
                <a:ea typeface="Calibri"/>
              </a:rPr>
              <a:t>saue</a:t>
            </a:r>
            <a:r>
              <a:rPr lang="en-US" sz="2500" dirty="0" smtClean="0">
                <a:effectLst/>
                <a:latin typeface="Times New Roman"/>
                <a:ea typeface="Calibri"/>
              </a:rPr>
              <a:t> them, when all the world besides </a:t>
            </a:r>
            <a:r>
              <a:rPr lang="en-US" sz="2500" dirty="0" err="1" smtClean="0">
                <a:effectLst/>
                <a:latin typeface="Times New Roman"/>
                <a:ea typeface="Calibri"/>
              </a:rPr>
              <a:t>perisheth</a:t>
            </a:r>
            <a:r>
              <a:rPr lang="en-US" sz="2500" dirty="0" smtClean="0">
                <a:effectLst/>
                <a:latin typeface="Times New Roman"/>
                <a:ea typeface="Calibri"/>
              </a:rPr>
              <a:t> </a:t>
            </a:r>
            <a:r>
              <a:rPr lang="en-US" sz="2500" dirty="0" smtClean="0">
                <a:latin typeface="Times New Roman"/>
                <a:ea typeface="Calibri"/>
              </a:rPr>
              <a:t>…</a:t>
            </a:r>
            <a:r>
              <a:rPr lang="en-US" sz="2500" dirty="0" smtClean="0">
                <a:effectLst/>
                <a:latin typeface="Times New Roman"/>
                <a:ea typeface="Calibri"/>
              </a:rPr>
              <a:t> </a:t>
            </a:r>
            <a:r>
              <a:rPr lang="en-US" sz="2500" dirty="0" smtClean="0">
                <a:solidFill>
                  <a:prstClr val="black"/>
                </a:solidFill>
                <a:latin typeface="Times New Roman"/>
                <a:ea typeface="Calibri"/>
              </a:rPr>
              <a:t>Lot </a:t>
            </a:r>
            <a:r>
              <a:rPr lang="en-US" sz="2500" dirty="0">
                <a:solidFill>
                  <a:prstClr val="black"/>
                </a:solidFill>
                <a:latin typeface="Times New Roman"/>
                <a:ea typeface="Calibri"/>
              </a:rPr>
              <a:t>in </a:t>
            </a:r>
            <a:r>
              <a:rPr lang="en-US" sz="2500" dirty="0" err="1">
                <a:solidFill>
                  <a:prstClr val="black"/>
                </a:solidFill>
                <a:latin typeface="Times New Roman"/>
                <a:ea typeface="Calibri"/>
              </a:rPr>
              <a:t>Sodome</a:t>
            </a:r>
            <a:r>
              <a:rPr lang="en-US" sz="2500" dirty="0">
                <a:solidFill>
                  <a:prstClr val="black"/>
                </a:solidFill>
                <a:latin typeface="Times New Roman"/>
                <a:ea typeface="Calibri"/>
              </a:rPr>
              <a:t>, </a:t>
            </a:r>
            <a:r>
              <a:rPr lang="en-US" sz="2500" dirty="0" err="1">
                <a:solidFill>
                  <a:prstClr val="black"/>
                </a:solidFill>
                <a:latin typeface="Times New Roman"/>
                <a:ea typeface="Calibri"/>
              </a:rPr>
              <a:t>hee</a:t>
            </a:r>
            <a:r>
              <a:rPr lang="en-US" sz="2500" dirty="0">
                <a:solidFill>
                  <a:prstClr val="black"/>
                </a:solidFill>
                <a:latin typeface="Times New Roman"/>
                <a:ea typeface="Calibri"/>
              </a:rPr>
              <a:t> shall bee </a:t>
            </a:r>
            <a:r>
              <a:rPr lang="en-US" sz="2500" dirty="0" err="1">
                <a:solidFill>
                  <a:prstClr val="black"/>
                </a:solidFill>
                <a:latin typeface="Times New Roman"/>
                <a:ea typeface="Calibri"/>
              </a:rPr>
              <a:t>preserued</a:t>
            </a:r>
            <a:r>
              <a:rPr lang="en-US" sz="2500" dirty="0">
                <a:solidFill>
                  <a:prstClr val="black"/>
                </a:solidFill>
                <a:latin typeface="Times New Roman"/>
                <a:ea typeface="Calibri"/>
              </a:rPr>
              <a:t> when all the rest are consumed</a:t>
            </a:r>
            <a:r>
              <a:rPr lang="en-US" sz="2500" dirty="0" smtClean="0">
                <a:solidFill>
                  <a:prstClr val="black"/>
                </a:solidFill>
                <a:latin typeface="Times New Roman"/>
                <a:ea typeface="Calibri"/>
              </a:rPr>
              <a:t>.”     </a:t>
            </a:r>
            <a:r>
              <a:rPr lang="en-US" sz="1800" i="1" dirty="0" smtClean="0">
                <a:solidFill>
                  <a:prstClr val="black"/>
                </a:solidFill>
                <a:ea typeface="Calibri"/>
                <a:cs typeface="Times New Roman"/>
              </a:rPr>
              <a:t>-The </a:t>
            </a:r>
            <a:r>
              <a:rPr lang="en-US" sz="1800" i="1" dirty="0" err="1" smtClean="0">
                <a:solidFill>
                  <a:prstClr val="black"/>
                </a:solidFill>
                <a:ea typeface="Calibri"/>
                <a:cs typeface="Times New Roman"/>
              </a:rPr>
              <a:t>Worldes</a:t>
            </a:r>
            <a:r>
              <a:rPr lang="en-US" sz="1800" i="1" dirty="0" smtClean="0">
                <a:solidFill>
                  <a:prstClr val="black"/>
                </a:solidFill>
                <a:ea typeface="Calibri"/>
                <a:cs typeface="Times New Roman"/>
              </a:rPr>
              <a:t> </a:t>
            </a:r>
            <a:r>
              <a:rPr lang="en-US" sz="1800" i="1" dirty="0" err="1" smtClean="0">
                <a:solidFill>
                  <a:prstClr val="black"/>
                </a:solidFill>
                <a:ea typeface="Calibri"/>
                <a:cs typeface="Times New Roman"/>
              </a:rPr>
              <a:t>Resvrrection</a:t>
            </a:r>
            <a:r>
              <a:rPr lang="en-US" sz="1800" i="1" dirty="0" smtClean="0">
                <a:solidFill>
                  <a:prstClr val="black"/>
                </a:solidFill>
                <a:ea typeface="Calibri"/>
                <a:cs typeface="Times New Roman"/>
              </a:rPr>
              <a:t> </a:t>
            </a:r>
            <a:r>
              <a:rPr lang="en-US" sz="1800" dirty="0">
                <a:solidFill>
                  <a:prstClr val="black"/>
                </a:solidFill>
                <a:ea typeface="Calibri"/>
                <a:cs typeface="Times New Roman"/>
              </a:rPr>
              <a:t>(London, 1608), 41</a:t>
            </a:r>
            <a:r>
              <a:rPr lang="en-US" sz="1800" dirty="0" smtClean="0">
                <a:solidFill>
                  <a:prstClr val="black"/>
                </a:solidFill>
                <a:ea typeface="Calibri"/>
                <a:cs typeface="Times New Roman"/>
              </a:rPr>
              <a:t>.</a:t>
            </a:r>
          </a:p>
          <a:p>
            <a:pPr marL="0" lvl="0" indent="0">
              <a:spcBef>
                <a:spcPts val="0"/>
              </a:spcBef>
              <a:buNone/>
            </a:pPr>
            <a:endParaRPr lang="en-US" sz="1200" dirty="0">
              <a:latin typeface="Times New Roman"/>
              <a:ea typeface="Calibri"/>
            </a:endParaRPr>
          </a:p>
          <a:p>
            <a:pPr marL="0" marR="0" indent="0">
              <a:spcBef>
                <a:spcPts val="0"/>
              </a:spcBef>
              <a:spcAft>
                <a:spcPts val="0"/>
              </a:spcAft>
              <a:buNone/>
            </a:pPr>
            <a:r>
              <a:rPr lang="en-US" sz="2500" dirty="0" err="1" smtClean="0">
                <a:effectLst/>
                <a:latin typeface="Times New Roman"/>
                <a:ea typeface="Calibri"/>
              </a:rPr>
              <a:t>Draxe</a:t>
            </a:r>
            <a:r>
              <a:rPr lang="en-US" sz="2500" dirty="0" smtClean="0">
                <a:effectLst/>
                <a:latin typeface="Times New Roman"/>
                <a:ea typeface="Calibri"/>
              </a:rPr>
              <a:t> exhorted us to “watch and pray, that we may be </a:t>
            </a:r>
            <a:r>
              <a:rPr lang="en-US" sz="2500" dirty="0" err="1" smtClean="0">
                <a:effectLst/>
                <a:latin typeface="Times New Roman"/>
                <a:ea typeface="Calibri"/>
              </a:rPr>
              <a:t>accompted</a:t>
            </a:r>
            <a:r>
              <a:rPr lang="en-US" sz="2500" dirty="0" smtClean="0">
                <a:effectLst/>
                <a:latin typeface="Times New Roman"/>
                <a:ea typeface="Calibri"/>
              </a:rPr>
              <a:t> worthy to </a:t>
            </a:r>
            <a:r>
              <a:rPr lang="en-US" sz="2500" b="1" dirty="0" smtClean="0">
                <a:effectLst/>
                <a:latin typeface="Times New Roman"/>
                <a:ea typeface="Calibri"/>
              </a:rPr>
              <a:t>escape</a:t>
            </a:r>
            <a:r>
              <a:rPr lang="en-US" sz="2500" dirty="0" smtClean="0">
                <a:effectLst/>
                <a:latin typeface="Times New Roman"/>
                <a:ea typeface="Calibri"/>
              </a:rPr>
              <a:t> </a:t>
            </a:r>
            <a:r>
              <a:rPr lang="en-US" sz="2500" b="1" dirty="0" smtClean="0">
                <a:effectLst/>
                <a:latin typeface="Times New Roman"/>
                <a:ea typeface="Calibri"/>
              </a:rPr>
              <a:t>all these things </a:t>
            </a:r>
            <a:r>
              <a:rPr lang="en-US" sz="2500" dirty="0" smtClean="0">
                <a:effectLst/>
                <a:latin typeface="Times New Roman"/>
                <a:ea typeface="Calibri"/>
              </a:rPr>
              <a:t>that shall come.”</a:t>
            </a:r>
          </a:p>
          <a:p>
            <a:pPr marL="0" marR="0" indent="0">
              <a:spcBef>
                <a:spcPts val="0"/>
              </a:spcBef>
              <a:spcAft>
                <a:spcPts val="0"/>
              </a:spcAft>
              <a:buNone/>
            </a:pPr>
            <a:endParaRPr lang="en-US" sz="400" dirty="0" smtClean="0">
              <a:effectLst/>
              <a:latin typeface="Times New Roman"/>
              <a:ea typeface="Calibri"/>
            </a:endParaRPr>
          </a:p>
          <a:p>
            <a:pPr marL="0" marR="0" indent="0">
              <a:spcBef>
                <a:spcPts val="0"/>
              </a:spcBef>
              <a:spcAft>
                <a:spcPts val="0"/>
              </a:spcAft>
              <a:buNone/>
            </a:pPr>
            <a:r>
              <a:rPr lang="en-US" sz="1800" i="1" dirty="0" smtClean="0">
                <a:ea typeface="Calibri"/>
                <a:cs typeface="Times New Roman"/>
              </a:rPr>
              <a:t>    -The Lambs </a:t>
            </a:r>
            <a:r>
              <a:rPr lang="en-US" sz="1800" i="1" dirty="0" err="1" smtClean="0">
                <a:ea typeface="Calibri"/>
                <a:cs typeface="Times New Roman"/>
              </a:rPr>
              <a:t>Spovse</a:t>
            </a:r>
            <a:r>
              <a:rPr lang="en-US" sz="1800" i="1" dirty="0" smtClean="0">
                <a:ea typeface="Calibri"/>
                <a:cs typeface="Times New Roman"/>
              </a:rPr>
              <a:t> Or The </a:t>
            </a:r>
            <a:r>
              <a:rPr lang="en-US" sz="1800" i="1" dirty="0" err="1" smtClean="0">
                <a:ea typeface="Calibri"/>
                <a:cs typeface="Times New Roman"/>
              </a:rPr>
              <a:t>Heauenly</a:t>
            </a:r>
            <a:r>
              <a:rPr lang="en-US" sz="1800" i="1" dirty="0" smtClean="0">
                <a:ea typeface="Calibri"/>
                <a:cs typeface="Times New Roman"/>
              </a:rPr>
              <a:t> Bride. A theological discourse </a:t>
            </a:r>
            <a:r>
              <a:rPr lang="en-US" sz="1800" dirty="0" smtClean="0">
                <a:ea typeface="Calibri"/>
                <a:cs typeface="Times New Roman"/>
              </a:rPr>
              <a:t>(London,1608), D4.</a:t>
            </a:r>
          </a:p>
          <a:p>
            <a:pPr marL="0" marR="0" indent="0">
              <a:spcBef>
                <a:spcPts val="0"/>
              </a:spcBef>
              <a:spcAft>
                <a:spcPts val="0"/>
              </a:spcAft>
              <a:buNone/>
            </a:pPr>
            <a:endParaRPr lang="en-US" sz="1200" dirty="0" smtClean="0">
              <a:ea typeface="Calibri"/>
              <a:cs typeface="Times New Roman"/>
            </a:endParaRPr>
          </a:p>
          <a:p>
            <a:pPr marL="0" lvl="0" indent="0">
              <a:spcBef>
                <a:spcPts val="0"/>
              </a:spcBef>
              <a:buNone/>
            </a:pPr>
            <a:r>
              <a:rPr lang="en-US" sz="2400" dirty="0">
                <a:solidFill>
                  <a:prstClr val="black"/>
                </a:solidFill>
                <a:latin typeface="Times New Roman"/>
                <a:ea typeface="Calibri"/>
              </a:rPr>
              <a:t>“Enoch and Elias </a:t>
            </a:r>
            <a:r>
              <a:rPr lang="en-US" sz="2100" dirty="0">
                <a:solidFill>
                  <a:prstClr val="black"/>
                </a:solidFill>
                <a:latin typeface="Times New Roman"/>
                <a:ea typeface="Calibri"/>
              </a:rPr>
              <a:t>(though instantly </a:t>
            </a:r>
            <a:r>
              <a:rPr lang="en-US" sz="2100" dirty="0" err="1" smtClean="0">
                <a:solidFill>
                  <a:prstClr val="black"/>
                </a:solidFill>
                <a:latin typeface="Times New Roman"/>
                <a:ea typeface="Calibri"/>
              </a:rPr>
              <a:t>transchanged</a:t>
            </a:r>
            <a:r>
              <a:rPr lang="en-US" sz="2100" dirty="0" smtClean="0">
                <a:solidFill>
                  <a:prstClr val="black"/>
                </a:solidFill>
                <a:latin typeface="Times New Roman"/>
                <a:ea typeface="Calibri"/>
              </a:rPr>
              <a:t>) </a:t>
            </a:r>
            <a:r>
              <a:rPr lang="en-US" sz="2400" b="1" dirty="0" smtClean="0">
                <a:solidFill>
                  <a:prstClr val="black"/>
                </a:solidFill>
                <a:latin typeface="Times New Roman"/>
                <a:ea typeface="Calibri"/>
              </a:rPr>
              <a:t>rapt </a:t>
            </a:r>
            <a:r>
              <a:rPr lang="en-US" sz="2400" dirty="0" err="1">
                <a:solidFill>
                  <a:prstClr val="black"/>
                </a:solidFill>
                <a:latin typeface="Times New Roman"/>
                <a:ea typeface="Calibri"/>
              </a:rPr>
              <a:t>aliue</a:t>
            </a:r>
            <a:r>
              <a:rPr lang="en-US" sz="2400" dirty="0">
                <a:solidFill>
                  <a:prstClr val="black"/>
                </a:solidFill>
                <a:latin typeface="Times New Roman"/>
                <a:ea typeface="Calibri"/>
              </a:rPr>
              <a:t> into </a:t>
            </a:r>
            <a:r>
              <a:rPr lang="en-US" sz="2400" dirty="0" err="1">
                <a:solidFill>
                  <a:prstClr val="black"/>
                </a:solidFill>
                <a:latin typeface="Times New Roman"/>
                <a:ea typeface="Calibri"/>
              </a:rPr>
              <a:t>heauen</a:t>
            </a:r>
            <a:r>
              <a:rPr lang="en-US" sz="2400" dirty="0" smtClean="0">
                <a:solidFill>
                  <a:prstClr val="black"/>
                </a:solidFill>
                <a:latin typeface="Times New Roman"/>
                <a:ea typeface="Calibri"/>
              </a:rPr>
              <a:t>.”</a:t>
            </a:r>
          </a:p>
          <a:p>
            <a:pPr marL="0" lvl="0" indent="0">
              <a:spcBef>
                <a:spcPts val="0"/>
              </a:spcBef>
              <a:buNone/>
            </a:pPr>
            <a:endParaRPr lang="en-US" sz="400" dirty="0" smtClean="0">
              <a:ea typeface="Calibri"/>
              <a:cs typeface="Times New Roman"/>
            </a:endParaRPr>
          </a:p>
          <a:p>
            <a:pPr marL="0" lvl="0" indent="0">
              <a:spcBef>
                <a:spcPts val="0"/>
              </a:spcBef>
              <a:buNone/>
            </a:pPr>
            <a:r>
              <a:rPr lang="en-US" sz="2000" i="1" dirty="0" smtClean="0">
                <a:solidFill>
                  <a:prstClr val="black"/>
                </a:solidFill>
                <a:ea typeface="Calibri"/>
                <a:cs typeface="Times New Roman"/>
              </a:rPr>
              <a:t>   </a:t>
            </a:r>
            <a:r>
              <a:rPr lang="en-US" sz="1800" i="1" dirty="0" smtClean="0">
                <a:solidFill>
                  <a:prstClr val="black"/>
                </a:solidFill>
                <a:ea typeface="Calibri"/>
                <a:cs typeface="Times New Roman"/>
              </a:rPr>
              <a:t>-The </a:t>
            </a:r>
            <a:r>
              <a:rPr lang="en-US" sz="1800" i="1" dirty="0">
                <a:solidFill>
                  <a:prstClr val="black"/>
                </a:solidFill>
                <a:ea typeface="Calibri"/>
                <a:cs typeface="Times New Roman"/>
              </a:rPr>
              <a:t>Earnest of our Inheritance: Together with a Description of the New Heaven and New Earth</a:t>
            </a:r>
            <a:r>
              <a:rPr lang="en-US" sz="1800" dirty="0">
                <a:solidFill>
                  <a:prstClr val="black"/>
                </a:solidFill>
                <a:ea typeface="Calibri"/>
                <a:cs typeface="Times New Roman"/>
              </a:rPr>
              <a:t> (London, 1613), 50</a:t>
            </a:r>
            <a:r>
              <a:rPr lang="en-US" sz="1800" dirty="0" smtClean="0">
                <a:solidFill>
                  <a:prstClr val="black"/>
                </a:solidFill>
                <a:ea typeface="Calibri"/>
                <a:cs typeface="Times New Roman"/>
              </a:rPr>
              <a:t>.</a:t>
            </a:r>
          </a:p>
          <a:p>
            <a:pPr marL="0" lvl="0" indent="0">
              <a:spcBef>
                <a:spcPts val="0"/>
              </a:spcBef>
              <a:buNone/>
            </a:pPr>
            <a:endParaRPr lang="en-US" sz="1200" dirty="0">
              <a:solidFill>
                <a:prstClr val="black"/>
              </a:solidFill>
              <a:ea typeface="Calibri"/>
              <a:cs typeface="Times New Roman"/>
            </a:endParaRPr>
          </a:p>
          <a:p>
            <a:pPr marL="0" lvl="0" indent="0">
              <a:spcBef>
                <a:spcPts val="0"/>
              </a:spcBef>
              <a:buNone/>
            </a:pPr>
            <a:r>
              <a:rPr lang="en-US" sz="2500" dirty="0" smtClean="0">
                <a:effectLst/>
                <a:latin typeface="Times New Roman"/>
                <a:ea typeface="Calibri"/>
              </a:rPr>
              <a:t>“accounted worth to </a:t>
            </a:r>
            <a:r>
              <a:rPr lang="en-US" sz="2500" b="1" dirty="0" smtClean="0">
                <a:effectLst/>
                <a:latin typeface="Times New Roman"/>
                <a:ea typeface="Calibri"/>
              </a:rPr>
              <a:t>escape</a:t>
            </a:r>
            <a:r>
              <a:rPr lang="en-US" sz="2500" dirty="0" smtClean="0">
                <a:effectLst/>
                <a:latin typeface="Times New Roman"/>
                <a:ea typeface="Calibri"/>
              </a:rPr>
              <a:t> </a:t>
            </a:r>
            <a:r>
              <a:rPr lang="en-US" sz="2500" b="1" dirty="0" smtClean="0">
                <a:effectLst/>
                <a:latin typeface="Times New Roman"/>
                <a:ea typeface="Calibri"/>
              </a:rPr>
              <a:t>al those things </a:t>
            </a:r>
            <a:r>
              <a:rPr lang="en-US" sz="2500" dirty="0" smtClean="0">
                <a:effectLst/>
                <a:latin typeface="Times New Roman"/>
                <a:ea typeface="Calibri"/>
              </a:rPr>
              <a:t>that shall come upon the world, and to stand before the </a:t>
            </a:r>
            <a:r>
              <a:rPr lang="en-US" sz="2500" dirty="0" err="1" smtClean="0">
                <a:effectLst/>
                <a:latin typeface="Times New Roman"/>
                <a:ea typeface="Calibri"/>
              </a:rPr>
              <a:t>Sonne</a:t>
            </a:r>
            <a:r>
              <a:rPr lang="en-US" sz="2500" dirty="0" smtClean="0">
                <a:effectLst/>
                <a:latin typeface="Times New Roman"/>
                <a:ea typeface="Calibri"/>
              </a:rPr>
              <a:t> of Man.” </a:t>
            </a:r>
          </a:p>
          <a:p>
            <a:pPr marL="0" lvl="0" indent="0">
              <a:spcBef>
                <a:spcPts val="0"/>
              </a:spcBef>
              <a:buNone/>
            </a:pPr>
            <a:endParaRPr lang="en-US" sz="400" dirty="0">
              <a:solidFill>
                <a:prstClr val="black"/>
              </a:solidFill>
              <a:ea typeface="Calibri"/>
              <a:cs typeface="Times New Roman"/>
            </a:endParaRPr>
          </a:p>
          <a:p>
            <a:pPr marL="0" marR="0" indent="0">
              <a:spcBef>
                <a:spcPts val="0"/>
              </a:spcBef>
              <a:spcAft>
                <a:spcPts val="0"/>
              </a:spcAft>
              <a:buNone/>
            </a:pPr>
            <a:r>
              <a:rPr lang="en-US" sz="2000" i="1" dirty="0" smtClean="0">
                <a:ea typeface="Calibri"/>
                <a:cs typeface="Times New Roman"/>
              </a:rPr>
              <a:t>   </a:t>
            </a:r>
            <a:r>
              <a:rPr lang="en-US" sz="1800" i="1" dirty="0" smtClean="0">
                <a:ea typeface="Calibri"/>
                <a:cs typeface="Times New Roman"/>
              </a:rPr>
              <a:t>-An </a:t>
            </a:r>
            <a:r>
              <a:rPr lang="en-US" sz="1800" i="1" dirty="0">
                <a:ea typeface="Calibri"/>
                <a:cs typeface="Times New Roman"/>
              </a:rPr>
              <a:t>Alarm to the Last </a:t>
            </a:r>
            <a:r>
              <a:rPr lang="en-US" sz="1800" i="1" dirty="0" err="1">
                <a:ea typeface="Calibri"/>
                <a:cs typeface="Times New Roman"/>
              </a:rPr>
              <a:t>Judgement</a:t>
            </a:r>
            <a:r>
              <a:rPr lang="en-US" sz="1800" i="1" dirty="0">
                <a:ea typeface="Calibri"/>
                <a:cs typeface="Times New Roman"/>
              </a:rPr>
              <a:t>. Or An exact discourse of the second </a:t>
            </a:r>
            <a:r>
              <a:rPr lang="en-US" sz="1800" i="1" dirty="0" err="1">
                <a:ea typeface="Calibri"/>
                <a:cs typeface="Times New Roman"/>
              </a:rPr>
              <a:t>comming</a:t>
            </a:r>
            <a:r>
              <a:rPr lang="en-US" sz="1800" i="1" dirty="0">
                <a:ea typeface="Calibri"/>
                <a:cs typeface="Times New Roman"/>
              </a:rPr>
              <a:t> of Christ </a:t>
            </a:r>
            <a:r>
              <a:rPr lang="en-US" sz="1800" dirty="0">
                <a:ea typeface="Calibri"/>
                <a:cs typeface="Times New Roman"/>
              </a:rPr>
              <a:t>(London, 1615),</a:t>
            </a:r>
            <a:r>
              <a:rPr lang="en-US" sz="1800" i="1" dirty="0">
                <a:ea typeface="Calibri"/>
                <a:cs typeface="Times New Roman"/>
              </a:rPr>
              <a:t> </a:t>
            </a:r>
            <a:r>
              <a:rPr lang="en-US" sz="1800" dirty="0">
                <a:ea typeface="Calibri"/>
                <a:cs typeface="Times New Roman"/>
              </a:rPr>
              <a:t>126,128</a:t>
            </a:r>
            <a:endParaRPr lang="en-US" sz="1800" dirty="0" smtClean="0">
              <a:ea typeface="Calibri"/>
              <a:cs typeface="Times New Roman"/>
            </a:endParaRPr>
          </a:p>
          <a:p>
            <a:endParaRPr lang="en-US" dirty="0"/>
          </a:p>
        </p:txBody>
      </p:sp>
    </p:spTree>
    <p:extLst>
      <p:ext uri="{BB962C8B-B14F-4D97-AF65-F5344CB8AC3E}">
        <p14:creationId xmlns:p14="http://schemas.microsoft.com/office/powerpoint/2010/main" val="175931515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249362"/>
          </a:xfrm>
        </p:spPr>
        <p:txBody>
          <a:bodyPr>
            <a:normAutofit fontScale="90000"/>
          </a:bodyPr>
          <a:lstStyle/>
          <a:p>
            <a:pPr marL="228600" marR="708660" lvl="0" indent="-342900">
              <a:lnSpc>
                <a:spcPct val="115000"/>
              </a:lnSpc>
              <a:spcBef>
                <a:spcPts val="0"/>
              </a:spcBef>
              <a:spcAft>
                <a:spcPts val="1000"/>
              </a:spcAft>
              <a:tabLst>
                <a:tab pos="6343650" algn="l"/>
              </a:tabLst>
            </a:pPr>
            <a:r>
              <a:rPr lang="en-US" sz="4000" b="1" u="sng" dirty="0">
                <a:solidFill>
                  <a:prstClr val="black"/>
                </a:solidFill>
                <a:latin typeface="Times New Roman"/>
                <a:ea typeface="Calibri"/>
                <a:cs typeface="Times New Roman"/>
              </a:rPr>
              <a:t>Henry </a:t>
            </a:r>
            <a:r>
              <a:rPr lang="en-US" sz="4000" b="1" u="sng" dirty="0" smtClean="0">
                <a:solidFill>
                  <a:prstClr val="black"/>
                </a:solidFill>
                <a:latin typeface="Times New Roman"/>
                <a:ea typeface="Calibri"/>
                <a:cs typeface="Times New Roman"/>
              </a:rPr>
              <a:t>Taylor</a:t>
            </a:r>
            <a:r>
              <a:rPr lang="en-US" sz="4000" dirty="0">
                <a:solidFill>
                  <a:prstClr val="black"/>
                </a:solidFill>
                <a:latin typeface="Times New Roman"/>
                <a:ea typeface="Calibri"/>
                <a:cs typeface="Times New Roman"/>
              </a:rPr>
              <a:t> </a:t>
            </a:r>
            <a:r>
              <a:rPr lang="en-US" sz="3100" dirty="0" smtClean="0">
                <a:solidFill>
                  <a:prstClr val="black"/>
                </a:solidFill>
                <a:latin typeface="Times New Roman"/>
                <a:ea typeface="Calibri"/>
                <a:cs typeface="Times New Roman"/>
              </a:rPr>
              <a:t>(1711-1785)</a:t>
            </a:r>
            <a:r>
              <a:rPr lang="en-US" sz="2400" dirty="0" smtClean="0">
                <a:solidFill>
                  <a:prstClr val="black"/>
                </a:solidFill>
                <a:latin typeface="Times New Roman"/>
                <a:ea typeface="Calibri"/>
                <a:cs typeface="Times New Roman"/>
              </a:rPr>
              <a:t> </a:t>
            </a:r>
            <a:r>
              <a:rPr lang="en-US" sz="2700" dirty="0" smtClean="0">
                <a:solidFill>
                  <a:prstClr val="black"/>
                </a:solidFill>
                <a:latin typeface="Times New Roman"/>
                <a:ea typeface="Calibri"/>
                <a:cs typeface="Times New Roman"/>
              </a:rPr>
              <a:t>rector Sussex </a:t>
            </a:r>
            <a:br>
              <a:rPr lang="en-US" sz="2700" dirty="0" smtClean="0">
                <a:solidFill>
                  <a:prstClr val="black"/>
                </a:solidFill>
                <a:latin typeface="Times New Roman"/>
                <a:ea typeface="Calibri"/>
                <a:cs typeface="Times New Roman"/>
              </a:rPr>
            </a:br>
            <a:r>
              <a:rPr lang="en-US" sz="3000" b="1" u="sng" dirty="0" smtClean="0">
                <a:solidFill>
                  <a:prstClr val="black"/>
                </a:solidFill>
                <a:latin typeface="Times New Roman"/>
                <a:ea typeface="Calibri"/>
                <a:cs typeface="Times New Roman"/>
              </a:rPr>
              <a:t>Order </a:t>
            </a:r>
            <a:r>
              <a:rPr lang="en-US" sz="3000" b="1" u="sng" dirty="0">
                <a:solidFill>
                  <a:prstClr val="black"/>
                </a:solidFill>
                <a:latin typeface="Times New Roman"/>
                <a:ea typeface="Calibri"/>
                <a:cs typeface="Times New Roman"/>
              </a:rPr>
              <a:t>of End Time </a:t>
            </a:r>
            <a:r>
              <a:rPr lang="en-US" sz="3000" b="1" u="sng" dirty="0" smtClean="0">
                <a:solidFill>
                  <a:prstClr val="black"/>
                </a:solidFill>
                <a:latin typeface="Times New Roman"/>
                <a:ea typeface="Calibri"/>
                <a:cs typeface="Times New Roman"/>
              </a:rPr>
              <a:t>Events</a:t>
            </a:r>
            <a:endParaRPr lang="en-US" b="1" u="sng" dirty="0"/>
          </a:p>
        </p:txBody>
      </p:sp>
      <p:sp>
        <p:nvSpPr>
          <p:cNvPr id="3" name="Content Placeholder 2"/>
          <p:cNvSpPr>
            <a:spLocks noGrp="1"/>
          </p:cNvSpPr>
          <p:nvPr>
            <p:ph idx="1"/>
          </p:nvPr>
        </p:nvSpPr>
        <p:spPr>
          <a:xfrm>
            <a:off x="152400" y="1752600"/>
            <a:ext cx="8915400" cy="4800600"/>
          </a:xfrm>
        </p:spPr>
        <p:txBody>
          <a:bodyPr>
            <a:normAutofit/>
          </a:bodyPr>
          <a:lstStyle/>
          <a:p>
            <a:pPr marL="171450" marR="0" indent="-514350">
              <a:lnSpc>
                <a:spcPct val="115000"/>
              </a:lnSpc>
              <a:spcBef>
                <a:spcPts val="0"/>
              </a:spcBef>
              <a:spcAft>
                <a:spcPts val="0"/>
              </a:spcAft>
              <a:buFont typeface="+mj-lt"/>
              <a:buAutoNum type="arabicPeriod"/>
            </a:pPr>
            <a:r>
              <a:rPr lang="en-US" dirty="0">
                <a:solidFill>
                  <a:srgbClr val="000000"/>
                </a:solidFill>
                <a:latin typeface="Times New Roman" pitchFamily="18" charset="0"/>
                <a:ea typeface="Calibri"/>
                <a:cs typeface="Times New Roman" pitchFamily="18" charset="0"/>
              </a:rPr>
              <a:t>Tribulation </a:t>
            </a:r>
            <a:r>
              <a:rPr lang="en-US" sz="2400" dirty="0">
                <a:solidFill>
                  <a:srgbClr val="000000"/>
                </a:solidFill>
                <a:latin typeface="Times New Roman" pitchFamily="18" charset="0"/>
                <a:ea typeface="Calibri"/>
                <a:cs typeface="Times New Roman" pitchFamily="18" charset="0"/>
              </a:rPr>
              <a:t>(by Antichrist, but </a:t>
            </a:r>
            <a:r>
              <a:rPr lang="en-US" sz="2400" u="sng" dirty="0" smtClean="0">
                <a:solidFill>
                  <a:srgbClr val="000000"/>
                </a:solidFill>
                <a:latin typeface="Times New Roman" pitchFamily="18" charset="0"/>
                <a:ea typeface="Calibri"/>
                <a:cs typeface="Times New Roman" pitchFamily="18" charset="0"/>
              </a:rPr>
              <a:t>worthy </a:t>
            </a:r>
            <a:r>
              <a:rPr lang="en-US" sz="2400" u="sng" dirty="0">
                <a:solidFill>
                  <a:srgbClr val="000000"/>
                </a:solidFill>
                <a:latin typeface="Times New Roman" pitchFamily="18" charset="0"/>
                <a:ea typeface="Calibri"/>
                <a:cs typeface="Times New Roman" pitchFamily="18" charset="0"/>
              </a:rPr>
              <a:t>escape </a:t>
            </a:r>
            <a:r>
              <a:rPr lang="en-US" sz="2400" u="sng" dirty="0" smtClean="0">
                <a:solidFill>
                  <a:srgbClr val="000000"/>
                </a:solidFill>
                <a:latin typeface="Times New Roman" pitchFamily="18" charset="0"/>
                <a:ea typeface="Calibri"/>
                <a:cs typeface="Times New Roman" pitchFamily="18" charset="0"/>
              </a:rPr>
              <a:t>‘all </a:t>
            </a:r>
            <a:r>
              <a:rPr lang="en-US" sz="2400" u="sng" dirty="0">
                <a:solidFill>
                  <a:srgbClr val="000000"/>
                </a:solidFill>
                <a:latin typeface="Times New Roman" pitchFamily="18" charset="0"/>
                <a:ea typeface="Calibri"/>
                <a:cs typeface="Times New Roman" pitchFamily="18" charset="0"/>
              </a:rPr>
              <a:t>these </a:t>
            </a:r>
            <a:r>
              <a:rPr lang="en-US" sz="2400" u="sng" dirty="0" smtClean="0">
                <a:solidFill>
                  <a:srgbClr val="000000"/>
                </a:solidFill>
                <a:latin typeface="Times New Roman" pitchFamily="18" charset="0"/>
                <a:ea typeface="Calibri"/>
                <a:cs typeface="Times New Roman" pitchFamily="18" charset="0"/>
              </a:rPr>
              <a:t>things</a:t>
            </a:r>
            <a:r>
              <a:rPr lang="en-US" sz="2400" dirty="0" smtClean="0">
                <a:solidFill>
                  <a:srgbClr val="000000"/>
                </a:solidFill>
                <a:latin typeface="Times New Roman" pitchFamily="18" charset="0"/>
                <a:ea typeface="Calibri"/>
                <a:cs typeface="Times New Roman" pitchFamily="18" charset="0"/>
              </a:rPr>
              <a:t>’)</a:t>
            </a:r>
            <a:endParaRPr lang="en-US" sz="2400" dirty="0">
              <a:latin typeface="Times New Roman" pitchFamily="18" charset="0"/>
              <a:ea typeface="Times New Roman"/>
              <a:cs typeface="Times New Roman" pitchFamily="18" charset="0"/>
            </a:endParaRPr>
          </a:p>
          <a:p>
            <a:pPr marL="171450" marR="0" indent="-514350">
              <a:lnSpc>
                <a:spcPct val="115000"/>
              </a:lnSpc>
              <a:spcBef>
                <a:spcPts val="0"/>
              </a:spcBef>
              <a:spcAft>
                <a:spcPts val="1000"/>
              </a:spcAft>
              <a:buFont typeface="+mj-lt"/>
              <a:buAutoNum type="arabicPeriod"/>
            </a:pPr>
            <a:r>
              <a:rPr lang="en-US" dirty="0">
                <a:solidFill>
                  <a:srgbClr val="000000"/>
                </a:solidFill>
                <a:latin typeface="Times New Roman" pitchFamily="18" charset="0"/>
                <a:ea typeface="Calibri"/>
                <a:cs typeface="Times New Roman" pitchFamily="18" charset="0"/>
              </a:rPr>
              <a:t>Desolation </a:t>
            </a:r>
            <a:r>
              <a:rPr lang="en-US" sz="2400" dirty="0">
                <a:solidFill>
                  <a:srgbClr val="000000"/>
                </a:solidFill>
                <a:latin typeface="Times New Roman" pitchFamily="18" charset="0"/>
                <a:ea typeface="Calibri"/>
                <a:cs typeface="Times New Roman" pitchFamily="18" charset="0"/>
              </a:rPr>
              <a:t>(of the temple by Antichrist)</a:t>
            </a:r>
            <a:endParaRPr lang="en-US" sz="2400" dirty="0">
              <a:latin typeface="Times New Roman" pitchFamily="18" charset="0"/>
              <a:ea typeface="Calibri"/>
              <a:cs typeface="Times New Roman" pitchFamily="18" charset="0"/>
            </a:endParaRPr>
          </a:p>
          <a:p>
            <a:pPr marL="171450" marR="0" indent="-514350">
              <a:lnSpc>
                <a:spcPct val="115000"/>
              </a:lnSpc>
              <a:spcBef>
                <a:spcPts val="0"/>
              </a:spcBef>
              <a:spcAft>
                <a:spcPts val="1000"/>
              </a:spcAft>
              <a:buFont typeface="+mj-lt"/>
              <a:buAutoNum type="arabicPeriod"/>
            </a:pPr>
            <a:r>
              <a:rPr lang="en-US" dirty="0">
                <a:solidFill>
                  <a:srgbClr val="000000"/>
                </a:solidFill>
                <a:latin typeface="Times New Roman" pitchFamily="18" charset="0"/>
                <a:ea typeface="Calibri"/>
                <a:cs typeface="Times New Roman" pitchFamily="18" charset="0"/>
              </a:rPr>
              <a:t>Days of Vengeance </a:t>
            </a:r>
            <a:r>
              <a:rPr lang="en-US" sz="2400" dirty="0">
                <a:solidFill>
                  <a:srgbClr val="000000"/>
                </a:solidFill>
                <a:latin typeface="Times New Roman" pitchFamily="18" charset="0"/>
                <a:ea typeface="Calibri"/>
                <a:cs typeface="Times New Roman" pitchFamily="18" charset="0"/>
              </a:rPr>
              <a:t>(upon nations who invade land)</a:t>
            </a:r>
            <a:endParaRPr lang="en-US" sz="2400" dirty="0">
              <a:latin typeface="Times New Roman" pitchFamily="18" charset="0"/>
              <a:ea typeface="Calibri"/>
              <a:cs typeface="Times New Roman" pitchFamily="18" charset="0"/>
            </a:endParaRPr>
          </a:p>
          <a:p>
            <a:pPr marL="171450" marR="0" indent="-514350">
              <a:lnSpc>
                <a:spcPct val="115000"/>
              </a:lnSpc>
              <a:spcBef>
                <a:spcPts val="0"/>
              </a:spcBef>
              <a:spcAft>
                <a:spcPts val="1000"/>
              </a:spcAft>
              <a:buFont typeface="+mj-lt"/>
              <a:buAutoNum type="arabicPeriod"/>
            </a:pPr>
            <a:r>
              <a:rPr lang="en-US" dirty="0">
                <a:solidFill>
                  <a:srgbClr val="000000"/>
                </a:solidFill>
                <a:latin typeface="Times New Roman" pitchFamily="18" charset="0"/>
                <a:ea typeface="Calibri"/>
                <a:cs typeface="Times New Roman" pitchFamily="18" charset="0"/>
              </a:rPr>
              <a:t>Dominion of the Gentiles ended</a:t>
            </a:r>
            <a:endParaRPr lang="en-US" sz="1200" dirty="0">
              <a:latin typeface="Times New Roman" pitchFamily="18" charset="0"/>
              <a:ea typeface="Calibri"/>
              <a:cs typeface="Times New Roman" pitchFamily="18" charset="0"/>
            </a:endParaRPr>
          </a:p>
          <a:p>
            <a:pPr marL="171450" marR="0" indent="-514350">
              <a:lnSpc>
                <a:spcPct val="115000"/>
              </a:lnSpc>
              <a:spcBef>
                <a:spcPts val="0"/>
              </a:spcBef>
              <a:spcAft>
                <a:spcPts val="1000"/>
              </a:spcAft>
              <a:buFont typeface="+mj-lt"/>
              <a:buAutoNum type="arabicPeriod"/>
            </a:pPr>
            <a:r>
              <a:rPr lang="en-US" dirty="0">
                <a:solidFill>
                  <a:srgbClr val="000000"/>
                </a:solidFill>
                <a:latin typeface="Times New Roman" pitchFamily="18" charset="0"/>
                <a:ea typeface="Calibri"/>
                <a:cs typeface="Times New Roman" pitchFamily="18" charset="0"/>
              </a:rPr>
              <a:t>Second Coming </a:t>
            </a:r>
            <a:r>
              <a:rPr lang="en-US" sz="2400" dirty="0">
                <a:solidFill>
                  <a:srgbClr val="000000"/>
                </a:solidFill>
                <a:latin typeface="Times New Roman" pitchFamily="18" charset="0"/>
                <a:ea typeface="Calibri"/>
                <a:cs typeface="Times New Roman" pitchFamily="18" charset="0"/>
              </a:rPr>
              <a:t>(</a:t>
            </a:r>
            <a:r>
              <a:rPr lang="en-US" sz="2400" dirty="0" err="1">
                <a:solidFill>
                  <a:srgbClr val="000000"/>
                </a:solidFill>
                <a:latin typeface="Times New Roman" pitchFamily="18" charset="0"/>
                <a:ea typeface="Calibri"/>
                <a:cs typeface="Times New Roman" pitchFamily="18" charset="0"/>
              </a:rPr>
              <a:t>Parousia</a:t>
            </a:r>
            <a:r>
              <a:rPr lang="en-US" sz="2400" dirty="0">
                <a:solidFill>
                  <a:srgbClr val="000000"/>
                </a:solidFill>
                <a:latin typeface="Times New Roman" pitchFamily="18" charset="0"/>
                <a:ea typeface="Calibri"/>
                <a:cs typeface="Times New Roman" pitchFamily="18" charset="0"/>
              </a:rPr>
              <a:t> and Gathering of Elect)</a:t>
            </a:r>
            <a:endParaRPr lang="en-US" sz="2400" dirty="0">
              <a:latin typeface="Times New Roman" pitchFamily="18" charset="0"/>
              <a:ea typeface="Calibri"/>
              <a:cs typeface="Times New Roman" pitchFamily="18" charset="0"/>
            </a:endParaRPr>
          </a:p>
          <a:p>
            <a:pPr marL="171450" marR="0" indent="-514350">
              <a:lnSpc>
                <a:spcPct val="115000"/>
              </a:lnSpc>
              <a:spcBef>
                <a:spcPts val="0"/>
              </a:spcBef>
              <a:spcAft>
                <a:spcPts val="1000"/>
              </a:spcAft>
              <a:buFont typeface="+mj-lt"/>
              <a:buAutoNum type="arabicPeriod"/>
            </a:pPr>
            <a:r>
              <a:rPr lang="en-US" dirty="0" smtClean="0">
                <a:solidFill>
                  <a:srgbClr val="000000"/>
                </a:solidFill>
                <a:latin typeface="Times New Roman" pitchFamily="18" charset="0"/>
                <a:ea typeface="Calibri"/>
                <a:cs typeface="Times New Roman" pitchFamily="18" charset="0"/>
              </a:rPr>
              <a:t>Millennium</a:t>
            </a:r>
            <a:endParaRPr lang="en-US" sz="12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0788773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685800"/>
          </a:xfrm>
        </p:spPr>
        <p:txBody>
          <a:bodyPr>
            <a:normAutofit/>
          </a:bodyPr>
          <a:lstStyle/>
          <a:p>
            <a:r>
              <a:rPr lang="en-US" sz="3800" b="1" u="sng" dirty="0" err="1">
                <a:solidFill>
                  <a:prstClr val="black"/>
                </a:solidFill>
              </a:rPr>
              <a:t>Wm</a:t>
            </a:r>
            <a:r>
              <a:rPr lang="en-US" sz="3800" b="1" u="sng" dirty="0">
                <a:solidFill>
                  <a:prstClr val="black"/>
                </a:solidFill>
              </a:rPr>
              <a:t> Sherwin’s conclusion for all Christians</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1066" y="1129185"/>
            <a:ext cx="4527133" cy="5347815"/>
          </a:xfrm>
        </p:spPr>
      </p:pic>
      <p:sp>
        <p:nvSpPr>
          <p:cNvPr id="4" name="Content Placeholder 3"/>
          <p:cNvSpPr>
            <a:spLocks noGrp="1"/>
          </p:cNvSpPr>
          <p:nvPr>
            <p:ph sz="half" idx="2"/>
          </p:nvPr>
        </p:nvSpPr>
        <p:spPr>
          <a:xfrm>
            <a:off x="4648200" y="1066800"/>
            <a:ext cx="4419600" cy="5638800"/>
          </a:xfrm>
        </p:spPr>
        <p:txBody>
          <a:bodyPr>
            <a:normAutofit fontScale="55000" lnSpcReduction="20000"/>
          </a:bodyPr>
          <a:lstStyle/>
          <a:p>
            <a:pPr marL="0" lvl="0" indent="0">
              <a:lnSpc>
                <a:spcPct val="115000"/>
              </a:lnSpc>
              <a:spcBef>
                <a:spcPts val="0"/>
              </a:spcBef>
              <a:spcAft>
                <a:spcPts val="1000"/>
              </a:spcAft>
              <a:buNone/>
            </a:pPr>
            <a:r>
              <a:rPr lang="en-US" sz="4400" dirty="0">
                <a:solidFill>
                  <a:srgbClr val="000000"/>
                </a:solidFill>
                <a:ea typeface="Calibri"/>
                <a:cs typeface="Times New Roman"/>
              </a:rPr>
              <a:t>“The Time is short, the great and terrible Day draws near, </a:t>
            </a:r>
            <a:r>
              <a:rPr lang="en-US" sz="4400" dirty="0" smtClean="0">
                <a:solidFill>
                  <a:srgbClr val="000000"/>
                </a:solidFill>
                <a:ea typeface="Calibri"/>
                <a:cs typeface="Times New Roman"/>
              </a:rPr>
              <a:t>…</a:t>
            </a:r>
            <a:r>
              <a:rPr lang="en-US" sz="4400" dirty="0">
                <a:solidFill>
                  <a:srgbClr val="000000"/>
                </a:solidFill>
                <a:ea typeface="Calibri"/>
                <a:cs typeface="Times New Roman"/>
              </a:rPr>
              <a:t>the Signs given by our Lord, in part come to pass, </a:t>
            </a:r>
            <a:r>
              <a:rPr lang="en-US" sz="4400" i="1" dirty="0">
                <a:solidFill>
                  <a:srgbClr val="000000"/>
                </a:solidFill>
                <a:ea typeface="Calibri"/>
                <a:cs typeface="Times New Roman"/>
              </a:rPr>
              <a:t>viz.</a:t>
            </a:r>
            <a:r>
              <a:rPr lang="en-US" sz="4400" dirty="0">
                <a:solidFill>
                  <a:srgbClr val="000000"/>
                </a:solidFill>
                <a:ea typeface="Calibri"/>
                <a:cs typeface="Times New Roman"/>
              </a:rPr>
              <a:t> The great Wars and </a:t>
            </a:r>
            <a:r>
              <a:rPr lang="en-US" sz="4400" dirty="0" err="1">
                <a:solidFill>
                  <a:srgbClr val="000000"/>
                </a:solidFill>
                <a:ea typeface="Calibri"/>
                <a:cs typeface="Times New Roman"/>
              </a:rPr>
              <a:t>Rumours</a:t>
            </a:r>
            <a:r>
              <a:rPr lang="en-US" sz="4400" dirty="0">
                <a:solidFill>
                  <a:srgbClr val="000000"/>
                </a:solidFill>
                <a:ea typeface="Calibri"/>
                <a:cs typeface="Times New Roman"/>
              </a:rPr>
              <a:t> of Wars in the World, and the great Earthquakes in divers places… May we not now conclude, that </a:t>
            </a:r>
            <a:r>
              <a:rPr lang="en-US" sz="4400" i="1" dirty="0">
                <a:solidFill>
                  <a:srgbClr val="000000"/>
                </a:solidFill>
                <a:ea typeface="Calibri"/>
                <a:cs typeface="Times New Roman"/>
              </a:rPr>
              <a:t>this generation shall not pass before all these things shall be fulfilled? </a:t>
            </a:r>
            <a:r>
              <a:rPr lang="en-US" sz="4400" i="1" dirty="0" smtClean="0">
                <a:solidFill>
                  <a:srgbClr val="000000"/>
                </a:solidFill>
                <a:ea typeface="Calibri"/>
                <a:cs typeface="Times New Roman"/>
              </a:rPr>
              <a:t>…lift </a:t>
            </a:r>
            <a:r>
              <a:rPr lang="en-US" sz="4400" i="1" dirty="0">
                <a:solidFill>
                  <a:srgbClr val="000000"/>
                </a:solidFill>
                <a:ea typeface="Calibri"/>
                <a:cs typeface="Times New Roman"/>
              </a:rPr>
              <a:t>up your Heads, for the Day of your Redemption </a:t>
            </a:r>
            <a:r>
              <a:rPr lang="en-US" sz="4400" i="1" dirty="0" err="1">
                <a:solidFill>
                  <a:srgbClr val="000000"/>
                </a:solidFill>
                <a:ea typeface="Calibri"/>
                <a:cs typeface="Times New Roman"/>
              </a:rPr>
              <a:t>draweth</a:t>
            </a:r>
            <a:r>
              <a:rPr lang="en-US" sz="4400" i="1" dirty="0">
                <a:solidFill>
                  <a:srgbClr val="000000"/>
                </a:solidFill>
                <a:ea typeface="Calibri"/>
                <a:cs typeface="Times New Roman"/>
              </a:rPr>
              <a:t> nigh… </a:t>
            </a:r>
            <a:r>
              <a:rPr lang="en-US" sz="4400" i="1" dirty="0" smtClean="0">
                <a:solidFill>
                  <a:srgbClr val="000000"/>
                </a:solidFill>
                <a:ea typeface="Calibri"/>
                <a:cs typeface="Times New Roman"/>
              </a:rPr>
              <a:t>  Surely </a:t>
            </a:r>
            <a:r>
              <a:rPr lang="en-US" sz="4400" i="1" dirty="0">
                <a:solidFill>
                  <a:srgbClr val="000000"/>
                </a:solidFill>
                <a:ea typeface="Calibri"/>
                <a:cs typeface="Times New Roman"/>
              </a:rPr>
              <a:t>I come quickly, Amen, </a:t>
            </a:r>
            <a:r>
              <a:rPr lang="en-US" sz="4400" i="1" dirty="0" smtClean="0">
                <a:solidFill>
                  <a:srgbClr val="000000"/>
                </a:solidFill>
                <a:ea typeface="Calibri"/>
                <a:cs typeface="Times New Roman"/>
              </a:rPr>
              <a:t>   Even </a:t>
            </a:r>
            <a:r>
              <a:rPr lang="en-US" sz="4400" i="1" dirty="0">
                <a:solidFill>
                  <a:srgbClr val="000000"/>
                </a:solidFill>
                <a:ea typeface="Calibri"/>
                <a:cs typeface="Times New Roman"/>
              </a:rPr>
              <a:t>so come, Lord Jesus.</a:t>
            </a:r>
            <a:r>
              <a:rPr lang="en-US" sz="4400" dirty="0">
                <a:solidFill>
                  <a:srgbClr val="000000"/>
                </a:solidFill>
                <a:ea typeface="Calibri"/>
                <a:cs typeface="Times New Roman"/>
              </a:rPr>
              <a:t>”</a:t>
            </a:r>
            <a:endParaRPr lang="en-US" sz="4400" dirty="0">
              <a:solidFill>
                <a:prstClr val="black"/>
              </a:solidFill>
              <a:ea typeface="Calibri"/>
              <a:cs typeface="Times New Roman"/>
            </a:endParaRPr>
          </a:p>
          <a:p>
            <a:pPr marL="0" lvl="0" indent="0">
              <a:lnSpc>
                <a:spcPct val="115000"/>
              </a:lnSpc>
              <a:spcBef>
                <a:spcPts val="0"/>
              </a:spcBef>
              <a:buNone/>
              <a:tabLst>
                <a:tab pos="5943600" algn="l"/>
              </a:tabLst>
            </a:pPr>
            <a:r>
              <a:rPr lang="en-US" sz="2100" i="1" dirty="0">
                <a:solidFill>
                  <a:prstClr val="black"/>
                </a:solidFill>
                <a:ea typeface="Calibri"/>
                <a:cs typeface="Times New Roman"/>
              </a:rPr>
              <a:t> </a:t>
            </a:r>
            <a:r>
              <a:rPr lang="en-US" sz="2900" i="1" dirty="0" smtClean="0">
                <a:solidFill>
                  <a:prstClr val="black"/>
                </a:solidFill>
                <a:ea typeface="Calibri"/>
                <a:cs typeface="Times New Roman"/>
              </a:rPr>
              <a:t>-</a:t>
            </a:r>
            <a:r>
              <a:rPr lang="en-US" sz="2900" i="1" dirty="0">
                <a:solidFill>
                  <a:prstClr val="black"/>
                </a:solidFill>
                <a:ea typeface="Calibri"/>
                <a:cs typeface="Times New Roman"/>
              </a:rPr>
              <a:t>The Glorious Kingdom of our Blessed Lord Jesus Christ on Earth Rightly Timed</a:t>
            </a:r>
            <a:r>
              <a:rPr lang="en-US" sz="2900" dirty="0">
                <a:solidFill>
                  <a:prstClr val="black"/>
                </a:solidFill>
                <a:ea typeface="Calibri"/>
                <a:cs typeface="Times New Roman"/>
              </a:rPr>
              <a:t> (London 1693).</a:t>
            </a:r>
          </a:p>
          <a:p>
            <a:endParaRPr lang="en-US" dirty="0"/>
          </a:p>
        </p:txBody>
      </p:sp>
    </p:spTree>
    <p:extLst>
      <p:ext uri="{BB962C8B-B14F-4D97-AF65-F5344CB8AC3E}">
        <p14:creationId xmlns:p14="http://schemas.microsoft.com/office/powerpoint/2010/main" val="959746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066800"/>
          </a:xfrm>
        </p:spPr>
        <p:txBody>
          <a:bodyPr>
            <a:normAutofit fontScale="90000"/>
          </a:bodyPr>
          <a:lstStyle/>
          <a:p>
            <a:r>
              <a:rPr lang="en-US" sz="4000" b="1" u="sng" dirty="0" smtClean="0"/>
              <a:t>Robert </a:t>
            </a:r>
            <a:r>
              <a:rPr lang="en-US" sz="4000" b="1" u="sng" dirty="0" err="1" smtClean="0"/>
              <a:t>Maton</a:t>
            </a:r>
            <a:r>
              <a:rPr lang="en-US" sz="4000" b="1" u="sng" dirty="0" smtClean="0"/>
              <a:t> </a:t>
            </a:r>
            <a:r>
              <a:rPr lang="en-US" sz="2800" dirty="0" smtClean="0"/>
              <a:t>(1607-1653)    </a:t>
            </a:r>
            <a:r>
              <a:rPr lang="en-US" sz="2000" dirty="0" smtClean="0"/>
              <a:t>Oxford grad, Puritan minister</a:t>
            </a:r>
            <a:r>
              <a:rPr lang="en-US" sz="2400" dirty="0" smtClean="0"/>
              <a:t/>
            </a:r>
            <a:br>
              <a:rPr lang="en-US" sz="2400" dirty="0" smtClean="0"/>
            </a:br>
            <a:r>
              <a:rPr lang="en-US" sz="2300" u="sng" dirty="0" smtClean="0"/>
              <a:t>more than just pre-conflagration rapture   </a:t>
            </a:r>
            <a:r>
              <a:rPr lang="en-US" sz="2200" u="sng" dirty="0" smtClean="0"/>
              <a:t>(</a:t>
            </a:r>
            <a:r>
              <a:rPr lang="en-US" sz="2000" u="sng" dirty="0" smtClean="0"/>
              <a:t>before Armageddon &amp; other wonders)</a:t>
            </a:r>
            <a:endParaRPr lang="en-US" sz="2000" u="sng"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295400"/>
            <a:ext cx="3810000" cy="5791200"/>
          </a:xfrm>
        </p:spPr>
      </p:pic>
      <p:sp>
        <p:nvSpPr>
          <p:cNvPr id="4" name="Content Placeholder 3"/>
          <p:cNvSpPr>
            <a:spLocks noGrp="1"/>
          </p:cNvSpPr>
          <p:nvPr>
            <p:ph sz="half" idx="2"/>
          </p:nvPr>
        </p:nvSpPr>
        <p:spPr>
          <a:xfrm>
            <a:off x="3810000" y="1295400"/>
            <a:ext cx="5181600" cy="5334000"/>
          </a:xfrm>
        </p:spPr>
        <p:txBody>
          <a:bodyPr>
            <a:normAutofit/>
          </a:bodyPr>
          <a:lstStyle/>
          <a:p>
            <a:pPr marL="0" marR="0" indent="0">
              <a:lnSpc>
                <a:spcPct val="115000"/>
              </a:lnSpc>
              <a:spcBef>
                <a:spcPts val="0"/>
              </a:spcBef>
              <a:spcAft>
                <a:spcPts val="0"/>
              </a:spcAft>
              <a:buNone/>
            </a:pPr>
            <a:r>
              <a:rPr lang="en-US" sz="2600" dirty="0">
                <a:solidFill>
                  <a:srgbClr val="000000"/>
                </a:solidFill>
                <a:latin typeface="Times New Roman"/>
                <a:ea typeface="Calibri"/>
              </a:rPr>
              <a:t>“why shall the elect </a:t>
            </a:r>
            <a:r>
              <a:rPr lang="en-US" sz="2600" dirty="0" err="1">
                <a:solidFill>
                  <a:srgbClr val="000000"/>
                </a:solidFill>
                <a:latin typeface="Times New Roman"/>
                <a:ea typeface="Calibri"/>
              </a:rPr>
              <a:t>onely</a:t>
            </a:r>
            <a:r>
              <a:rPr lang="en-US" sz="2600" dirty="0">
                <a:solidFill>
                  <a:srgbClr val="000000"/>
                </a:solidFill>
                <a:latin typeface="Times New Roman"/>
                <a:ea typeface="Calibri"/>
              </a:rPr>
              <a:t> be gathered together and the rest </a:t>
            </a:r>
            <a:r>
              <a:rPr lang="en-US" sz="2600" b="1" dirty="0">
                <a:solidFill>
                  <a:srgbClr val="000000"/>
                </a:solidFill>
                <a:latin typeface="Times New Roman"/>
                <a:ea typeface="Calibri"/>
              </a:rPr>
              <a:t>left behind</a:t>
            </a:r>
            <a:r>
              <a:rPr lang="en-US" sz="2600" dirty="0">
                <a:solidFill>
                  <a:srgbClr val="000000"/>
                </a:solidFill>
                <a:latin typeface="Times New Roman"/>
                <a:ea typeface="Calibri"/>
              </a:rPr>
              <a:t>…they shall be left, </a:t>
            </a:r>
            <a:r>
              <a:rPr lang="en-US" sz="2600" b="1" dirty="0">
                <a:solidFill>
                  <a:srgbClr val="000000"/>
                </a:solidFill>
                <a:latin typeface="Times New Roman"/>
                <a:ea typeface="Calibri"/>
              </a:rPr>
              <a:t>either to perish in that great destruction, </a:t>
            </a:r>
            <a:r>
              <a:rPr lang="en-US" sz="2600" dirty="0">
                <a:solidFill>
                  <a:srgbClr val="000000"/>
                </a:solidFill>
                <a:latin typeface="Times New Roman"/>
                <a:ea typeface="Calibri"/>
              </a:rPr>
              <a:t>which shall come </a:t>
            </a:r>
            <a:r>
              <a:rPr lang="en-US" sz="2600" b="1" dirty="0">
                <a:solidFill>
                  <a:srgbClr val="000000"/>
                </a:solidFill>
                <a:latin typeface="Times New Roman"/>
                <a:ea typeface="Calibri"/>
              </a:rPr>
              <a:t>upon all Nations that fight</a:t>
            </a:r>
            <a:r>
              <a:rPr lang="en-US" sz="2600" dirty="0">
                <a:solidFill>
                  <a:srgbClr val="000000"/>
                </a:solidFill>
                <a:latin typeface="Times New Roman"/>
                <a:ea typeface="Calibri"/>
              </a:rPr>
              <a:t> against the </a:t>
            </a:r>
            <a:r>
              <a:rPr lang="en-US" sz="2600" dirty="0" err="1">
                <a:solidFill>
                  <a:srgbClr val="000000"/>
                </a:solidFill>
                <a:latin typeface="Times New Roman"/>
                <a:ea typeface="Calibri"/>
              </a:rPr>
              <a:t>Jewes</a:t>
            </a:r>
            <a:r>
              <a:rPr lang="en-US" sz="2600" dirty="0">
                <a:solidFill>
                  <a:srgbClr val="000000"/>
                </a:solidFill>
                <a:latin typeface="Times New Roman"/>
                <a:ea typeface="Calibri"/>
              </a:rPr>
              <a:t>, whom our </a:t>
            </a:r>
            <a:r>
              <a:rPr lang="en-US" sz="2600" dirty="0" err="1">
                <a:solidFill>
                  <a:srgbClr val="000000"/>
                </a:solidFill>
                <a:latin typeface="Times New Roman"/>
                <a:ea typeface="Calibri"/>
              </a:rPr>
              <a:t>Saviour</a:t>
            </a:r>
            <a:r>
              <a:rPr lang="en-US" sz="2600" dirty="0">
                <a:solidFill>
                  <a:srgbClr val="000000"/>
                </a:solidFill>
                <a:latin typeface="Times New Roman"/>
                <a:ea typeface="Calibri"/>
              </a:rPr>
              <a:t> shall then redeem: </a:t>
            </a:r>
            <a:r>
              <a:rPr lang="en-US" sz="2600" b="1" dirty="0">
                <a:solidFill>
                  <a:srgbClr val="000000"/>
                </a:solidFill>
                <a:latin typeface="Times New Roman"/>
                <a:ea typeface="Calibri"/>
              </a:rPr>
              <a:t>Or to bee eye-witnesses of Gods wonders </a:t>
            </a:r>
            <a:r>
              <a:rPr lang="en-US" sz="2600" dirty="0">
                <a:solidFill>
                  <a:srgbClr val="000000"/>
                </a:solidFill>
                <a:latin typeface="Times New Roman"/>
                <a:ea typeface="Calibri"/>
              </a:rPr>
              <a:t>in all </a:t>
            </a:r>
            <a:r>
              <a:rPr lang="en-US" sz="2600" dirty="0" err="1">
                <a:solidFill>
                  <a:srgbClr val="000000"/>
                </a:solidFill>
                <a:latin typeface="Times New Roman"/>
                <a:ea typeface="Calibri"/>
              </a:rPr>
              <a:t>Countreys</a:t>
            </a:r>
            <a:r>
              <a:rPr lang="en-US" sz="2600" dirty="0">
                <a:solidFill>
                  <a:srgbClr val="000000"/>
                </a:solidFill>
                <a:latin typeface="Times New Roman"/>
                <a:ea typeface="Calibri"/>
              </a:rPr>
              <a:t> at that time</a:t>
            </a:r>
            <a:r>
              <a:rPr lang="en-US" sz="2600" dirty="0" smtClean="0">
                <a:solidFill>
                  <a:srgbClr val="000000"/>
                </a:solidFill>
                <a:latin typeface="Times New Roman"/>
                <a:ea typeface="Calibri"/>
              </a:rPr>
              <a:t>.”</a:t>
            </a:r>
          </a:p>
          <a:p>
            <a:pPr marL="0" marR="0" indent="0">
              <a:lnSpc>
                <a:spcPct val="115000"/>
              </a:lnSpc>
              <a:spcBef>
                <a:spcPts val="0"/>
              </a:spcBef>
              <a:spcAft>
                <a:spcPts val="0"/>
              </a:spcAft>
              <a:buNone/>
            </a:pPr>
            <a:endParaRPr lang="en-US" sz="1300" dirty="0" smtClean="0">
              <a:effectLst/>
              <a:latin typeface="Times New Roman"/>
              <a:ea typeface="Times New Roman"/>
            </a:endParaRPr>
          </a:p>
          <a:p>
            <a:pPr marL="0" lvl="0" indent="0">
              <a:spcBef>
                <a:spcPts val="0"/>
              </a:spcBef>
              <a:buNone/>
              <a:tabLst>
                <a:tab pos="457200" algn="l"/>
              </a:tabLst>
            </a:pPr>
            <a:r>
              <a:rPr lang="en-US" sz="2000" dirty="0">
                <a:solidFill>
                  <a:srgbClr val="000000"/>
                </a:solidFill>
                <a:ea typeface="Calibri"/>
                <a:cs typeface="Times New Roman"/>
              </a:rPr>
              <a:t>-</a:t>
            </a:r>
            <a:r>
              <a:rPr lang="en-US" sz="2000" i="1" dirty="0" smtClean="0">
                <a:solidFill>
                  <a:srgbClr val="000000"/>
                </a:solidFill>
                <a:ea typeface="Calibri"/>
                <a:cs typeface="Times New Roman"/>
              </a:rPr>
              <a:t>Israel’s </a:t>
            </a:r>
            <a:r>
              <a:rPr lang="en-US" sz="2000" i="1" dirty="0">
                <a:solidFill>
                  <a:srgbClr val="000000"/>
                </a:solidFill>
                <a:ea typeface="Calibri"/>
                <a:cs typeface="Times New Roman"/>
              </a:rPr>
              <a:t>Redemption</a:t>
            </a:r>
            <a:r>
              <a:rPr lang="en-US" sz="2000" dirty="0">
                <a:solidFill>
                  <a:srgbClr val="000000"/>
                </a:solidFill>
                <a:ea typeface="Calibri"/>
                <a:cs typeface="Times New Roman"/>
              </a:rPr>
              <a:t> (London, 1642), 60, 67</a:t>
            </a:r>
            <a:r>
              <a:rPr lang="en-US" sz="2000" dirty="0" smtClean="0">
                <a:solidFill>
                  <a:srgbClr val="000000"/>
                </a:solidFill>
                <a:ea typeface="Calibri"/>
                <a:cs typeface="Times New Roman"/>
              </a:rPr>
              <a:t>.</a:t>
            </a:r>
            <a:endParaRPr lang="en-US" sz="1400" dirty="0" smtClean="0">
              <a:effectLst/>
              <a:latin typeface="Times New Roman"/>
              <a:ea typeface="Times New Roman"/>
              <a:cs typeface="Times New Roman"/>
            </a:endParaRPr>
          </a:p>
        </p:txBody>
      </p:sp>
    </p:spTree>
    <p:extLst>
      <p:ext uri="{BB962C8B-B14F-4D97-AF65-F5344CB8AC3E}">
        <p14:creationId xmlns:p14="http://schemas.microsoft.com/office/powerpoint/2010/main" val="421983017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09600"/>
          </a:xfrm>
        </p:spPr>
        <p:txBody>
          <a:bodyPr>
            <a:normAutofit fontScale="90000"/>
          </a:bodyPr>
          <a:lstStyle/>
          <a:p>
            <a:r>
              <a:rPr lang="en-US" sz="3600" b="1" u="sng" dirty="0" err="1" smtClean="0"/>
              <a:t>Maton’s</a:t>
            </a:r>
            <a:r>
              <a:rPr lang="en-US" sz="3600" b="1" u="sng" dirty="0" smtClean="0"/>
              <a:t> pre-</a:t>
            </a:r>
            <a:r>
              <a:rPr lang="en-US" sz="3600" b="1" u="sng" dirty="0" err="1" smtClean="0"/>
              <a:t>trib</a:t>
            </a:r>
            <a:r>
              <a:rPr lang="en-US" sz="3600" b="1" u="sng" dirty="0" smtClean="0"/>
              <a:t> rapture before Armageddon</a:t>
            </a:r>
            <a:endParaRPr lang="en-US" sz="3600" b="1" u="sng" dirty="0"/>
          </a:p>
        </p:txBody>
      </p:sp>
      <p:sp>
        <p:nvSpPr>
          <p:cNvPr id="3" name="Content Placeholder 2"/>
          <p:cNvSpPr>
            <a:spLocks noGrp="1"/>
          </p:cNvSpPr>
          <p:nvPr>
            <p:ph idx="1"/>
          </p:nvPr>
        </p:nvSpPr>
        <p:spPr>
          <a:xfrm>
            <a:off x="228600" y="838200"/>
            <a:ext cx="8686800" cy="5867400"/>
          </a:xfrm>
        </p:spPr>
        <p:txBody>
          <a:bodyPr>
            <a:normAutofit fontScale="85000" lnSpcReduction="20000"/>
          </a:bodyPr>
          <a:lstStyle/>
          <a:p>
            <a:pPr marL="0" marR="0" indent="0">
              <a:lnSpc>
                <a:spcPct val="115000"/>
              </a:lnSpc>
              <a:spcBef>
                <a:spcPts val="0"/>
              </a:spcBef>
              <a:spcAft>
                <a:spcPts val="0"/>
              </a:spcAft>
              <a:buNone/>
            </a:pPr>
            <a:r>
              <a:rPr lang="en-US" sz="2900" dirty="0">
                <a:solidFill>
                  <a:srgbClr val="000000"/>
                </a:solidFill>
                <a:latin typeface="Times New Roman"/>
                <a:ea typeface="Calibri"/>
                <a:cs typeface="Times New Roman"/>
              </a:rPr>
              <a:t>“when the great Day of the Lord’s descent shall come, there is to </a:t>
            </a:r>
            <a:r>
              <a:rPr lang="en-US" sz="2900" dirty="0" smtClean="0">
                <a:solidFill>
                  <a:srgbClr val="000000"/>
                </a:solidFill>
                <a:latin typeface="Times New Roman"/>
                <a:ea typeface="Calibri"/>
                <a:cs typeface="Times New Roman"/>
              </a:rPr>
              <a:t> be </a:t>
            </a:r>
            <a:r>
              <a:rPr lang="en-US" sz="2900" b="1" dirty="0">
                <a:solidFill>
                  <a:srgbClr val="000000"/>
                </a:solidFill>
                <a:latin typeface="Times New Roman"/>
                <a:ea typeface="Calibri"/>
                <a:cs typeface="Times New Roman"/>
              </a:rPr>
              <a:t>a </a:t>
            </a:r>
            <a:r>
              <a:rPr lang="en-US" sz="2900" b="1" dirty="0" err="1">
                <a:solidFill>
                  <a:srgbClr val="000000"/>
                </a:solidFill>
                <a:latin typeface="Times New Roman"/>
                <a:ea typeface="Calibri"/>
                <a:cs typeface="Times New Roman"/>
              </a:rPr>
              <a:t>generall</a:t>
            </a:r>
            <a:r>
              <a:rPr lang="en-US" sz="2900" b="1" dirty="0">
                <a:solidFill>
                  <a:srgbClr val="000000"/>
                </a:solidFill>
                <a:latin typeface="Times New Roman"/>
                <a:ea typeface="Calibri"/>
                <a:cs typeface="Times New Roman"/>
              </a:rPr>
              <a:t> security</a:t>
            </a:r>
            <a:r>
              <a:rPr lang="en-US" sz="2900" dirty="0">
                <a:solidFill>
                  <a:srgbClr val="000000"/>
                </a:solidFill>
                <a:latin typeface="Times New Roman"/>
                <a:ea typeface="Calibri"/>
                <a:cs typeface="Times New Roman"/>
              </a:rPr>
              <a:t>: </a:t>
            </a:r>
            <a:r>
              <a:rPr lang="en-US" sz="2900" i="1" dirty="0">
                <a:solidFill>
                  <a:srgbClr val="000000"/>
                </a:solidFill>
                <a:latin typeface="Times New Roman"/>
                <a:ea typeface="Calibri"/>
                <a:cs typeface="Times New Roman"/>
              </a:rPr>
              <a:t>Eating and drinking, marrying and giving in marriage. </a:t>
            </a:r>
            <a:r>
              <a:rPr lang="en-US" sz="2900" dirty="0">
                <a:solidFill>
                  <a:srgbClr val="000000"/>
                </a:solidFill>
                <a:latin typeface="Times New Roman"/>
                <a:ea typeface="Calibri"/>
                <a:cs typeface="Times New Roman"/>
              </a:rPr>
              <a:t>And </a:t>
            </a:r>
            <a:r>
              <a:rPr lang="en-US" sz="2900" b="1" dirty="0">
                <a:solidFill>
                  <a:srgbClr val="000000"/>
                </a:solidFill>
                <a:latin typeface="Times New Roman"/>
                <a:ea typeface="Calibri"/>
                <a:cs typeface="Times New Roman"/>
              </a:rPr>
              <a:t>not warring and fighting</a:t>
            </a:r>
            <a:r>
              <a:rPr lang="en-US" sz="2900" dirty="0">
                <a:solidFill>
                  <a:srgbClr val="000000"/>
                </a:solidFill>
                <a:latin typeface="Times New Roman"/>
                <a:ea typeface="Calibri"/>
                <a:cs typeface="Times New Roman"/>
              </a:rPr>
              <a:t>. For if an end of the </a:t>
            </a:r>
            <a:r>
              <a:rPr lang="en-US" sz="2900" dirty="0" err="1">
                <a:solidFill>
                  <a:srgbClr val="000000"/>
                </a:solidFill>
                <a:latin typeface="Times New Roman"/>
                <a:ea typeface="Calibri"/>
                <a:cs typeface="Times New Roman"/>
              </a:rPr>
              <a:t>warres</a:t>
            </a:r>
            <a:r>
              <a:rPr lang="en-US" sz="2900" dirty="0">
                <a:solidFill>
                  <a:srgbClr val="000000"/>
                </a:solidFill>
                <a:latin typeface="Times New Roman"/>
                <a:ea typeface="Calibri"/>
                <a:cs typeface="Times New Roman"/>
              </a:rPr>
              <a:t> should be made by the Lords coming, how would the </a:t>
            </a:r>
            <a:r>
              <a:rPr lang="en-US" sz="2900" dirty="0" err="1">
                <a:solidFill>
                  <a:srgbClr val="000000"/>
                </a:solidFill>
                <a:latin typeface="Times New Roman"/>
                <a:ea typeface="Calibri"/>
                <a:cs typeface="Times New Roman"/>
              </a:rPr>
              <a:t>faithfull</a:t>
            </a:r>
            <a:r>
              <a:rPr lang="en-US" sz="2900" dirty="0">
                <a:solidFill>
                  <a:srgbClr val="000000"/>
                </a:solidFill>
                <a:latin typeface="Times New Roman"/>
                <a:ea typeface="Calibri"/>
                <a:cs typeface="Times New Roman"/>
              </a:rPr>
              <a:t> have time here to rejoice, and to give </a:t>
            </a:r>
            <a:r>
              <a:rPr lang="en-US" sz="2900" dirty="0" err="1">
                <a:solidFill>
                  <a:srgbClr val="000000"/>
                </a:solidFill>
                <a:latin typeface="Times New Roman"/>
                <a:ea typeface="Calibri"/>
                <a:cs typeface="Times New Roman"/>
              </a:rPr>
              <a:t>thankes</a:t>
            </a:r>
            <a:r>
              <a:rPr lang="en-US" sz="2900" dirty="0">
                <a:solidFill>
                  <a:srgbClr val="000000"/>
                </a:solidFill>
                <a:latin typeface="Times New Roman"/>
                <a:ea typeface="Calibri"/>
                <a:cs typeface="Times New Roman"/>
              </a:rPr>
              <a:t> unto God </a:t>
            </a:r>
            <a:r>
              <a:rPr lang="en-US" sz="2900" dirty="0" smtClean="0">
                <a:solidFill>
                  <a:srgbClr val="000000"/>
                </a:solidFill>
                <a:latin typeface="Times New Roman"/>
                <a:ea typeface="Calibri"/>
                <a:cs typeface="Times New Roman"/>
              </a:rPr>
              <a:t> for </a:t>
            </a:r>
            <a:r>
              <a:rPr lang="en-US" sz="2900" dirty="0">
                <a:solidFill>
                  <a:srgbClr val="000000"/>
                </a:solidFill>
                <a:latin typeface="Times New Roman"/>
                <a:ea typeface="Calibri"/>
                <a:cs typeface="Times New Roman"/>
              </a:rPr>
              <a:t>their greatest enemies overthrow</a:t>
            </a:r>
            <a:r>
              <a:rPr lang="en-US" sz="2900" dirty="0" smtClean="0">
                <a:solidFill>
                  <a:srgbClr val="000000"/>
                </a:solidFill>
                <a:latin typeface="Times New Roman"/>
                <a:ea typeface="Calibri"/>
                <a:cs typeface="Times New Roman"/>
              </a:rPr>
              <a:t>?”</a:t>
            </a:r>
          </a:p>
          <a:p>
            <a:pPr marL="0" marR="0" indent="0">
              <a:lnSpc>
                <a:spcPct val="115000"/>
              </a:lnSpc>
              <a:spcBef>
                <a:spcPts val="0"/>
              </a:spcBef>
              <a:spcAft>
                <a:spcPts val="0"/>
              </a:spcAft>
              <a:buNone/>
            </a:pPr>
            <a:endParaRPr lang="en-US" sz="900" dirty="0">
              <a:ea typeface="Calibri"/>
              <a:cs typeface="Times New Roman"/>
            </a:endParaRPr>
          </a:p>
          <a:p>
            <a:pPr marL="0" marR="0" indent="0">
              <a:spcBef>
                <a:spcPts val="0"/>
              </a:spcBef>
              <a:spcAft>
                <a:spcPts val="0"/>
              </a:spcAft>
              <a:buNone/>
            </a:pPr>
            <a:r>
              <a:rPr lang="en-US" sz="1800" dirty="0">
                <a:ea typeface="Calibri"/>
                <a:cs typeface="Times New Roman"/>
              </a:rPr>
              <a:t>-</a:t>
            </a:r>
            <a:r>
              <a:rPr lang="en-US" sz="1800" i="1" dirty="0" smtClean="0">
                <a:ea typeface="Calibri"/>
                <a:cs typeface="Times New Roman"/>
              </a:rPr>
              <a:t>Gog </a:t>
            </a:r>
            <a:r>
              <a:rPr lang="en-US" sz="1800" i="1" dirty="0">
                <a:ea typeface="Calibri"/>
                <a:cs typeface="Times New Roman"/>
              </a:rPr>
              <a:t>and </a:t>
            </a:r>
            <a:r>
              <a:rPr lang="en-US" sz="1800" i="1" dirty="0" err="1">
                <a:ea typeface="Calibri"/>
                <a:cs typeface="Times New Roman"/>
              </a:rPr>
              <a:t>Magog</a:t>
            </a:r>
            <a:r>
              <a:rPr lang="en-US" sz="1800" i="1" dirty="0">
                <a:ea typeface="Calibri"/>
                <a:cs typeface="Times New Roman"/>
              </a:rPr>
              <a:t>, or the Battle of the Great Day of God </a:t>
            </a:r>
            <a:r>
              <a:rPr lang="en-US" sz="1800" i="1" dirty="0" err="1">
                <a:ea typeface="Calibri"/>
                <a:cs typeface="Times New Roman"/>
              </a:rPr>
              <a:t>Almightie</a:t>
            </a:r>
            <a:r>
              <a:rPr lang="en-US" sz="1800" dirty="0">
                <a:ea typeface="Calibri"/>
                <a:cs typeface="Times New Roman"/>
              </a:rPr>
              <a:t> (London,  1642), </a:t>
            </a:r>
            <a:r>
              <a:rPr lang="en-US" sz="1800" dirty="0" smtClean="0">
                <a:ea typeface="Calibri"/>
                <a:cs typeface="Times New Roman"/>
              </a:rPr>
              <a:t>110.</a:t>
            </a:r>
          </a:p>
          <a:p>
            <a:pPr marL="0" marR="0">
              <a:spcBef>
                <a:spcPts val="0"/>
              </a:spcBef>
              <a:spcAft>
                <a:spcPts val="0"/>
              </a:spcAft>
            </a:pPr>
            <a:endParaRPr lang="en-US" sz="800" dirty="0" smtClean="0">
              <a:ea typeface="Calibri"/>
              <a:cs typeface="Times New Roman"/>
            </a:endParaRPr>
          </a:p>
          <a:p>
            <a:pPr marL="0" marR="0" indent="0">
              <a:spcBef>
                <a:spcPts val="0"/>
              </a:spcBef>
              <a:spcAft>
                <a:spcPts val="0"/>
              </a:spcAft>
              <a:buNone/>
            </a:pPr>
            <a:endParaRPr lang="en-US" sz="1100" dirty="0">
              <a:ea typeface="Calibri"/>
              <a:cs typeface="Times New Roman"/>
            </a:endParaRPr>
          </a:p>
          <a:p>
            <a:pPr marL="0" marR="0" indent="0" algn="ctr">
              <a:lnSpc>
                <a:spcPct val="150000"/>
              </a:lnSpc>
              <a:spcBef>
                <a:spcPts val="0"/>
              </a:spcBef>
              <a:spcAft>
                <a:spcPts val="0"/>
              </a:spcAft>
              <a:buNone/>
            </a:pPr>
            <a:r>
              <a:rPr lang="en-US" sz="2800" b="1" u="sng" dirty="0" smtClean="0">
                <a:effectLst/>
                <a:latin typeface="Times New Roman"/>
                <a:ea typeface="Calibri"/>
                <a:cs typeface="Times New Roman"/>
              </a:rPr>
              <a:t>Ezekiel 37-38, Joel 3, Zechariah 12 &amp; Revelation 16-17: </a:t>
            </a:r>
            <a:endParaRPr lang="en-US" sz="2800" dirty="0">
              <a:ea typeface="Calibri"/>
              <a:cs typeface="Times New Roman"/>
            </a:endParaRPr>
          </a:p>
          <a:p>
            <a:pPr marL="0" marR="0" indent="0">
              <a:lnSpc>
                <a:spcPct val="115000"/>
              </a:lnSpc>
              <a:spcBef>
                <a:spcPts val="0"/>
              </a:spcBef>
              <a:spcAft>
                <a:spcPts val="0"/>
              </a:spcAft>
              <a:buNone/>
            </a:pPr>
            <a:r>
              <a:rPr lang="en-US" sz="2800" dirty="0">
                <a:solidFill>
                  <a:srgbClr val="000000"/>
                </a:solidFill>
                <a:latin typeface="Times New Roman"/>
                <a:ea typeface="Calibri"/>
                <a:cs typeface="Times New Roman"/>
              </a:rPr>
              <a:t>“all foreshow one and the same </a:t>
            </a:r>
            <a:r>
              <a:rPr lang="en-US" sz="2800" dirty="0" err="1">
                <a:solidFill>
                  <a:srgbClr val="000000"/>
                </a:solidFill>
                <a:latin typeface="Times New Roman"/>
                <a:ea typeface="Calibri"/>
                <a:cs typeface="Times New Roman"/>
              </a:rPr>
              <a:t>battell</a:t>
            </a:r>
            <a:r>
              <a:rPr lang="en-US" sz="2800" dirty="0">
                <a:solidFill>
                  <a:srgbClr val="000000"/>
                </a:solidFill>
                <a:latin typeface="Times New Roman"/>
                <a:ea typeface="Calibri"/>
                <a:cs typeface="Times New Roman"/>
              </a:rPr>
              <a:t>… First, because they all </a:t>
            </a:r>
            <a:r>
              <a:rPr lang="en-US" sz="2800" dirty="0" err="1">
                <a:solidFill>
                  <a:srgbClr val="000000"/>
                </a:solidFill>
                <a:latin typeface="Times New Roman"/>
                <a:ea typeface="Calibri"/>
                <a:cs typeface="Times New Roman"/>
              </a:rPr>
              <a:t>speake</a:t>
            </a:r>
            <a:r>
              <a:rPr lang="en-US" sz="2800" dirty="0">
                <a:solidFill>
                  <a:srgbClr val="000000"/>
                </a:solidFill>
                <a:latin typeface="Times New Roman"/>
                <a:ea typeface="Calibri"/>
                <a:cs typeface="Times New Roman"/>
              </a:rPr>
              <a:t> of a more </a:t>
            </a:r>
            <a:r>
              <a:rPr lang="en-US" sz="2800" dirty="0" err="1">
                <a:solidFill>
                  <a:srgbClr val="000000"/>
                </a:solidFill>
                <a:latin typeface="Times New Roman"/>
                <a:ea typeface="Calibri"/>
                <a:cs typeface="Times New Roman"/>
              </a:rPr>
              <a:t>generall</a:t>
            </a:r>
            <a:r>
              <a:rPr lang="en-US" sz="2800" dirty="0">
                <a:solidFill>
                  <a:srgbClr val="000000"/>
                </a:solidFill>
                <a:latin typeface="Times New Roman"/>
                <a:ea typeface="Calibri"/>
                <a:cs typeface="Times New Roman"/>
              </a:rPr>
              <a:t> confederacy and combination of the Kings of the world… Secondly, because they all say, that the returning or the </a:t>
            </a:r>
            <a:r>
              <a:rPr lang="en-US" sz="2800" dirty="0" err="1">
                <a:solidFill>
                  <a:srgbClr val="000000"/>
                </a:solidFill>
                <a:latin typeface="Times New Roman"/>
                <a:ea typeface="Calibri"/>
                <a:cs typeface="Times New Roman"/>
              </a:rPr>
              <a:t>Jewes</a:t>
            </a:r>
            <a:r>
              <a:rPr lang="en-US" sz="2800" dirty="0">
                <a:solidFill>
                  <a:srgbClr val="000000"/>
                </a:solidFill>
                <a:latin typeface="Times New Roman"/>
                <a:ea typeface="Calibri"/>
                <a:cs typeface="Times New Roman"/>
              </a:rPr>
              <a:t> into their </a:t>
            </a:r>
            <a:r>
              <a:rPr lang="en-US" sz="2800" dirty="0" err="1">
                <a:solidFill>
                  <a:srgbClr val="000000"/>
                </a:solidFill>
                <a:latin typeface="Times New Roman"/>
                <a:ea typeface="Calibri"/>
                <a:cs typeface="Times New Roman"/>
              </a:rPr>
              <a:t>owne</a:t>
            </a:r>
            <a:r>
              <a:rPr lang="en-US" sz="2800" dirty="0">
                <a:solidFill>
                  <a:srgbClr val="000000"/>
                </a:solidFill>
                <a:latin typeface="Times New Roman"/>
                <a:ea typeface="Calibri"/>
                <a:cs typeface="Times New Roman"/>
              </a:rPr>
              <a:t> Land, shall be the occasion of this </a:t>
            </a:r>
            <a:r>
              <a:rPr lang="en-US" sz="2800" dirty="0" err="1">
                <a:solidFill>
                  <a:srgbClr val="000000"/>
                </a:solidFill>
                <a:latin typeface="Times New Roman"/>
                <a:ea typeface="Calibri"/>
                <a:cs typeface="Times New Roman"/>
              </a:rPr>
              <a:t>warre</a:t>
            </a:r>
            <a:r>
              <a:rPr lang="en-US" sz="2800" dirty="0">
                <a:solidFill>
                  <a:srgbClr val="000000"/>
                </a:solidFill>
                <a:latin typeface="Times New Roman"/>
                <a:ea typeface="Calibri"/>
                <a:cs typeface="Times New Roman"/>
              </a:rPr>
              <a:t>-like assembly. … Thirdly, because they all declare, that the destruction of this great army, shall be in the land of Judea</a:t>
            </a:r>
            <a:r>
              <a:rPr lang="en-US" sz="2800" dirty="0" smtClean="0">
                <a:solidFill>
                  <a:srgbClr val="000000"/>
                </a:solidFill>
                <a:latin typeface="Times New Roman"/>
                <a:ea typeface="Calibri"/>
                <a:cs typeface="Times New Roman"/>
              </a:rPr>
              <a:t>.</a:t>
            </a:r>
            <a:r>
              <a:rPr lang="en-US" sz="2800" dirty="0" smtClean="0">
                <a:ea typeface="Calibri"/>
                <a:cs typeface="Times New Roman"/>
              </a:rPr>
              <a:t>”</a:t>
            </a:r>
          </a:p>
          <a:p>
            <a:pPr marL="0" marR="0" indent="0">
              <a:lnSpc>
                <a:spcPct val="115000"/>
              </a:lnSpc>
              <a:spcBef>
                <a:spcPts val="0"/>
              </a:spcBef>
              <a:spcAft>
                <a:spcPts val="0"/>
              </a:spcAft>
              <a:buNone/>
            </a:pPr>
            <a:endParaRPr lang="en-US" sz="900" dirty="0">
              <a:ea typeface="Calibri"/>
              <a:cs typeface="Times New Roman"/>
            </a:endParaRPr>
          </a:p>
          <a:p>
            <a:pPr marL="0" marR="0" indent="0">
              <a:spcBef>
                <a:spcPts val="0"/>
              </a:spcBef>
              <a:spcAft>
                <a:spcPts val="0"/>
              </a:spcAft>
              <a:buNone/>
            </a:pPr>
            <a:r>
              <a:rPr lang="en-US" sz="1800" dirty="0">
                <a:ea typeface="Calibri"/>
                <a:cs typeface="Times New Roman"/>
              </a:rPr>
              <a:t>-</a:t>
            </a:r>
            <a:r>
              <a:rPr lang="en-US" sz="1800" i="1" dirty="0" smtClean="0">
                <a:ea typeface="Calibri"/>
                <a:cs typeface="Times New Roman"/>
              </a:rPr>
              <a:t>Gog </a:t>
            </a:r>
            <a:r>
              <a:rPr lang="en-US" sz="1800" i="1" dirty="0">
                <a:ea typeface="Calibri"/>
                <a:cs typeface="Times New Roman"/>
              </a:rPr>
              <a:t>and </a:t>
            </a:r>
            <a:r>
              <a:rPr lang="en-US" sz="1800" i="1" dirty="0" err="1">
                <a:ea typeface="Calibri"/>
                <a:cs typeface="Times New Roman"/>
              </a:rPr>
              <a:t>Magog</a:t>
            </a:r>
            <a:r>
              <a:rPr lang="en-US" sz="1800" i="1" dirty="0">
                <a:ea typeface="Calibri"/>
                <a:cs typeface="Times New Roman"/>
              </a:rPr>
              <a:t>, or the Battle of the Great Day of God </a:t>
            </a:r>
            <a:r>
              <a:rPr lang="en-US" sz="1800" i="1" dirty="0" err="1">
                <a:ea typeface="Calibri"/>
                <a:cs typeface="Times New Roman"/>
              </a:rPr>
              <a:t>Almightie</a:t>
            </a:r>
            <a:r>
              <a:rPr lang="en-US" sz="1800" dirty="0">
                <a:ea typeface="Calibri"/>
                <a:cs typeface="Times New Roman"/>
              </a:rPr>
              <a:t> (London,  1642), 94-95</a:t>
            </a:r>
            <a:r>
              <a:rPr lang="en-US" sz="1800" dirty="0" smtClean="0">
                <a:ea typeface="Calibri"/>
                <a:cs typeface="Times New Roman"/>
              </a:rPr>
              <a:t>.</a:t>
            </a:r>
            <a:endParaRPr lang="en-US" sz="1800" dirty="0">
              <a:ea typeface="Calibri"/>
              <a:cs typeface="Times New Roman"/>
            </a:endParaRPr>
          </a:p>
        </p:txBody>
      </p:sp>
    </p:spTree>
    <p:extLst>
      <p:ext uri="{BB962C8B-B14F-4D97-AF65-F5344CB8AC3E}">
        <p14:creationId xmlns:p14="http://schemas.microsoft.com/office/powerpoint/2010/main" val="1377119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096962"/>
          </a:xfrm>
        </p:spPr>
        <p:txBody>
          <a:bodyPr>
            <a:noAutofit/>
          </a:bodyPr>
          <a:lstStyle/>
          <a:p>
            <a:r>
              <a:rPr lang="en-US" sz="3200" b="1" u="sng" dirty="0" smtClean="0"/>
              <a:t>John Archer’s 40 days between rapture &amp; kingdom</a:t>
            </a:r>
            <a:br>
              <a:rPr lang="en-US" sz="3200" b="1" u="sng" dirty="0" smtClean="0"/>
            </a:br>
            <a:r>
              <a:rPr lang="en-US" sz="1800" dirty="0" smtClean="0"/>
              <a:t>Cambridge grad,  lawyer &amp; MP</a:t>
            </a:r>
            <a:endParaRPr lang="en-US" sz="3200" dirty="0"/>
          </a:p>
        </p:txBody>
      </p:sp>
      <p:sp>
        <p:nvSpPr>
          <p:cNvPr id="3" name="Content Placeholder 2"/>
          <p:cNvSpPr>
            <a:spLocks noGrp="1"/>
          </p:cNvSpPr>
          <p:nvPr>
            <p:ph idx="1"/>
          </p:nvPr>
        </p:nvSpPr>
        <p:spPr>
          <a:xfrm>
            <a:off x="304800" y="1295400"/>
            <a:ext cx="8534400" cy="5334000"/>
          </a:xfrm>
        </p:spPr>
        <p:txBody>
          <a:bodyPr>
            <a:normAutofit fontScale="85000" lnSpcReduction="10000"/>
          </a:bodyPr>
          <a:lstStyle/>
          <a:p>
            <a:pPr marL="0" marR="0" indent="0">
              <a:lnSpc>
                <a:spcPct val="115000"/>
              </a:lnSpc>
              <a:spcBef>
                <a:spcPts val="0"/>
              </a:spcBef>
              <a:spcAft>
                <a:spcPts val="0"/>
              </a:spcAft>
              <a:buNone/>
              <a:tabLst>
                <a:tab pos="6115050" algn="l"/>
              </a:tabLst>
            </a:pPr>
            <a:r>
              <a:rPr lang="en-US" sz="3400" dirty="0">
                <a:solidFill>
                  <a:srgbClr val="000000"/>
                </a:solidFill>
                <a:latin typeface="Times New Roman"/>
                <a:ea typeface="Calibri"/>
              </a:rPr>
              <a:t>“when he comes from Heaven to set up his Kingdom, </a:t>
            </a:r>
            <a:r>
              <a:rPr lang="en-US" sz="3400" b="1" dirty="0">
                <a:solidFill>
                  <a:srgbClr val="000000"/>
                </a:solidFill>
                <a:latin typeface="Times New Roman"/>
                <a:ea typeface="Calibri"/>
              </a:rPr>
              <a:t>he will raise up all Saints who are dead before his </a:t>
            </a:r>
            <a:r>
              <a:rPr lang="en-US" sz="3400" b="1" dirty="0" smtClean="0">
                <a:solidFill>
                  <a:srgbClr val="000000"/>
                </a:solidFill>
                <a:latin typeface="Times New Roman"/>
                <a:ea typeface="Calibri"/>
              </a:rPr>
              <a:t>coming…as </a:t>
            </a:r>
            <a:r>
              <a:rPr lang="en-US" sz="3400" b="1" dirty="0">
                <a:solidFill>
                  <a:srgbClr val="000000"/>
                </a:solidFill>
                <a:latin typeface="Times New Roman"/>
                <a:ea typeface="Calibri"/>
              </a:rPr>
              <a:t>Christ had a middle State betwixt his Resurrection and Ascension for forty days; so shall his Saints have who dye before his coming from Heaven; …but they shall have a middle state betwixt glory and mortality</a:t>
            </a:r>
            <a:r>
              <a:rPr lang="en-US" sz="3400" dirty="0">
                <a:solidFill>
                  <a:srgbClr val="000000"/>
                </a:solidFill>
                <a:latin typeface="Times New Roman"/>
                <a:ea typeface="Calibri"/>
              </a:rPr>
              <a:t>…yet he said then to come from Heaven, although he had come before, therefore he must have </a:t>
            </a:r>
            <a:r>
              <a:rPr lang="en-US" sz="3400" b="1" dirty="0">
                <a:solidFill>
                  <a:srgbClr val="000000"/>
                </a:solidFill>
                <a:latin typeface="Times New Roman"/>
                <a:ea typeface="Calibri"/>
              </a:rPr>
              <a:t>gone to heaven </a:t>
            </a:r>
            <a:r>
              <a:rPr lang="en-US" sz="3400" b="1" dirty="0" smtClean="0">
                <a:solidFill>
                  <a:srgbClr val="000000"/>
                </a:solidFill>
                <a:latin typeface="Times New Roman"/>
                <a:ea typeface="Calibri"/>
              </a:rPr>
              <a:t>again</a:t>
            </a:r>
            <a:r>
              <a:rPr lang="en-US" sz="3400" dirty="0" smtClean="0">
                <a:solidFill>
                  <a:srgbClr val="000000"/>
                </a:solidFill>
                <a:latin typeface="Times New Roman"/>
                <a:ea typeface="Calibri"/>
              </a:rPr>
              <a:t>…and </a:t>
            </a:r>
            <a:r>
              <a:rPr lang="en-US" sz="3400" dirty="0">
                <a:solidFill>
                  <a:srgbClr val="000000"/>
                </a:solidFill>
                <a:latin typeface="Times New Roman"/>
                <a:ea typeface="Calibri"/>
              </a:rPr>
              <a:t>in this place they are kept till this Kingdome of Christ come</a:t>
            </a:r>
            <a:r>
              <a:rPr lang="en-US" sz="3400" dirty="0" smtClean="0">
                <a:solidFill>
                  <a:srgbClr val="000000"/>
                </a:solidFill>
                <a:latin typeface="Times New Roman"/>
                <a:ea typeface="Calibri"/>
              </a:rPr>
              <a:t>…”</a:t>
            </a:r>
          </a:p>
          <a:p>
            <a:pPr marL="0" marR="0" indent="0">
              <a:lnSpc>
                <a:spcPct val="115000"/>
              </a:lnSpc>
              <a:spcBef>
                <a:spcPts val="0"/>
              </a:spcBef>
              <a:spcAft>
                <a:spcPts val="0"/>
              </a:spcAft>
              <a:buNone/>
              <a:tabLst>
                <a:tab pos="6115050" algn="l"/>
              </a:tabLst>
            </a:pPr>
            <a:endParaRPr lang="en-US" sz="1200" dirty="0" smtClean="0">
              <a:effectLst/>
              <a:latin typeface="Times New Roman"/>
              <a:ea typeface="Times New Roman"/>
            </a:endParaRPr>
          </a:p>
          <a:p>
            <a:pPr marL="0" lvl="0" indent="0">
              <a:spcBef>
                <a:spcPts val="0"/>
              </a:spcBef>
              <a:buNone/>
              <a:tabLst>
                <a:tab pos="457200" algn="l"/>
              </a:tabLst>
            </a:pPr>
            <a:r>
              <a:rPr lang="en-US" sz="2400" dirty="0">
                <a:ea typeface="Calibri"/>
                <a:cs typeface="Times New Roman"/>
              </a:rPr>
              <a:t>-</a:t>
            </a:r>
            <a:r>
              <a:rPr lang="en-US" sz="2400" i="1" dirty="0" smtClean="0">
                <a:ea typeface="Calibri"/>
                <a:cs typeface="Times New Roman"/>
              </a:rPr>
              <a:t>The </a:t>
            </a:r>
            <a:r>
              <a:rPr lang="en-US" sz="2400" i="1" dirty="0">
                <a:ea typeface="Calibri"/>
                <a:cs typeface="Times New Roman"/>
              </a:rPr>
              <a:t>Personal Reign of Christ upon Earth</a:t>
            </a:r>
            <a:r>
              <a:rPr lang="en-US" sz="2400" dirty="0">
                <a:ea typeface="Calibri"/>
                <a:cs typeface="Times New Roman"/>
              </a:rPr>
              <a:t> (London, 1642</a:t>
            </a:r>
            <a:r>
              <a:rPr lang="en-US" sz="2400" dirty="0" smtClean="0">
                <a:ea typeface="Calibri"/>
                <a:cs typeface="Times New Roman"/>
              </a:rPr>
              <a:t>)</a:t>
            </a:r>
            <a:r>
              <a:rPr lang="en-US" sz="2400" dirty="0" smtClean="0">
                <a:solidFill>
                  <a:srgbClr val="000000"/>
                </a:solidFill>
                <a:ea typeface="Calibri"/>
                <a:cs typeface="Times New Roman"/>
              </a:rPr>
              <a:t>, </a:t>
            </a:r>
            <a:r>
              <a:rPr lang="en-US" sz="2400" dirty="0">
                <a:solidFill>
                  <a:srgbClr val="000000"/>
                </a:solidFill>
                <a:ea typeface="Calibri"/>
                <a:cs typeface="Times New Roman"/>
              </a:rPr>
              <a:t>19</a:t>
            </a:r>
            <a:r>
              <a:rPr lang="en-US" sz="2400" dirty="0" smtClean="0">
                <a:solidFill>
                  <a:srgbClr val="000000"/>
                </a:solidFill>
                <a:ea typeface="Calibri"/>
                <a:cs typeface="Times New Roman"/>
              </a:rPr>
              <a:t>.</a:t>
            </a:r>
            <a:r>
              <a:rPr lang="en-US" sz="1200" dirty="0">
                <a:ea typeface="Calibri"/>
                <a:cs typeface="Times New Roman"/>
              </a:rPr>
              <a:t> </a:t>
            </a:r>
          </a:p>
          <a:p>
            <a:endParaRPr lang="en-US" dirty="0"/>
          </a:p>
        </p:txBody>
      </p:sp>
    </p:spTree>
    <p:extLst>
      <p:ext uri="{BB962C8B-B14F-4D97-AF65-F5344CB8AC3E}">
        <p14:creationId xmlns:p14="http://schemas.microsoft.com/office/powerpoint/2010/main" val="380181195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2508</TotalTime>
  <Words>12109</Words>
  <Application>Microsoft Macintosh PowerPoint</Application>
  <PresentationFormat>On-screen Show (4:3)</PresentationFormat>
  <Paragraphs>407</Paragraphs>
  <Slides>61</Slides>
  <Notes>0</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PowerPoint Presentation</vt:lpstr>
      <vt:lpstr>The Pre-Trib Rapture  in 17th and 18th Century  England and New England</vt:lpstr>
      <vt:lpstr>PowerPoint Presentation</vt:lpstr>
      <vt:lpstr>PowerPoint Presentation</vt:lpstr>
      <vt:lpstr>“Rapt” in the 14th, 15th, &amp; 16th centuries used not just for ecstatic spiritual experience, but also for a physical catching up into heaven</vt:lpstr>
      <vt:lpstr>Thomas Draxe (1608, 1613) Cambridge grad, vicar Essex more than pre-conflagration: “al those things”   (only the worthy taken early)</vt:lpstr>
      <vt:lpstr>Robert Maton (1607-1653)    Oxford grad, Puritan minister more than just pre-conflagration rapture   (before Armageddon &amp; other wonders)</vt:lpstr>
      <vt:lpstr>Maton’s pre-trib rapture before Armageddon</vt:lpstr>
      <vt:lpstr>John Archer’s 40 days between rapture &amp; kingdom Cambridge grad,  lawyer &amp; MP</vt:lpstr>
      <vt:lpstr>  Jeremiah Burroughs (1600-1646) Cambridge grad, rector      Saints rescued from Great Tribulation                   Westminster Assembly </vt:lpstr>
      <vt:lpstr>Ephraim Huit (Hewitt) (1604-1644)  Connecticut Puritan minister Christians delivered &amp; preserved, Kingdom given to Jews who settle Judah,  Gog &amp; Magog invade, Christ’s bride returns to earth to set up Christ’s Kingdom</vt:lpstr>
      <vt:lpstr>Elizabeth Avery (ca. 1640s)  The Saints are taken out of “the  Great Tribulation” to “a place of safety…a resting place for…for three yeers  and a half” then Christ will gather the Saints will come  </vt:lpstr>
      <vt:lpstr>Nathaniel Homes (1599-1678) Oxford DD, Congreg. Pastor Rapture to heaven before Conflagration &amp; Armageddon, then earthly millennium</vt:lpstr>
      <vt:lpstr>Homes on a Jewish kingdom while the Church is in heaven Christ appears in clouds for rapture &amp; calling of Jews, then Israel restored, Armageddon</vt:lpstr>
      <vt:lpstr>William Aspinwall (1605-1662)  left Boston with Anne Hutchinson for Rhode Island in 1637,  returned to England 1651, 5th Monarchist, back to New England 1659</vt:lpstr>
      <vt:lpstr>Capt. John Browne (1582-1659) of merchant ship (London-Annapolis)    144,000 on earth after rapture while church in heaven, then Jews called,  Jerusalem &amp; Temple rebuilt, the Beast rages until cast into pit</vt:lpstr>
      <vt:lpstr>Capt. John Browne’s Order of Events in Last Days</vt:lpstr>
      <vt:lpstr>Early Tribulation according to Capt. Browne 10 Horns destroy Whore, give power to Beast (revealed), Rapture, abomination in temple</vt:lpstr>
      <vt:lpstr>Late Tribulation according to Capt. Browne Rapture, Beast takes Jerusalem, ends sacrifice 3 ½ years, Beast cast into lake of fire</vt:lpstr>
      <vt:lpstr>James Durham’s order of events in the last days (1622-58)  St. Andrews grad, Scottish covenanter, prof Glascow captain in Cromwell’s army</vt:lpstr>
      <vt:lpstr>John Birchensha (1660s)  Rapture, destruction of Whore, Jews called, return to their land, nations invade, take Jerusalem, Christ &amp; Saints destroy them</vt:lpstr>
      <vt:lpstr>William Sherwin (1607-1687) minister Wallington (south of London) ej.1660 promoting the Rapture &amp; Millennium ‘after so many hundreds of years of its lying hid’</vt:lpstr>
      <vt:lpstr>Sherwin: 3 Personal Comings only way to explain it Tribulation, Lord’s Coming, Resurrection &amp; Change, Calling Jews, Antichrist revealed, Armageddon</vt:lpstr>
      <vt:lpstr>Thomas Vincent (1634-1678) Oxford grad,  rector London, ej.1662 Rapture of righteous, others left behind, terror         -sounds just like Tim LaHaye!</vt:lpstr>
      <vt:lpstr>Samuel Hutchinson (1590-1667)  brother-in-law of Anne   Tribulation, Rapture, Armageddon                 Hutchinson, settled Rhode Is.</vt:lpstr>
      <vt:lpstr>Hutchinson’s double appearance of Christ first spiritually &amp; ‘unawares’ during ‘peace’, later personally &amp; obvious for war</vt:lpstr>
      <vt:lpstr>Hutchinson’s Secret Rapture &amp; Calling of Jews</vt:lpstr>
      <vt:lpstr> William Hook (1600-1677)          Oxford, pastorMA&amp;CT, chapCromwell Rapture, safe in heaven, 3 ½ year Tribulation, return with Christ  masterSavoy,1658-60,ej</vt:lpstr>
      <vt:lpstr>William Lloyd (1627-1717) Anglican bishop</vt:lpstr>
      <vt:lpstr>Benjamin Marshall (fl.1690-1730) rector Gloucs</vt:lpstr>
      <vt:lpstr>          John Mason (1646-1694)               Camb, rectorBucks, ‘enthusiast’ Tribulation, PapacyFalls, Christ appears, Jews called, Rapture, Jerusalem invaded, 2ndComing</vt:lpstr>
      <vt:lpstr>Thomas Beverly (fl. 1690s) rector Hertfords. 2 Separate Raptures (first marytrs, later rest of Saints) before Millennium</vt:lpstr>
      <vt:lpstr>Anonymous tract (1699) Christ will appear twice in the sky, first to gather his Church, then to judge nations</vt:lpstr>
      <vt:lpstr>Oliver Heywood (1630-1702) Camb,  ej1662, Presbyt</vt:lpstr>
      <vt:lpstr>Increase Mather (1639-1723) Boston Puritan</vt:lpstr>
      <vt:lpstr>Increase Mather: Saints raptured into Heaven, before returning to earth with him to Judge the World</vt:lpstr>
      <vt:lpstr>Increase Mather: more than pre-conflagration?</vt:lpstr>
      <vt:lpstr>PowerPoint Presentation</vt:lpstr>
      <vt:lpstr> Jane Leade (1623-1704)    mystic, founded Philadelphians Rapture to heaven, glorified &amp; installed, marriage supper, tribulation, descend to rule</vt:lpstr>
      <vt:lpstr>   M. Marsin  (ca. 1690s)       obscure female (Quaker?) these last days, Rapture, Israel’s last days, Canaan&lt;, great plagues poured out, Gog &amp; Magog</vt:lpstr>
      <vt:lpstr>Robert Fleming ‘the younger’ (1660-1716)  Mid- &amp; Post-Trib Raptures               Presbyterian minister London</vt:lpstr>
      <vt:lpstr>Robert Prudom (d. 1708) Baptist minister Yorks Rapture from Tribulation before 2nd Coming to Marriage Supper, Armageddon</vt:lpstr>
      <vt:lpstr>John Hildrop (1682-1756) Saints taken out of Antichrist’s wrath</vt:lpstr>
      <vt:lpstr>John Floyer (1649-1734) Oxford grad physician (pulse) Rapture to Heaven, sealed in Marriage, Armegeddon, Return of Christ &amp; Saints, Millennium</vt:lpstr>
      <vt:lpstr>Joseph Perry (fl. 1720s) dissenting minister in Surrey Mid-trib? Rapture to Heaven, then back to Earth for Millennium</vt:lpstr>
      <vt:lpstr>         John Asgill (1659-1738) London lawyer, MP Not just pre-conflagration: phased Rapture; then Satan and his angels wreck havoc</vt:lpstr>
      <vt:lpstr>Nathaniel Markwick (1664-1735) vicar Somerset time of trouble shortened for elect, escape slaughters for 3 ½ years</vt:lpstr>
      <vt:lpstr>Sayer Rudd (-1757) physician &amp; vicar Kent Christ will descend twice, once for rapture, again for kingdom</vt:lpstr>
      <vt:lpstr>Moses Lowman (1680-1752) dissenting minister of Clapham Mid-Trib: Antichrist rages, Gentiles trod Holy City, Woman flies to safety, 2 witnesses prophesy</vt:lpstr>
      <vt:lpstr>Morgan Edwards (1722-1795) student, Bristol Baptist Seminary Rapture to heaven 3½ years for judgment, return to earth (later a founder of Brown U)</vt:lpstr>
      <vt:lpstr>Grantham Killingworth (1699-1778) Norwich Baptist Rapture, withdraw to be judged/rewarded, 2 witnesses, abomination, tribulation</vt:lpstr>
      <vt:lpstr>Killingworth’s length of the Tribulation 3½ years of 2 witnesses, 3 ½ days of lying dead, time for Armageddon &amp; 45 days to clean up</vt:lpstr>
      <vt:lpstr>Weaker sources not as clearly pre-Trib</vt:lpstr>
      <vt:lpstr>Joseph Mede (1586-1639) Cambridge professor  pre-conflagration rapture</vt:lpstr>
      <vt:lpstr>T.M.’s Treatise of the New Heavens and New Earth</vt:lpstr>
      <vt:lpstr>Benjamin Keach (1640-1704) pastored church of Gill &amp; Spurgeon</vt:lpstr>
      <vt:lpstr>John Marshall (ca. 1710s) vicar London Pre-conflagration or more?</vt:lpstr>
      <vt:lpstr>John Webb (fl.1720s) Boston Puritan pastor Rapture in stages: Martyrs rise &amp; reign before other Christians  could be pre-trib for martyrs, post-trib for other saints (Beverly), or only martyrs pre-mil</vt:lpstr>
      <vt:lpstr>William Lowth (1660-1732) prebend Winchester Cathedral Could be pre-conflagration: Saints/Martyrs raptured out of the Great Tribulation</vt:lpstr>
      <vt:lpstr>Henry Taylor (1711-1785) rector Sussex  Order of End Time Events</vt:lpstr>
      <vt:lpstr>Wm Sherwin’s conclusion for all Christians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Pre-Trib Rapture  in 17th and 18th Century  England and New England</dc:title>
  <dc:creator>Watson, William C.</dc:creator>
  <cp:lastModifiedBy>Thomas Ice</cp:lastModifiedBy>
  <cp:revision>220</cp:revision>
  <cp:lastPrinted>2012-07-05T22:04:49Z</cp:lastPrinted>
  <dcterms:created xsi:type="dcterms:W3CDTF">2012-06-25T15:45:47Z</dcterms:created>
  <dcterms:modified xsi:type="dcterms:W3CDTF">2012-08-16T16:06:21Z</dcterms:modified>
</cp:coreProperties>
</file>